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6" r:id="rId2"/>
    <p:sldId id="258" r:id="rId3"/>
    <p:sldId id="259" r:id="rId4"/>
    <p:sldId id="260" r:id="rId5"/>
    <p:sldId id="262" r:id="rId6"/>
    <p:sldId id="267" r:id="rId7"/>
    <p:sldId id="264" r:id="rId8"/>
    <p:sldId id="263" r:id="rId9"/>
    <p:sldId id="265" r:id="rId10"/>
  </p:sldIdLst>
  <p:sldSz cx="9906000" cy="6858000" type="A4"/>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B9B63DF-9442-45B0-8693-961D47D8A36D}">
          <p14:sldIdLst>
            <p14:sldId id="266"/>
            <p14:sldId id="258"/>
          </p14:sldIdLst>
        </p14:section>
        <p14:section name="Untitled Section" id="{BBE96AA5-A314-4063-AB85-CF33C7BF7102}">
          <p14:sldIdLst>
            <p14:sldId id="259"/>
            <p14:sldId id="260"/>
            <p14:sldId id="262"/>
            <p14:sldId id="267"/>
            <p14:sldId id="264"/>
            <p14:sldId id="263"/>
            <p14:sldId id="265"/>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86962F-3651-C190-1D04-9B2AE2A6A3DF}" v="12" dt="2022-07-06T11:39:00.3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53" autoAdjust="0"/>
    <p:restoredTop sz="94000" autoAdjust="0"/>
  </p:normalViewPr>
  <p:slideViewPr>
    <p:cSldViewPr>
      <p:cViewPr varScale="1">
        <p:scale>
          <a:sx n="73" d="100"/>
          <a:sy n="73" d="100"/>
        </p:scale>
        <p:origin x="1548" y="6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s S Gayle" userId="S::sgy@draytonmanorhighschool.co.uk::44081b91-ab37-4dfa-95d8-5478af455a46" providerId="AD" clId="Web-{4186962F-3651-C190-1D04-9B2AE2A6A3DF}"/>
    <pc:docChg chg="modSld">
      <pc:chgData name="Ms S Gayle" userId="S::sgy@draytonmanorhighschool.co.uk::44081b91-ab37-4dfa-95d8-5478af455a46" providerId="AD" clId="Web-{4186962F-3651-C190-1D04-9B2AE2A6A3DF}" dt="2022-07-06T11:39:00.346" v="15" actId="20577"/>
      <pc:docMkLst>
        <pc:docMk/>
      </pc:docMkLst>
      <pc:sldChg chg="modSp">
        <pc:chgData name="Ms S Gayle" userId="S::sgy@draytonmanorhighschool.co.uk::44081b91-ab37-4dfa-95d8-5478af455a46" providerId="AD" clId="Web-{4186962F-3651-C190-1D04-9B2AE2A6A3DF}" dt="2022-07-06T11:38:36.283" v="3" actId="20577"/>
        <pc:sldMkLst>
          <pc:docMk/>
          <pc:sldMk cId="1458984627" sldId="260"/>
        </pc:sldMkLst>
        <pc:spChg chg="mod">
          <ac:chgData name="Ms S Gayle" userId="S::sgy@draytonmanorhighschool.co.uk::44081b91-ab37-4dfa-95d8-5478af455a46" providerId="AD" clId="Web-{4186962F-3651-C190-1D04-9B2AE2A6A3DF}" dt="2022-07-06T11:38:36.283" v="3" actId="20577"/>
          <ac:spMkLst>
            <pc:docMk/>
            <pc:sldMk cId="1458984627" sldId="260"/>
            <ac:spMk id="3" creationId="{00000000-0000-0000-0000-000000000000}"/>
          </ac:spMkLst>
        </pc:spChg>
      </pc:sldChg>
      <pc:sldChg chg="modSp">
        <pc:chgData name="Ms S Gayle" userId="S::sgy@draytonmanorhighschool.co.uk::44081b91-ab37-4dfa-95d8-5478af455a46" providerId="AD" clId="Web-{4186962F-3651-C190-1D04-9B2AE2A6A3DF}" dt="2022-07-06T11:38:42.595" v="7" actId="20577"/>
        <pc:sldMkLst>
          <pc:docMk/>
          <pc:sldMk cId="1090549062" sldId="262"/>
        </pc:sldMkLst>
        <pc:spChg chg="mod">
          <ac:chgData name="Ms S Gayle" userId="S::sgy@draytonmanorhighschool.co.uk::44081b91-ab37-4dfa-95d8-5478af455a46" providerId="AD" clId="Web-{4186962F-3651-C190-1D04-9B2AE2A6A3DF}" dt="2022-07-06T11:38:42.595" v="7" actId="20577"/>
          <ac:spMkLst>
            <pc:docMk/>
            <pc:sldMk cId="1090549062" sldId="262"/>
            <ac:spMk id="3" creationId="{00000000-0000-0000-0000-000000000000}"/>
          </ac:spMkLst>
        </pc:spChg>
      </pc:sldChg>
      <pc:sldChg chg="modSp">
        <pc:chgData name="Ms S Gayle" userId="S::sgy@draytonmanorhighschool.co.uk::44081b91-ab37-4dfa-95d8-5478af455a46" providerId="AD" clId="Web-{4186962F-3651-C190-1D04-9B2AE2A6A3DF}" dt="2022-07-06T11:38:55.502" v="13" actId="20577"/>
        <pc:sldMkLst>
          <pc:docMk/>
          <pc:sldMk cId="3532110905" sldId="263"/>
        </pc:sldMkLst>
        <pc:spChg chg="mod">
          <ac:chgData name="Ms S Gayle" userId="S::sgy@draytonmanorhighschool.co.uk::44081b91-ab37-4dfa-95d8-5478af455a46" providerId="AD" clId="Web-{4186962F-3651-C190-1D04-9B2AE2A6A3DF}" dt="2022-07-06T11:38:55.502" v="13" actId="20577"/>
          <ac:spMkLst>
            <pc:docMk/>
            <pc:sldMk cId="3532110905" sldId="263"/>
            <ac:spMk id="3" creationId="{00000000-0000-0000-0000-000000000000}"/>
          </ac:spMkLst>
        </pc:spChg>
      </pc:sldChg>
      <pc:sldChg chg="modSp">
        <pc:chgData name="Ms S Gayle" userId="S::sgy@draytonmanorhighschool.co.uk::44081b91-ab37-4dfa-95d8-5478af455a46" providerId="AD" clId="Web-{4186962F-3651-C190-1D04-9B2AE2A6A3DF}" dt="2022-07-06T11:38:52.596" v="11" actId="20577"/>
        <pc:sldMkLst>
          <pc:docMk/>
          <pc:sldMk cId="2669322087" sldId="264"/>
        </pc:sldMkLst>
        <pc:spChg chg="mod">
          <ac:chgData name="Ms S Gayle" userId="S::sgy@draytonmanorhighschool.co.uk::44081b91-ab37-4dfa-95d8-5478af455a46" providerId="AD" clId="Web-{4186962F-3651-C190-1D04-9B2AE2A6A3DF}" dt="2022-07-06T11:38:52.596" v="11" actId="20577"/>
          <ac:spMkLst>
            <pc:docMk/>
            <pc:sldMk cId="2669322087" sldId="264"/>
            <ac:spMk id="3" creationId="{00000000-0000-0000-0000-000000000000}"/>
          </ac:spMkLst>
        </pc:spChg>
      </pc:sldChg>
      <pc:sldChg chg="modSp">
        <pc:chgData name="Ms S Gayle" userId="S::sgy@draytonmanorhighschool.co.uk::44081b91-ab37-4dfa-95d8-5478af455a46" providerId="AD" clId="Web-{4186962F-3651-C190-1D04-9B2AE2A6A3DF}" dt="2022-07-06T11:39:00.346" v="15" actId="20577"/>
        <pc:sldMkLst>
          <pc:docMk/>
          <pc:sldMk cId="3801346495" sldId="265"/>
        </pc:sldMkLst>
        <pc:spChg chg="mod">
          <ac:chgData name="Ms S Gayle" userId="S::sgy@draytonmanorhighschool.co.uk::44081b91-ab37-4dfa-95d8-5478af455a46" providerId="AD" clId="Web-{4186962F-3651-C190-1D04-9B2AE2A6A3DF}" dt="2022-07-06T11:39:00.346" v="15" actId="20577"/>
          <ac:spMkLst>
            <pc:docMk/>
            <pc:sldMk cId="3801346495" sldId="265"/>
            <ac:spMk id="3" creationId="{00000000-0000-0000-0000-000000000000}"/>
          </ac:spMkLst>
        </pc:spChg>
      </pc:sldChg>
      <pc:sldChg chg="modSp">
        <pc:chgData name="Ms S Gayle" userId="S::sgy@draytonmanorhighschool.co.uk::44081b91-ab37-4dfa-95d8-5478af455a46" providerId="AD" clId="Web-{4186962F-3651-C190-1D04-9B2AE2A6A3DF}" dt="2022-07-06T11:38:46.533" v="8" actId="20577"/>
        <pc:sldMkLst>
          <pc:docMk/>
          <pc:sldMk cId="875906337" sldId="267"/>
        </pc:sldMkLst>
        <pc:spChg chg="mod">
          <ac:chgData name="Ms S Gayle" userId="S::sgy@draytonmanorhighschool.co.uk::44081b91-ab37-4dfa-95d8-5478af455a46" providerId="AD" clId="Web-{4186962F-3651-C190-1D04-9B2AE2A6A3DF}" dt="2022-07-06T11:38:46.533" v="8" actId="20577"/>
          <ac:spMkLst>
            <pc:docMk/>
            <pc:sldMk cId="875906337" sldId="26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3177" tIns="46589" rIns="93177" bIns="46589" rtlCol="0"/>
          <a:lstStyle>
            <a:lvl1pPr algn="r">
              <a:defRPr sz="1200"/>
            </a:lvl1pPr>
          </a:lstStyle>
          <a:p>
            <a:fld id="{569DFADF-E47B-4680-A55D-77D9BA1C008D}" type="datetimeFigureOut">
              <a:rPr lang="en-GB" smtClean="0"/>
              <a:t>06/07/2022</a:t>
            </a:fld>
            <a:endParaRPr lang="en-GB"/>
          </a:p>
        </p:txBody>
      </p:sp>
      <p:sp>
        <p:nvSpPr>
          <p:cNvPr id="4" name="Slide Image Placeholder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3177" tIns="46589" rIns="93177" bIns="46589" rtlCol="0" anchor="b"/>
          <a:lstStyle>
            <a:lvl1pPr algn="r">
              <a:defRPr sz="1200"/>
            </a:lvl1pPr>
          </a:lstStyle>
          <a:p>
            <a:fld id="{9862FEC9-FA88-4356-BAD4-9CA698613C76}" type="slidenum">
              <a:rPr lang="en-GB" smtClean="0"/>
              <a:t>‹#›</a:t>
            </a:fld>
            <a:endParaRPr lang="en-GB"/>
          </a:p>
        </p:txBody>
      </p:sp>
    </p:spTree>
    <p:extLst>
      <p:ext uri="{BB962C8B-B14F-4D97-AF65-F5344CB8AC3E}">
        <p14:creationId xmlns:p14="http://schemas.microsoft.com/office/powerpoint/2010/main" val="3915049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862FEC9-FA88-4356-BAD4-9CA698613C76}" type="slidenum">
              <a:rPr lang="en-GB" smtClean="0"/>
              <a:t>4</a:t>
            </a:fld>
            <a:endParaRPr lang="en-GB"/>
          </a:p>
        </p:txBody>
      </p:sp>
    </p:spTree>
    <p:extLst>
      <p:ext uri="{BB962C8B-B14F-4D97-AF65-F5344CB8AC3E}">
        <p14:creationId xmlns:p14="http://schemas.microsoft.com/office/powerpoint/2010/main" val="1838823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7"/>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06/07/2022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999259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06/07/2022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509462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0"/>
            <a:ext cx="222885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95300" y="274640"/>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06/07/2022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671403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06/07/2022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76321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5"/>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AA483D-48F1-4002-887B-66D539C21F93}" type="datetimeFigureOut">
              <a:rPr lang="en-GB" smtClean="0"/>
              <a:t>06/07/2022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880054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2AA483D-48F1-4002-887B-66D539C21F93}" type="datetimeFigureOut">
              <a:rPr lang="en-GB" smtClean="0"/>
              <a:t>06/07/2022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30911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3"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3"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2AA483D-48F1-4002-887B-66D539C21F93}" type="datetimeFigureOut">
              <a:rPr lang="en-GB" smtClean="0"/>
              <a:t>06/07/2022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03976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AA483D-48F1-4002-887B-66D539C21F93}" type="datetimeFigureOut">
              <a:rPr lang="en-GB" smtClean="0"/>
              <a:t>06/07/2022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416133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AA483D-48F1-4002-887B-66D539C21F93}" type="datetimeFigureOut">
              <a:rPr lang="en-GB" smtClean="0"/>
              <a:t>06/07/2022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050626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2" y="273052"/>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2"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AA483D-48F1-4002-887B-66D539C21F93}" type="datetimeFigureOut">
              <a:rPr lang="en-GB" smtClean="0"/>
              <a:t>06/07/2022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948139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AA483D-48F1-4002-887B-66D539C21F93}" type="datetimeFigureOut">
              <a:rPr lang="en-GB" smtClean="0"/>
              <a:t>06/07/2022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64115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A483D-48F1-4002-887B-66D539C21F93}" type="datetimeFigureOut">
              <a:rPr lang="en-GB" smtClean="0"/>
              <a:t>06/07/2022</a:t>
            </a:fld>
            <a:endParaRPr lang="en-GB"/>
          </a:p>
        </p:txBody>
      </p:sp>
      <p:sp>
        <p:nvSpPr>
          <p:cNvPr id="5" name="Footer Placeholder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FC462-4299-42D6-8F8F-B3A5DE6C3B5C}" type="slidenum">
              <a:rPr lang="en-GB" smtClean="0"/>
              <a:t>‹#›</a:t>
            </a:fld>
            <a:endParaRPr lang="en-GB"/>
          </a:p>
        </p:txBody>
      </p:sp>
    </p:spTree>
    <p:extLst>
      <p:ext uri="{BB962C8B-B14F-4D97-AF65-F5344CB8AC3E}">
        <p14:creationId xmlns:p14="http://schemas.microsoft.com/office/powerpoint/2010/main" val="2640830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8" Type="http://schemas.microsoft.com/office/2007/relationships/hdphoto" Target="../media/hdphoto2.wdp"/><Relationship Id="rId13" Type="http://schemas.openxmlformats.org/officeDocument/2006/relationships/image" Target="../media/image7.png"/><Relationship Id="rId3" Type="http://schemas.openxmlformats.org/officeDocument/2006/relationships/hyperlink" Target="https://www.futurelearn.com/courses/" TargetMode="External"/><Relationship Id="rId7" Type="http://schemas.openxmlformats.org/officeDocument/2006/relationships/image" Target="../media/image3.png"/><Relationship Id="rId12" Type="http://schemas.openxmlformats.org/officeDocument/2006/relationships/image" Target="../media/image6.png"/><Relationship Id="rId2" Type="http://schemas.openxmlformats.org/officeDocument/2006/relationships/hyperlink" Target="https://player.fm/series/hustle-1402132" TargetMode="External"/><Relationship Id="rId16" Type="http://schemas.microsoft.com/office/2007/relationships/hdphoto" Target="../media/hdphoto4.wdp"/><Relationship Id="rId1" Type="http://schemas.openxmlformats.org/officeDocument/2006/relationships/slideLayout" Target="../slideLayouts/slideLayout7.xml"/><Relationship Id="rId6" Type="http://schemas.openxmlformats.org/officeDocument/2006/relationships/hyperlink" Target="https://www.designmattersmedia.com/designmatters" TargetMode="External"/><Relationship Id="rId11" Type="http://schemas.microsoft.com/office/2007/relationships/hdphoto" Target="../media/hdphoto3.wdp"/><Relationship Id="rId5" Type="http://schemas.openxmlformats.org/officeDocument/2006/relationships/hyperlink" Target="https://player.fm/series/design-guide" TargetMode="External"/><Relationship Id="rId15" Type="http://schemas.openxmlformats.org/officeDocument/2006/relationships/image" Target="../media/image8.png"/><Relationship Id="rId10" Type="http://schemas.openxmlformats.org/officeDocument/2006/relationships/image" Target="../media/image5.png"/><Relationship Id="rId4" Type="http://schemas.openxmlformats.org/officeDocument/2006/relationships/hyperlink" Target="https://www.brunel.ac.uk/study/undergraduate/campaign/discover-brunel-at-our-virtual-open-day" TargetMode="External"/><Relationship Id="rId9" Type="http://schemas.openxmlformats.org/officeDocument/2006/relationships/image" Target="../media/image4.png"/><Relationship Id="rId14" Type="http://schemas.microsoft.com/office/2007/relationships/hdphoto" Target="../media/hdphoto1.wd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richmedia.lse.ac.uk/studentrecruitment/20190403_UGopenDay_Economics.mp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w the Plastic Free Movement Impacts Packaging and Product Desig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993561"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643537" y="0"/>
            <a:ext cx="4227889" cy="1077218"/>
          </a:xfrm>
          <a:prstGeom prst="rect">
            <a:avLst/>
          </a:prstGeom>
          <a:noFill/>
        </p:spPr>
        <p:txBody>
          <a:bodyPr wrap="square" rtlCol="0">
            <a:spAutoFit/>
          </a:bodyPr>
          <a:lstStyle/>
          <a:p>
            <a:pPr algn="r"/>
            <a:r>
              <a:rPr lang="en-GB" sz="3200" b="1" dirty="0">
                <a:solidFill>
                  <a:schemeClr val="accent6">
                    <a:lumMod val="75000"/>
                  </a:schemeClr>
                </a:solidFill>
                <a:effectLst>
                  <a:outerShdw blurRad="38100" dist="38100" dir="2700000" algn="tl">
                    <a:srgbClr val="000000">
                      <a:alpha val="43137"/>
                    </a:srgbClr>
                  </a:outerShdw>
                </a:effectLst>
                <a:latin typeface="Bliss 2 ExtraBold" panose="02000506030000020004" pitchFamily="50" charset="0"/>
              </a:rPr>
              <a:t>Product Design Bridging Menu</a:t>
            </a:r>
          </a:p>
        </p:txBody>
      </p:sp>
      <p:sp>
        <p:nvSpPr>
          <p:cNvPr id="6" name="TextBox 5"/>
          <p:cNvSpPr txBox="1"/>
          <p:nvPr/>
        </p:nvSpPr>
        <p:spPr>
          <a:xfrm>
            <a:off x="4979651" y="1067256"/>
            <a:ext cx="4777302" cy="5078313"/>
          </a:xfrm>
          <a:prstGeom prst="rect">
            <a:avLst/>
          </a:prstGeom>
          <a:noFill/>
          <a:ln w="57150">
            <a:solidFill>
              <a:schemeClr val="tx1"/>
            </a:solidFill>
          </a:ln>
        </p:spPr>
        <p:txBody>
          <a:bodyPr wrap="square" rtlCol="0">
            <a:spAutoFit/>
          </a:bodyPr>
          <a:lstStyle/>
          <a:p>
            <a:pPr algn="ctr"/>
            <a:r>
              <a:rPr lang="en-GB" dirty="0">
                <a:solidFill>
                  <a:schemeClr val="accent6">
                    <a:lumMod val="75000"/>
                  </a:schemeClr>
                </a:solidFill>
                <a:latin typeface="Bliss 2 Regular" panose="02000506030000020004" pitchFamily="50" charset="0"/>
              </a:rPr>
              <a:t>You are about to start an exciting journey into the world of design, good luck!</a:t>
            </a:r>
          </a:p>
          <a:p>
            <a:pPr algn="ctr"/>
            <a:r>
              <a:rPr lang="en-GB" dirty="0">
                <a:solidFill>
                  <a:schemeClr val="accent6">
                    <a:lumMod val="75000"/>
                  </a:schemeClr>
                </a:solidFill>
                <a:latin typeface="Bliss 2 Regular" panose="02000506030000020004" pitchFamily="50" charset="0"/>
              </a:rPr>
              <a:t>Remember</a:t>
            </a:r>
          </a:p>
          <a:p>
            <a:pPr marL="285750" indent="-285750" algn="ctr">
              <a:buFont typeface="Arial" panose="020B0604020202020204" pitchFamily="34" charset="0"/>
              <a:buChar char="•"/>
            </a:pPr>
            <a:r>
              <a:rPr lang="en-GB" dirty="0">
                <a:solidFill>
                  <a:schemeClr val="accent6">
                    <a:lumMod val="75000"/>
                  </a:schemeClr>
                </a:solidFill>
                <a:latin typeface="Bliss 2 Regular" panose="02000506030000020004" pitchFamily="50" charset="0"/>
              </a:rPr>
              <a:t>Choose what modules you do and when, but work through them consistently. Different tasks will take you varying amounts of time, but on average you should aim to do one or two per week.</a:t>
            </a:r>
          </a:p>
          <a:p>
            <a:pPr marL="285750" indent="-285750" algn="ctr">
              <a:buFont typeface="Arial" panose="020B0604020202020204" pitchFamily="34" charset="0"/>
              <a:buChar char="•"/>
            </a:pPr>
            <a:r>
              <a:rPr lang="en-GB" dirty="0">
                <a:solidFill>
                  <a:schemeClr val="accent6">
                    <a:lumMod val="75000"/>
                  </a:schemeClr>
                </a:solidFill>
                <a:latin typeface="Bliss 2 Regular" panose="02000506030000020004" pitchFamily="50" charset="0"/>
              </a:rPr>
              <a:t> All green tasks are core modules, they are compulsory and must be completed and uploaded onto your application by 19 August</a:t>
            </a:r>
          </a:p>
          <a:p>
            <a:pPr marL="285750" indent="-285750" algn="ctr">
              <a:buFont typeface="Arial" panose="020B0604020202020204" pitchFamily="34" charset="0"/>
              <a:buChar char="•"/>
            </a:pPr>
            <a:r>
              <a:rPr lang="en-GB" dirty="0">
                <a:solidFill>
                  <a:schemeClr val="accent6">
                    <a:lumMod val="75000"/>
                  </a:schemeClr>
                </a:solidFill>
                <a:latin typeface="Bliss 2 Regular" panose="02000506030000020004" pitchFamily="50" charset="0"/>
              </a:rPr>
              <a:t>      The red hot chili indicates that the task is more challenging than the others</a:t>
            </a:r>
          </a:p>
          <a:p>
            <a:pPr marL="285750" indent="-285750" algn="ctr">
              <a:buFont typeface="Arial" panose="020B0604020202020204" pitchFamily="34" charset="0"/>
              <a:buChar char="•"/>
            </a:pPr>
            <a:r>
              <a:rPr lang="en-GB" dirty="0">
                <a:solidFill>
                  <a:schemeClr val="accent6">
                    <a:lumMod val="75000"/>
                  </a:schemeClr>
                </a:solidFill>
                <a:latin typeface="Bliss 2 Regular" panose="02000506030000020004" pitchFamily="50" charset="0"/>
              </a:rPr>
              <a:t>Numbers </a:t>
            </a:r>
            <a:r>
              <a:rPr lang="en-GB" dirty="0" err="1">
                <a:solidFill>
                  <a:schemeClr val="accent6">
                    <a:lumMod val="75000"/>
                  </a:schemeClr>
                </a:solidFill>
                <a:latin typeface="Bliss 2 Regular" panose="02000506030000020004" pitchFamily="50" charset="0"/>
              </a:rPr>
              <a:t>eg</a:t>
            </a:r>
            <a:r>
              <a:rPr lang="en-GB" dirty="0">
                <a:solidFill>
                  <a:schemeClr val="accent6">
                    <a:lumMod val="75000"/>
                  </a:schemeClr>
                </a:solidFill>
                <a:latin typeface="Bliss 2 Regular" panose="02000506030000020004" pitchFamily="50" charset="0"/>
              </a:rPr>
              <a:t> (1) correspond to how you should evidence the module which can be found in the slides following the </a:t>
            </a:r>
            <a:r>
              <a:rPr lang="en-GB" dirty="0" err="1">
                <a:solidFill>
                  <a:schemeClr val="accent6">
                    <a:lumMod val="75000"/>
                  </a:schemeClr>
                </a:solidFill>
                <a:latin typeface="Bliss 2 Regular" panose="02000506030000020004" pitchFamily="50" charset="0"/>
              </a:rPr>
              <a:t>menu.They</a:t>
            </a:r>
            <a:r>
              <a:rPr lang="en-GB" dirty="0">
                <a:solidFill>
                  <a:schemeClr val="accent6">
                    <a:lumMod val="75000"/>
                  </a:schemeClr>
                </a:solidFill>
                <a:latin typeface="Bliss 2 Regular" panose="02000506030000020004" pitchFamily="50" charset="0"/>
              </a:rPr>
              <a:t> can be saved within this PowerPoint or as separate documents clearly labelled with the subject.</a:t>
            </a:r>
          </a:p>
        </p:txBody>
      </p:sp>
      <p:pic>
        <p:nvPicPr>
          <p:cNvPr id="7" name="Picture 6"/>
          <p:cNvPicPr>
            <a:picLocks noChangeAspect="1"/>
          </p:cNvPicPr>
          <p:nvPr/>
        </p:nvPicPr>
        <p:blipFill rotWithShape="1">
          <a:blip r:embed="rId3">
            <a:extLst>
              <a:ext uri="{BEBA8EAE-BF5A-486C-A8C5-ECC9F3942E4B}">
                <a14:imgProps xmlns:a14="http://schemas.microsoft.com/office/drawing/2010/main">
                  <a14:imgLayer r:embed="rId4">
                    <a14:imgEffect>
                      <a14:backgroundRemoval t="0" b="100000" l="4132" r="93802"/>
                    </a14:imgEffect>
                  </a14:imgLayer>
                </a14:imgProps>
              </a:ext>
            </a:extLst>
          </a:blip>
          <a:srcRect l="25008" t="17288" r="25008" b="24559"/>
          <a:stretch/>
        </p:blipFill>
        <p:spPr>
          <a:xfrm>
            <a:off x="5396277" y="4149080"/>
            <a:ext cx="247260" cy="247260"/>
          </a:xfrm>
          <a:prstGeom prst="rect">
            <a:avLst/>
          </a:prstGeom>
        </p:spPr>
      </p:pic>
    </p:spTree>
    <p:extLst>
      <p:ext uri="{BB962C8B-B14F-4D97-AF65-F5344CB8AC3E}">
        <p14:creationId xmlns:p14="http://schemas.microsoft.com/office/powerpoint/2010/main" val="2303603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44417705"/>
              </p:ext>
            </p:extLst>
          </p:nvPr>
        </p:nvGraphicFramePr>
        <p:xfrm>
          <a:off x="21217" y="974"/>
          <a:ext cx="9921552" cy="6846405"/>
        </p:xfrm>
        <a:graphic>
          <a:graphicData uri="http://schemas.openxmlformats.org/drawingml/2006/table">
            <a:tbl>
              <a:tblPr firstRow="1" bandRow="1">
                <a:tableStyleId>{5C22544A-7EE6-4342-B048-85BDC9FD1C3A}</a:tableStyleId>
              </a:tblPr>
              <a:tblGrid>
                <a:gridCol w="314837">
                  <a:extLst>
                    <a:ext uri="{9D8B030D-6E8A-4147-A177-3AD203B41FA5}">
                      <a16:colId xmlns:a16="http://schemas.microsoft.com/office/drawing/2014/main" val="3372372521"/>
                    </a:ext>
                  </a:extLst>
                </a:gridCol>
                <a:gridCol w="2401729">
                  <a:extLst>
                    <a:ext uri="{9D8B030D-6E8A-4147-A177-3AD203B41FA5}">
                      <a16:colId xmlns:a16="http://schemas.microsoft.com/office/drawing/2014/main" val="2077392922"/>
                    </a:ext>
                  </a:extLst>
                </a:gridCol>
                <a:gridCol w="2444505">
                  <a:extLst>
                    <a:ext uri="{9D8B030D-6E8A-4147-A177-3AD203B41FA5}">
                      <a16:colId xmlns:a16="http://schemas.microsoft.com/office/drawing/2014/main" val="3932849750"/>
                    </a:ext>
                  </a:extLst>
                </a:gridCol>
                <a:gridCol w="1366047">
                  <a:extLst>
                    <a:ext uri="{9D8B030D-6E8A-4147-A177-3AD203B41FA5}">
                      <a16:colId xmlns:a16="http://schemas.microsoft.com/office/drawing/2014/main" val="3835909388"/>
                    </a:ext>
                  </a:extLst>
                </a:gridCol>
                <a:gridCol w="1408823">
                  <a:extLst>
                    <a:ext uri="{9D8B030D-6E8A-4147-A177-3AD203B41FA5}">
                      <a16:colId xmlns:a16="http://schemas.microsoft.com/office/drawing/2014/main" val="3201027453"/>
                    </a:ext>
                  </a:extLst>
                </a:gridCol>
                <a:gridCol w="1985611">
                  <a:extLst>
                    <a:ext uri="{9D8B030D-6E8A-4147-A177-3AD203B41FA5}">
                      <a16:colId xmlns:a16="http://schemas.microsoft.com/office/drawing/2014/main" val="303662165"/>
                    </a:ext>
                  </a:extLst>
                </a:gridCol>
              </a:tblGrid>
              <a:tr h="567405">
                <a:tc gridSpan="6">
                  <a:txBody>
                    <a:bodyPr/>
                    <a:lstStyle/>
                    <a:p>
                      <a:pPr algn="ctr"/>
                      <a:r>
                        <a:rPr lang="en-GB" sz="1600" baseline="0" dirty="0">
                          <a:solidFill>
                            <a:schemeClr val="bg1"/>
                          </a:solidFill>
                          <a:latin typeface="+mj-lt"/>
                        </a:rPr>
                        <a:t>Product Design Bridging Menu</a:t>
                      </a:r>
                    </a:p>
                    <a:p>
                      <a:pPr algn="ctr"/>
                      <a:r>
                        <a:rPr lang="en-GB" sz="1000" baseline="0" dirty="0">
                          <a:solidFill>
                            <a:schemeClr val="bg1"/>
                          </a:solidFill>
                          <a:latin typeface="+mj-lt"/>
                        </a:rPr>
                        <a:t>(Green modules are core (compulsory) modules ,           indicates the most challenging modules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74762000"/>
                  </a:ext>
                </a:extLst>
              </a:tr>
              <a:tr h="540385">
                <a:tc rowSpan="10">
                  <a:txBody>
                    <a:bodyPr/>
                    <a:lstStyle/>
                    <a:p>
                      <a:pPr algn="ctr"/>
                      <a:endParaRPr lang="en-GB" sz="1000" b="1" dirty="0">
                        <a:solidFill>
                          <a:schemeClr val="tx1"/>
                        </a:solidFill>
                        <a:latin typeface="+mj-lt"/>
                      </a:endParaRP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a:r>
                        <a:rPr lang="en-GB" sz="1800" b="1" dirty="0">
                          <a:solidFill>
                            <a:schemeClr val="tx1"/>
                          </a:solidFill>
                          <a:latin typeface="+mj-lt"/>
                        </a:rPr>
                        <a:t>Read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GB" sz="1800" b="1" dirty="0">
                          <a:solidFill>
                            <a:schemeClr val="tx1"/>
                          </a:solidFill>
                          <a:latin typeface="+mj-lt"/>
                        </a:rPr>
                        <a:t>Watch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GB" sz="1800" b="1" dirty="0">
                          <a:solidFill>
                            <a:schemeClr val="tx1"/>
                          </a:solidFill>
                          <a:latin typeface="+mj-lt"/>
                        </a:rPr>
                        <a:t>Listen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GB" sz="1800" b="1" dirty="0">
                          <a:solidFill>
                            <a:schemeClr val="tx1"/>
                          </a:solidFill>
                          <a:latin typeface="+mj-lt"/>
                        </a:rPr>
                        <a:t>Visit</a:t>
                      </a:r>
                      <a:r>
                        <a:rPr lang="en-GB" sz="1800" dirty="0">
                          <a:solidFill>
                            <a:schemeClr val="tx1"/>
                          </a:solidFill>
                          <a:latin typeface="+mj-lt"/>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GB" sz="1800" b="1" dirty="0">
                          <a:solidFill>
                            <a:schemeClr val="tx1"/>
                          </a:solidFill>
                          <a:latin typeface="+mj-lt"/>
                        </a:rPr>
                        <a:t>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19254683"/>
                  </a:ext>
                </a:extLst>
              </a:tr>
              <a:tr h="583789">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lvl="0"/>
                      <a:r>
                        <a:rPr lang="en-US" sz="1000" b="1" dirty="0">
                          <a:latin typeface="+mj-lt"/>
                        </a:rPr>
                        <a:t>The Eco-Design Handbook - </a:t>
                      </a:r>
                      <a:r>
                        <a:rPr lang="en-US" sz="1000" dirty="0">
                          <a:latin typeface="+mj-lt"/>
                        </a:rPr>
                        <a:t>Alastair </a:t>
                      </a:r>
                      <a:r>
                        <a:rPr lang="en-US" sz="1000" dirty="0" err="1">
                          <a:latin typeface="+mj-lt"/>
                        </a:rPr>
                        <a:t>Faud</a:t>
                      </a:r>
                      <a:r>
                        <a:rPr lang="en-US" sz="1000" dirty="0">
                          <a:latin typeface="+mj-lt"/>
                        </a:rPr>
                        <a:t> –Luke</a:t>
                      </a:r>
                      <a:r>
                        <a:rPr lang="en-US" sz="1000" b="0" i="0" kern="1200" dirty="0">
                          <a:solidFill>
                            <a:schemeClr val="dk1"/>
                          </a:solidFill>
                          <a:effectLst/>
                          <a:latin typeface="+mj-lt"/>
                          <a:ea typeface="+mn-ea"/>
                          <a:cs typeface="+mn-cs"/>
                        </a:rPr>
                        <a:t>. </a:t>
                      </a:r>
                    </a:p>
                    <a:p>
                      <a:pPr lvl="0"/>
                      <a:r>
                        <a:rPr lang="en-US" sz="1000" b="0" i="1" kern="1200" dirty="0">
                          <a:solidFill>
                            <a:schemeClr val="dk1"/>
                          </a:solidFill>
                          <a:effectLst/>
                          <a:latin typeface="+mj-lt"/>
                          <a:ea typeface="+mn-ea"/>
                          <a:cs typeface="+mn-cs"/>
                        </a:rPr>
                        <a:t>The most comprehensive publication that</a:t>
                      </a:r>
                      <a:r>
                        <a:rPr lang="en-US" sz="1000" b="0" i="1" kern="1200" baseline="0" dirty="0">
                          <a:solidFill>
                            <a:schemeClr val="dk1"/>
                          </a:solidFill>
                          <a:effectLst/>
                          <a:latin typeface="+mj-lt"/>
                          <a:ea typeface="+mn-ea"/>
                          <a:cs typeface="+mn-cs"/>
                        </a:rPr>
                        <a:t> </a:t>
                      </a:r>
                      <a:r>
                        <a:rPr lang="en-US" sz="1000" b="0" i="1" kern="1200" dirty="0">
                          <a:solidFill>
                            <a:schemeClr val="dk1"/>
                          </a:solidFill>
                          <a:effectLst/>
                          <a:latin typeface="+mj-lt"/>
                          <a:ea typeface="+mn-ea"/>
                          <a:cs typeface="+mn-cs"/>
                        </a:rPr>
                        <a:t>catalogues and represents the vast array of ingenious green products available to the everyday consumer,</a:t>
                      </a:r>
                      <a:r>
                        <a:rPr lang="en-US" sz="1000" b="0" i="1" kern="1200" baseline="0" dirty="0">
                          <a:solidFill>
                            <a:schemeClr val="dk1"/>
                          </a:solidFill>
                          <a:effectLst/>
                          <a:latin typeface="+mj-lt"/>
                          <a:ea typeface="+mn-ea"/>
                          <a:cs typeface="+mn-cs"/>
                        </a:rPr>
                        <a:t> s</a:t>
                      </a:r>
                      <a:r>
                        <a:rPr lang="en-US" sz="1000" b="0" i="1" kern="1200" dirty="0">
                          <a:solidFill>
                            <a:schemeClr val="dk1"/>
                          </a:solidFill>
                          <a:effectLst/>
                          <a:latin typeface="+mj-lt"/>
                          <a:ea typeface="+mn-ea"/>
                          <a:cs typeface="+mn-cs"/>
                        </a:rPr>
                        <a:t>crutinizing every aspect of our designed world. </a:t>
                      </a:r>
                      <a:r>
                        <a:rPr lang="en-US" sz="1000" b="0" i="1" kern="1200" dirty="0">
                          <a:solidFill>
                            <a:srgbClr val="FF0000"/>
                          </a:solidFill>
                          <a:effectLst/>
                          <a:latin typeface="+mj-lt"/>
                          <a:ea typeface="+mn-ea"/>
                          <a:cs typeface="+mn-cs"/>
                        </a:rPr>
                        <a:t>(</a:t>
                      </a:r>
                      <a:r>
                        <a:rPr lang="en-US" sz="1000" b="0" i="0" kern="1200" dirty="0">
                          <a:solidFill>
                            <a:srgbClr val="FF0000"/>
                          </a:solidFill>
                          <a:effectLst/>
                          <a:latin typeface="+mj-lt"/>
                          <a:ea typeface="+mn-ea"/>
                          <a:cs typeface="+mn-cs"/>
                        </a:rPr>
                        <a:t>1)</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rowSpan="2">
                  <a:txBody>
                    <a:bodyPr/>
                    <a:lstStyle/>
                    <a:p>
                      <a:r>
                        <a:rPr lang="en-US" sz="1000" b="1" kern="1200" dirty="0">
                          <a:solidFill>
                            <a:schemeClr val="dk1"/>
                          </a:solidFill>
                          <a:effectLst/>
                          <a:latin typeface="+mj-lt"/>
                          <a:ea typeface="+mn-ea"/>
                          <a:cs typeface="+mn-cs"/>
                        </a:rPr>
                        <a:t>Design Is One: The </a:t>
                      </a:r>
                      <a:r>
                        <a:rPr lang="en-US" sz="1000" b="1" kern="1200" dirty="0" err="1">
                          <a:solidFill>
                            <a:schemeClr val="dk1"/>
                          </a:solidFill>
                          <a:effectLst/>
                          <a:latin typeface="+mj-lt"/>
                          <a:ea typeface="+mn-ea"/>
                          <a:cs typeface="+mn-cs"/>
                        </a:rPr>
                        <a:t>Vignellis</a:t>
                      </a:r>
                      <a:endParaRPr lang="en-US" sz="1000" b="1" kern="1200" dirty="0">
                        <a:solidFill>
                          <a:schemeClr val="dk1"/>
                        </a:solidFill>
                        <a:effectLst/>
                        <a:latin typeface="+mj-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1" kern="1200" dirty="0">
                          <a:solidFill>
                            <a:schemeClr val="dk1"/>
                          </a:solidFill>
                          <a:effectLst/>
                          <a:latin typeface="+mn-lt"/>
                          <a:ea typeface="+mn-ea"/>
                          <a:cs typeface="+mn-cs"/>
                        </a:rPr>
                        <a:t>Italian-born Massimo and </a:t>
                      </a:r>
                      <a:r>
                        <a:rPr lang="en-US" sz="1000" b="0" i="1" kern="1200" dirty="0" err="1">
                          <a:solidFill>
                            <a:schemeClr val="dk1"/>
                          </a:solidFill>
                          <a:effectLst/>
                          <a:latin typeface="+mn-lt"/>
                          <a:ea typeface="+mn-ea"/>
                          <a:cs typeface="+mn-cs"/>
                        </a:rPr>
                        <a:t>Lella</a:t>
                      </a:r>
                      <a:r>
                        <a:rPr lang="en-US" sz="1000" b="0" i="1" kern="1200" dirty="0">
                          <a:solidFill>
                            <a:schemeClr val="dk1"/>
                          </a:solidFill>
                          <a:effectLst/>
                          <a:latin typeface="+mn-lt"/>
                          <a:ea typeface="+mn-ea"/>
                          <a:cs typeface="+mn-cs"/>
                        </a:rPr>
                        <a:t> </a:t>
                      </a:r>
                      <a:r>
                        <a:rPr lang="en-US" sz="1000" b="1" i="1" kern="1200" dirty="0" err="1">
                          <a:solidFill>
                            <a:schemeClr val="dk1"/>
                          </a:solidFill>
                          <a:effectLst/>
                          <a:latin typeface="+mn-lt"/>
                          <a:ea typeface="+mn-ea"/>
                          <a:cs typeface="+mn-cs"/>
                        </a:rPr>
                        <a:t>Vignelli</a:t>
                      </a:r>
                      <a:r>
                        <a:rPr lang="en-US" sz="1000" b="0" i="1" kern="1200" dirty="0">
                          <a:solidFill>
                            <a:schemeClr val="dk1"/>
                          </a:solidFill>
                          <a:effectLst/>
                          <a:latin typeface="+mn-lt"/>
                          <a:ea typeface="+mn-ea"/>
                          <a:cs typeface="+mn-cs"/>
                        </a:rPr>
                        <a:t> are among the world's most influential designers. Throughout their long career, their motto has been, 'If you can't find it, </a:t>
                      </a:r>
                      <a:r>
                        <a:rPr lang="en-US" sz="1000" b="1" i="1" kern="1200" dirty="0">
                          <a:solidFill>
                            <a:schemeClr val="dk1"/>
                          </a:solidFill>
                          <a:effectLst/>
                          <a:latin typeface="+mn-lt"/>
                          <a:ea typeface="+mn-ea"/>
                          <a:cs typeface="+mn-cs"/>
                        </a:rPr>
                        <a:t>design</a:t>
                      </a:r>
                      <a:r>
                        <a:rPr lang="en-US" sz="1000" b="0" i="1" kern="1200" dirty="0">
                          <a:solidFill>
                            <a:schemeClr val="dk1"/>
                          </a:solidFill>
                          <a:effectLst/>
                          <a:latin typeface="+mn-lt"/>
                          <a:ea typeface="+mn-ea"/>
                          <a:cs typeface="+mn-cs"/>
                        </a:rPr>
                        <a:t> it‘ </a:t>
                      </a:r>
                      <a:r>
                        <a:rPr lang="en-US" sz="1000" b="0" i="0" kern="1200" dirty="0">
                          <a:solidFill>
                            <a:srgbClr val="FF0000"/>
                          </a:solidFill>
                          <a:effectLst/>
                          <a:latin typeface="+mn-lt"/>
                          <a:ea typeface="+mn-ea"/>
                          <a:cs typeface="+mn-cs"/>
                        </a:rPr>
                        <a:t>(1)</a:t>
                      </a:r>
                      <a:endParaRPr lang="en-GB" sz="1000" i="1" kern="1200" dirty="0">
                        <a:solidFill>
                          <a:schemeClr val="dk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rowSpan="5">
                  <a:txBody>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000" b="1" i="0" u="sng" kern="1200" dirty="0">
                          <a:solidFill>
                            <a:schemeClr val="dk1"/>
                          </a:solidFill>
                          <a:effectLst/>
                          <a:latin typeface="+mn-lt"/>
                          <a:ea typeface="+mn-ea"/>
                          <a:cs typeface="+mn-cs"/>
                          <a:hlinkClick r:id="rId2"/>
                        </a:rPr>
                        <a:t>Hustle</a:t>
                      </a:r>
                      <a:endParaRPr lang="en-GB" sz="1000" b="1" i="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sz="1000" b="0" i="1" kern="1200" dirty="0">
                          <a:solidFill>
                            <a:schemeClr val="dk1"/>
                          </a:solidFill>
                          <a:effectLst/>
                          <a:latin typeface="+mn-lt"/>
                          <a:ea typeface="+mn-ea"/>
                          <a:cs typeface="+mn-cs"/>
                        </a:rPr>
                        <a:t>The Hustle is a show dedicated to the evolution of the craft of design. We chat with design captains, inspiring designers, product leaders, agency owners, and the </a:t>
                      </a:r>
                      <a:r>
                        <a:rPr lang="en-US" sz="1000" b="0" i="1" kern="1200" dirty="0" err="1">
                          <a:solidFill>
                            <a:schemeClr val="dk1"/>
                          </a:solidFill>
                          <a:effectLst/>
                          <a:latin typeface="+mn-lt"/>
                          <a:ea typeface="+mn-ea"/>
                          <a:cs typeface="+mn-cs"/>
                        </a:rPr>
                        <a:t>Funsize</a:t>
                      </a:r>
                      <a:r>
                        <a:rPr lang="en-US" sz="1000" b="0" i="1" kern="1200" dirty="0">
                          <a:solidFill>
                            <a:schemeClr val="dk1"/>
                          </a:solidFill>
                          <a:effectLst/>
                          <a:latin typeface="+mn-lt"/>
                          <a:ea typeface="+mn-ea"/>
                          <a:cs typeface="+mn-cs"/>
                        </a:rPr>
                        <a:t> team about building teams that can create products that matter. </a:t>
                      </a:r>
                      <a:r>
                        <a:rPr lang="en-US" sz="1000" b="0" i="0" kern="1200" dirty="0">
                          <a:solidFill>
                            <a:srgbClr val="FF0000"/>
                          </a:solidFill>
                          <a:effectLst/>
                          <a:latin typeface="+mj-lt"/>
                          <a:ea typeface="+mn-ea"/>
                          <a:cs typeface="+mn-cs"/>
                        </a:rPr>
                        <a:t>(1)</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lang="en-GB" sz="1000" b="1" kern="1200" dirty="0">
                          <a:solidFill>
                            <a:schemeClr val="dk1"/>
                          </a:solidFill>
                          <a:effectLst/>
                          <a:latin typeface="+mj-lt"/>
                          <a:ea typeface="+mn-ea"/>
                          <a:cs typeface="+mn-cs"/>
                        </a:rPr>
                        <a:t>Visit the Design Museum</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latin typeface="+mj-l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1" dirty="0">
                          <a:latin typeface="+mj-lt"/>
                        </a:rPr>
                        <a:t>MOOCs</a:t>
                      </a:r>
                    </a:p>
                    <a:p>
                      <a:r>
                        <a:rPr lang="en-GB" sz="1000" dirty="0">
                          <a:latin typeface="+mj-lt"/>
                          <a:hlinkClick r:id="rId3"/>
                        </a:rPr>
                        <a:t>https://www.futurelearn.com/courses/</a:t>
                      </a:r>
                      <a:endParaRPr lang="en-GB" sz="1000" dirty="0">
                        <a:latin typeface="+mj-lt"/>
                      </a:endParaRPr>
                    </a:p>
                    <a:p>
                      <a:r>
                        <a:rPr lang="en-GB" sz="1000" dirty="0">
                          <a:latin typeface="+mj-lt"/>
                        </a:rPr>
                        <a:t>Search through</a:t>
                      </a:r>
                      <a:r>
                        <a:rPr lang="en-GB" sz="1000" baseline="0" dirty="0">
                          <a:latin typeface="+mj-lt"/>
                        </a:rPr>
                        <a:t> the MOOCs on </a:t>
                      </a:r>
                      <a:r>
                        <a:rPr lang="en-GB" sz="1000" baseline="0" dirty="0" err="1">
                          <a:latin typeface="+mj-lt"/>
                        </a:rPr>
                        <a:t>Unifrog</a:t>
                      </a:r>
                      <a:r>
                        <a:rPr lang="en-GB" sz="1000" baseline="0" dirty="0">
                          <a:latin typeface="+mj-lt"/>
                        </a:rPr>
                        <a:t> using the filter ‘Design’ or ‘Engineering’ and chose one that particularly interests you </a:t>
                      </a:r>
                      <a:r>
                        <a:rPr lang="en-GB" sz="1000" baseline="0" dirty="0">
                          <a:solidFill>
                            <a:srgbClr val="FF0000"/>
                          </a:solidFill>
                          <a:latin typeface="+mj-lt"/>
                        </a:rPr>
                        <a:t>(5) </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2366339"/>
                  </a:ext>
                </a:extLst>
              </a:tr>
              <a:tr h="576064">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i="0" kern="1200" dirty="0">
                          <a:solidFill>
                            <a:schemeClr val="dk1"/>
                          </a:solidFill>
                          <a:effectLst/>
                          <a:latin typeface="+mn-lt"/>
                          <a:ea typeface="+mn-ea"/>
                          <a:cs typeface="+mn-cs"/>
                          <a:hlinkClick r:id="rId4"/>
                        </a:rPr>
                        <a:t>Discover Brunel at our Virtual Open Day</a:t>
                      </a:r>
                      <a:endParaRPr lang="en-US" sz="1000" b="1" i="0" kern="1200" dirty="0">
                        <a:solidFill>
                          <a:schemeClr val="dk1"/>
                        </a:solidFill>
                        <a:effectLst/>
                        <a:latin typeface="+mn-lt"/>
                        <a:ea typeface="+mn-ea"/>
                        <a:cs typeface="+mn-cs"/>
                      </a:endParaRPr>
                    </a:p>
                    <a:p>
                      <a:r>
                        <a:rPr lang="en-GB" sz="1000" kern="1200" baseline="0" dirty="0">
                          <a:solidFill>
                            <a:srgbClr val="FF0000"/>
                          </a:solidFill>
                          <a:latin typeface="+mn-lt"/>
                          <a:ea typeface="+mn-ea"/>
                          <a:cs typeface="+mn-cs"/>
                        </a:rPr>
                        <a:t>(6)</a:t>
                      </a:r>
                    </a:p>
                    <a:p>
                      <a:endParaRPr lang="en-GB" sz="1000" kern="1200" baseline="0" dirty="0">
                        <a:solidFill>
                          <a:srgbClr val="FF0000"/>
                        </a:solidFill>
                        <a:latin typeface="+mn-lt"/>
                        <a:ea typeface="+mn-ea"/>
                        <a:cs typeface="+mn-cs"/>
                      </a:endParaRPr>
                    </a:p>
                    <a:p>
                      <a:r>
                        <a:rPr lang="en-GB" sz="1000" kern="1200" baseline="0" dirty="0">
                          <a:solidFill>
                            <a:srgbClr val="FF0000"/>
                          </a:solidFill>
                          <a:latin typeface="+mn-lt"/>
                          <a:ea typeface="+mn-ea"/>
                          <a:cs typeface="+mn-cs"/>
                        </a:rPr>
                        <a:t>15</a:t>
                      </a:r>
                      <a:r>
                        <a:rPr lang="en-GB" sz="1000" kern="1200" baseline="30000" dirty="0">
                          <a:solidFill>
                            <a:srgbClr val="FF0000"/>
                          </a:solidFill>
                          <a:latin typeface="+mn-lt"/>
                          <a:ea typeface="+mn-ea"/>
                          <a:cs typeface="+mn-cs"/>
                        </a:rPr>
                        <a:t>th</a:t>
                      </a:r>
                      <a:r>
                        <a:rPr lang="en-GB" sz="1000" kern="1200" baseline="0" dirty="0">
                          <a:solidFill>
                            <a:srgbClr val="FF0000"/>
                          </a:solidFill>
                          <a:latin typeface="+mn-lt"/>
                          <a:ea typeface="+mn-ea"/>
                          <a:cs typeface="+mn-cs"/>
                        </a:rPr>
                        <a:t> May</a:t>
                      </a:r>
                      <a:endParaRPr lang="en-GB" sz="1000" kern="1200" dirty="0">
                        <a:solidFill>
                          <a:srgbClr val="FF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vMerge="1">
                  <a:txBody>
                    <a:bodyPr/>
                    <a:lstStyle/>
                    <a:p>
                      <a:endParaRPr lang="en-GB"/>
                    </a:p>
                  </a:txBody>
                  <a:tcPr/>
                </a:tc>
                <a:extLst>
                  <a:ext uri="{0D108BD9-81ED-4DB2-BD59-A6C34878D82A}">
                    <a16:rowId xmlns:a16="http://schemas.microsoft.com/office/drawing/2014/main" val="1883689098"/>
                  </a:ext>
                </a:extLst>
              </a:tr>
              <a:tr h="277376">
                <a:tc vMerge="1">
                  <a:txBody>
                    <a:bodyPr/>
                    <a:lstStyle/>
                    <a:p>
                      <a:endParaRPr lang="en-GB"/>
                    </a:p>
                  </a:txBody>
                  <a:tcPr/>
                </a:tc>
                <a:tc rowSpan="3">
                  <a:txBody>
                    <a:bodyPr/>
                    <a:lstStyle/>
                    <a:p>
                      <a:pPr lvl="0"/>
                      <a:r>
                        <a:rPr lang="en-US" sz="1000" b="1" dirty="0">
                          <a:latin typeface="+mj-lt"/>
                        </a:rPr>
                        <a:t>Design Museum: Contemporary Design C</a:t>
                      </a:r>
                      <a:r>
                        <a:rPr lang="en-US" sz="1000" dirty="0">
                          <a:latin typeface="+mj-lt"/>
                        </a:rPr>
                        <a:t>atherine McDermott</a:t>
                      </a:r>
                    </a:p>
                    <a:p>
                      <a:pPr lvl="0"/>
                      <a:r>
                        <a:rPr lang="en-US" sz="1000" b="0" i="1" kern="1200" dirty="0">
                          <a:solidFill>
                            <a:schemeClr val="dk1"/>
                          </a:solidFill>
                          <a:effectLst/>
                          <a:latin typeface="+mj-lt"/>
                          <a:ea typeface="+mn-ea"/>
                          <a:cs typeface="+mn-cs"/>
                        </a:rPr>
                        <a:t>A</a:t>
                      </a:r>
                      <a:r>
                        <a:rPr lang="en-US" sz="1000" b="0" i="1" kern="1200" baseline="0" dirty="0">
                          <a:solidFill>
                            <a:schemeClr val="dk1"/>
                          </a:solidFill>
                          <a:effectLst/>
                          <a:latin typeface="+mj-lt"/>
                          <a:ea typeface="+mn-ea"/>
                          <a:cs typeface="+mn-cs"/>
                        </a:rPr>
                        <a:t> </a:t>
                      </a:r>
                      <a:r>
                        <a:rPr lang="en-US" sz="1000" b="0" i="1" kern="1200" dirty="0">
                          <a:solidFill>
                            <a:schemeClr val="dk1"/>
                          </a:solidFill>
                          <a:effectLst/>
                          <a:latin typeface="+mj-lt"/>
                          <a:ea typeface="+mn-ea"/>
                          <a:cs typeface="+mn-cs"/>
                        </a:rPr>
                        <a:t>selection of nearly 400 of the best and most enduring examples of modern design, including the very latest examples from the twenty-first century.</a:t>
                      </a:r>
                      <a:r>
                        <a:rPr lang="en-US" sz="1000" b="0" i="1" kern="1200" baseline="0" dirty="0">
                          <a:solidFill>
                            <a:schemeClr val="dk1"/>
                          </a:solidFill>
                          <a:effectLst/>
                          <a:latin typeface="+mj-lt"/>
                          <a:ea typeface="+mn-ea"/>
                          <a:cs typeface="+mn-cs"/>
                        </a:rPr>
                        <a:t> </a:t>
                      </a:r>
                      <a:r>
                        <a:rPr lang="en-US" sz="1000" b="0" i="0" kern="1200" dirty="0">
                          <a:solidFill>
                            <a:srgbClr val="FF0000"/>
                          </a:solidFill>
                          <a:effectLst/>
                          <a:latin typeface="+mj-lt"/>
                          <a:ea typeface="+mn-ea"/>
                          <a:cs typeface="+mn-cs"/>
                        </a:rPr>
                        <a:t>(1)</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lvl="0"/>
                      <a:r>
                        <a:rPr lang="en-GB" sz="1000" b="1" i="0" kern="1200" dirty="0">
                          <a:solidFill>
                            <a:schemeClr val="dk1"/>
                          </a:solidFill>
                          <a:effectLst/>
                          <a:latin typeface="+mn-lt"/>
                          <a:ea typeface="+mn-ea"/>
                          <a:cs typeface="+mn-cs"/>
                        </a:rPr>
                        <a:t>Objectified (2009)</a:t>
                      </a:r>
                    </a:p>
                    <a:p>
                      <a:pPr lvl="0"/>
                      <a:r>
                        <a:rPr lang="en-US" sz="1000" b="0" i="1" kern="1200" dirty="0">
                          <a:solidFill>
                            <a:schemeClr val="dk1"/>
                          </a:solidFill>
                          <a:effectLst/>
                          <a:latin typeface="+mn-lt"/>
                          <a:ea typeface="+mn-ea"/>
                          <a:cs typeface="+mn-cs"/>
                        </a:rPr>
                        <a:t>A feature-length documentary about our complex relationship with manufactured objects and, by extension, the people who design them.</a:t>
                      </a:r>
                      <a:r>
                        <a:rPr lang="en-US" sz="1000" b="0" i="1" kern="1200" dirty="0">
                          <a:solidFill>
                            <a:schemeClr val="dk1"/>
                          </a:solidFill>
                          <a:effectLst/>
                          <a:latin typeface="+mj-lt"/>
                          <a:ea typeface="+mn-ea"/>
                          <a:cs typeface="+mn-cs"/>
                        </a:rPr>
                        <a:t> </a:t>
                      </a:r>
                      <a:r>
                        <a:rPr lang="en-US" sz="1000" b="0" i="0" kern="1200" dirty="0">
                          <a:solidFill>
                            <a:srgbClr val="FF0000"/>
                          </a:solidFill>
                          <a:effectLst/>
                          <a:latin typeface="+mj-lt"/>
                          <a:ea typeface="+mn-ea"/>
                          <a:cs typeface="+mn-cs"/>
                        </a:rPr>
                        <a:t>(1)</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rgbClr val="FF0000"/>
                        </a:solidFill>
                        <a:latin typeface="+mj-lt"/>
                      </a:endParaRPr>
                    </a:p>
                  </a:txBody>
                  <a:tcPr/>
                </a:tc>
                <a:tc vMerge="1">
                  <a:txBody>
                    <a:bodyPr/>
                    <a:lstStyle/>
                    <a:p>
                      <a:endParaRPr lang="en-GB" sz="1000" dirty="0">
                        <a:solidFill>
                          <a:srgbClr val="FF0000"/>
                        </a:solidFill>
                        <a:latin typeface="+mj-lt"/>
                      </a:endParaRPr>
                    </a:p>
                  </a:txBody>
                  <a:tcPr/>
                </a:tc>
                <a:extLst>
                  <a:ext uri="{0D108BD9-81ED-4DB2-BD59-A6C34878D82A}">
                    <a16:rowId xmlns:a16="http://schemas.microsoft.com/office/drawing/2014/main" val="3970710086"/>
                  </a:ext>
                </a:extLst>
              </a:tr>
              <a:tr h="552346">
                <a:tc vMerge="1">
                  <a:txBody>
                    <a:bodyPr/>
                    <a:lstStyle/>
                    <a:p>
                      <a:endParaRPr lang="en-GB"/>
                    </a:p>
                  </a:txBody>
                  <a:tcPr/>
                </a:tc>
                <a:tc vMerge="1">
                  <a:txBody>
                    <a:bodyPr/>
                    <a:lstStyle/>
                    <a:p>
                      <a:pPr lvl="0"/>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lvl="0"/>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tc>
                  <a:txBody>
                    <a:bodyPr/>
                    <a:lstStyle/>
                    <a:p>
                      <a:pPr lvl="0"/>
                      <a:r>
                        <a:rPr lang="en-GB" sz="1000" b="1" kern="1200" dirty="0">
                          <a:solidFill>
                            <a:schemeClr val="dk1"/>
                          </a:solidFill>
                          <a:effectLst/>
                          <a:latin typeface="+mn-lt"/>
                          <a:ea typeface="+mn-ea"/>
                          <a:cs typeface="+mn-cs"/>
                        </a:rPr>
                        <a:t>Visit the V&amp;A Museum</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rgbClr val="FF0000"/>
                          </a:solidFill>
                          <a:latin typeface="+mn-lt"/>
                          <a:ea typeface="+mn-ea"/>
                          <a:cs typeface="+mn-cs"/>
                        </a:rPr>
                        <a:t>(7)</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lang="en-GB" sz="1000" b="1" dirty="0">
                          <a:solidFill>
                            <a:schemeClr val="tx1"/>
                          </a:solidFill>
                          <a:latin typeface="+mj-lt"/>
                        </a:rPr>
                        <a:t>Research and create a research</a:t>
                      </a:r>
                      <a:r>
                        <a:rPr lang="en-GB" sz="1000" b="1" baseline="0" dirty="0">
                          <a:solidFill>
                            <a:schemeClr val="tx1"/>
                          </a:solidFill>
                          <a:latin typeface="+mj-lt"/>
                        </a:rPr>
                        <a:t> study on these 3 design movements:</a:t>
                      </a:r>
                    </a:p>
                    <a:p>
                      <a:pPr marL="171450" indent="-171450">
                        <a:buFont typeface="Arial" panose="020B0604020202020204" pitchFamily="34" charset="0"/>
                        <a:buChar char="•"/>
                      </a:pPr>
                      <a:r>
                        <a:rPr lang="en-GB" sz="1000" baseline="0" dirty="0">
                          <a:solidFill>
                            <a:schemeClr val="tx1"/>
                          </a:solidFill>
                          <a:latin typeface="+mj-lt"/>
                        </a:rPr>
                        <a:t>Arts and Crafts</a:t>
                      </a:r>
                    </a:p>
                    <a:p>
                      <a:pPr marL="171450" indent="-171450">
                        <a:buFont typeface="Arial" panose="020B0604020202020204" pitchFamily="34" charset="0"/>
                        <a:buChar char="•"/>
                      </a:pPr>
                      <a:r>
                        <a:rPr lang="en-GB" sz="1000" baseline="0" dirty="0">
                          <a:solidFill>
                            <a:schemeClr val="tx1"/>
                          </a:solidFill>
                          <a:latin typeface="+mj-lt"/>
                        </a:rPr>
                        <a:t>Bauhaus</a:t>
                      </a:r>
                    </a:p>
                    <a:p>
                      <a:pPr marL="171450" indent="-171450">
                        <a:buFont typeface="Arial" panose="020B0604020202020204" pitchFamily="34" charset="0"/>
                        <a:buChar char="•"/>
                      </a:pPr>
                      <a:r>
                        <a:rPr lang="en-GB" sz="1000" baseline="0" dirty="0">
                          <a:solidFill>
                            <a:schemeClr val="tx1"/>
                          </a:solidFill>
                          <a:latin typeface="+mj-lt"/>
                        </a:rPr>
                        <a:t>Memphis </a:t>
                      </a:r>
                    </a:p>
                    <a:p>
                      <a:pPr marL="0" indent="0">
                        <a:buFont typeface="Arial" panose="020B0604020202020204" pitchFamily="34" charset="0"/>
                        <a:buNone/>
                      </a:pPr>
                      <a:r>
                        <a:rPr lang="en-GB" sz="1000" b="1" baseline="0" dirty="0">
                          <a:solidFill>
                            <a:schemeClr val="tx1"/>
                          </a:solidFill>
                          <a:latin typeface="+mj-lt"/>
                        </a:rPr>
                        <a:t>And these 3 designers:</a:t>
                      </a:r>
                    </a:p>
                    <a:p>
                      <a:pPr marL="171450" indent="-171450">
                        <a:buFont typeface="Arial" panose="020B0604020202020204" pitchFamily="34" charset="0"/>
                        <a:buChar char="•"/>
                      </a:pPr>
                      <a:r>
                        <a:rPr lang="en-GB" sz="1000" dirty="0">
                          <a:solidFill>
                            <a:schemeClr val="tx1"/>
                          </a:solidFill>
                        </a:rPr>
                        <a:t>Marianne Brandt. </a:t>
                      </a:r>
                    </a:p>
                    <a:p>
                      <a:pPr marL="171450" indent="-171450">
                        <a:buFont typeface="Arial" panose="020B0604020202020204" pitchFamily="34" charset="0"/>
                        <a:buChar char="•"/>
                      </a:pPr>
                      <a:r>
                        <a:rPr lang="en-GB" sz="1000" dirty="0">
                          <a:solidFill>
                            <a:schemeClr val="tx1"/>
                          </a:solidFill>
                        </a:rPr>
                        <a:t>James Dyson </a:t>
                      </a:r>
                    </a:p>
                    <a:p>
                      <a:pPr marL="171450" indent="-171450">
                        <a:buFont typeface="Arial" panose="020B0604020202020204" pitchFamily="34" charset="0"/>
                        <a:buChar char="•"/>
                      </a:pPr>
                      <a:r>
                        <a:rPr lang="en-GB" sz="1000" dirty="0">
                          <a:solidFill>
                            <a:schemeClr val="tx1"/>
                          </a:solidFill>
                        </a:rPr>
                        <a:t>Margaret Calvert </a:t>
                      </a:r>
                      <a:r>
                        <a:rPr lang="en-GB" sz="1000" b="1" dirty="0">
                          <a:solidFill>
                            <a:srgbClr val="FF0000"/>
                          </a:solidFill>
                        </a:rPr>
                        <a:t>(3)</a:t>
                      </a:r>
                      <a:endParaRPr lang="en-GB" sz="1000" b="1" baseline="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2049425687"/>
                  </a:ext>
                </a:extLst>
              </a:tr>
              <a:tr h="251286">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5">
                  <a:txBody>
                    <a:bodyPr/>
                    <a:lstStyle/>
                    <a:p>
                      <a:r>
                        <a:rPr lang="en-GB" sz="1000" b="1" dirty="0">
                          <a:latin typeface="+mj-lt"/>
                        </a:rPr>
                        <a:t>Visit these places for some </a:t>
                      </a:r>
                      <a:r>
                        <a:rPr lang="en-GB" sz="1000" b="1" baseline="0" dirty="0">
                          <a:latin typeface="+mj-lt"/>
                        </a:rPr>
                        <a:t>design inspiration</a:t>
                      </a:r>
                    </a:p>
                    <a:p>
                      <a:pPr marL="171450" indent="-171450">
                        <a:buFont typeface="Arial" panose="020B0604020202020204" pitchFamily="34" charset="0"/>
                        <a:buChar char="•"/>
                      </a:pPr>
                      <a:r>
                        <a:rPr lang="en-US" sz="1000" b="0" i="0" kern="1200" dirty="0">
                          <a:solidFill>
                            <a:schemeClr val="dk1"/>
                          </a:solidFill>
                          <a:effectLst/>
                          <a:latin typeface="+mn-lt"/>
                          <a:ea typeface="+mn-ea"/>
                          <a:cs typeface="+mn-cs"/>
                        </a:rPr>
                        <a:t>V&amp;A Museum of Childhood, </a:t>
                      </a:r>
                      <a:r>
                        <a:rPr lang="en-US" sz="1000" b="0" i="0" kern="1200" dirty="0" err="1">
                          <a:solidFill>
                            <a:schemeClr val="dk1"/>
                          </a:solidFill>
                          <a:effectLst/>
                          <a:latin typeface="+mn-lt"/>
                          <a:ea typeface="+mn-ea"/>
                          <a:cs typeface="+mn-cs"/>
                        </a:rPr>
                        <a:t>Bethnal</a:t>
                      </a:r>
                      <a:r>
                        <a:rPr lang="en-US" sz="1000" b="0" i="0" kern="1200" dirty="0">
                          <a:solidFill>
                            <a:schemeClr val="dk1"/>
                          </a:solidFill>
                          <a:effectLst/>
                          <a:latin typeface="+mn-lt"/>
                          <a:ea typeface="+mn-ea"/>
                          <a:cs typeface="+mn-cs"/>
                        </a:rPr>
                        <a:t> Green</a:t>
                      </a:r>
                    </a:p>
                    <a:p>
                      <a:pPr marL="171450" indent="-171450">
                        <a:buFont typeface="Arial" panose="020B0604020202020204" pitchFamily="34" charset="0"/>
                        <a:buChar char="•"/>
                      </a:pPr>
                      <a:r>
                        <a:rPr lang="en-US" sz="1000" b="0" i="0" kern="1200" dirty="0">
                          <a:solidFill>
                            <a:schemeClr val="dk1"/>
                          </a:solidFill>
                          <a:effectLst/>
                          <a:latin typeface="+mn-lt"/>
                          <a:ea typeface="+mn-ea"/>
                          <a:cs typeface="+mn-cs"/>
                        </a:rPr>
                        <a:t>The Viktor </a:t>
                      </a:r>
                      <a:r>
                        <a:rPr lang="en-US" sz="1000" b="0" i="0" kern="1200" dirty="0" err="1">
                          <a:solidFill>
                            <a:schemeClr val="dk1"/>
                          </a:solidFill>
                          <a:effectLst/>
                          <a:latin typeface="+mn-lt"/>
                          <a:ea typeface="+mn-ea"/>
                          <a:cs typeface="+mn-cs"/>
                        </a:rPr>
                        <a:t>Wynd</a:t>
                      </a:r>
                      <a:r>
                        <a:rPr lang="en-US" sz="1000" b="0" i="0" kern="1200" dirty="0">
                          <a:solidFill>
                            <a:schemeClr val="dk1"/>
                          </a:solidFill>
                          <a:effectLst/>
                          <a:latin typeface="+mn-lt"/>
                          <a:ea typeface="+mn-ea"/>
                          <a:cs typeface="+mn-cs"/>
                        </a:rPr>
                        <a:t> Museum of Curiosities, East London</a:t>
                      </a:r>
                    </a:p>
                    <a:p>
                      <a:pPr marL="171450" indent="-171450">
                        <a:buFont typeface="Arial" panose="020B0604020202020204" pitchFamily="34" charset="0"/>
                        <a:buChar char="•"/>
                      </a:pPr>
                      <a:r>
                        <a:rPr lang="en-GB" sz="1000" b="0" i="0" kern="1200" dirty="0">
                          <a:solidFill>
                            <a:schemeClr val="dk1"/>
                          </a:solidFill>
                          <a:effectLst/>
                          <a:latin typeface="+mn-lt"/>
                          <a:ea typeface="+mn-ea"/>
                          <a:cs typeface="+mn-cs"/>
                        </a:rPr>
                        <a:t>Twenty </a:t>
                      </a:r>
                      <a:r>
                        <a:rPr lang="en-GB" sz="1000" b="0" i="0" kern="1200" dirty="0" err="1">
                          <a:solidFill>
                            <a:schemeClr val="dk1"/>
                          </a:solidFill>
                          <a:effectLst/>
                          <a:latin typeface="+mn-lt"/>
                          <a:ea typeface="+mn-ea"/>
                          <a:cs typeface="+mn-cs"/>
                        </a:rPr>
                        <a:t>Twenty</a:t>
                      </a:r>
                      <a:r>
                        <a:rPr lang="en-GB" sz="1000" b="0" i="0" kern="1200" dirty="0">
                          <a:solidFill>
                            <a:schemeClr val="dk1"/>
                          </a:solidFill>
                          <a:effectLst/>
                          <a:latin typeface="+mn-lt"/>
                          <a:ea typeface="+mn-ea"/>
                          <a:cs typeface="+mn-cs"/>
                        </a:rPr>
                        <a:t> One, Islington</a:t>
                      </a:r>
                    </a:p>
                    <a:p>
                      <a:pPr marL="171450" indent="-171450">
                        <a:buFont typeface="Arial" panose="020B0604020202020204" pitchFamily="34" charset="0"/>
                        <a:buChar char="•"/>
                      </a:pPr>
                      <a:r>
                        <a:rPr lang="en-GB" sz="1000" b="0" i="0" kern="1200" dirty="0">
                          <a:solidFill>
                            <a:schemeClr val="dk1"/>
                          </a:solidFill>
                          <a:effectLst/>
                          <a:latin typeface="+mn-lt"/>
                          <a:ea typeface="+mn-ea"/>
                          <a:cs typeface="+mn-cs"/>
                        </a:rPr>
                        <a:t>Museum of Brands</a:t>
                      </a:r>
                    </a:p>
                    <a:p>
                      <a:pPr marL="171450" indent="-171450">
                        <a:buFont typeface="Arial" panose="020B0604020202020204" pitchFamily="34" charset="0"/>
                        <a:buChar char="•"/>
                      </a:pPr>
                      <a:r>
                        <a:rPr lang="en-GB" sz="1000" b="0" i="0" kern="1200" dirty="0">
                          <a:solidFill>
                            <a:schemeClr val="dk1"/>
                          </a:solidFill>
                          <a:effectLst/>
                          <a:latin typeface="+mn-lt"/>
                          <a:ea typeface="+mn-ea"/>
                          <a:cs typeface="+mn-cs"/>
                        </a:rPr>
                        <a:t>Old </a:t>
                      </a:r>
                      <a:r>
                        <a:rPr lang="en-GB" sz="1000" b="0" i="0" kern="1200" dirty="0" err="1">
                          <a:solidFill>
                            <a:schemeClr val="dk1"/>
                          </a:solidFill>
                          <a:effectLst/>
                          <a:latin typeface="+mn-lt"/>
                          <a:ea typeface="+mn-ea"/>
                          <a:cs typeface="+mn-cs"/>
                        </a:rPr>
                        <a:t>Spitalfields</a:t>
                      </a:r>
                      <a:r>
                        <a:rPr lang="en-GB" sz="1000" b="0" i="0" kern="1200" dirty="0">
                          <a:solidFill>
                            <a:schemeClr val="dk1"/>
                          </a:solidFill>
                          <a:effectLst/>
                          <a:latin typeface="+mn-lt"/>
                          <a:ea typeface="+mn-ea"/>
                          <a:cs typeface="+mn-cs"/>
                        </a:rPr>
                        <a:t> Market</a:t>
                      </a:r>
                    </a:p>
                    <a:p>
                      <a:pPr marL="171450" indent="-171450">
                        <a:buFont typeface="Arial" panose="020B0604020202020204" pitchFamily="34" charset="0"/>
                        <a:buChar char="•"/>
                      </a:pPr>
                      <a:r>
                        <a:rPr lang="en-GB" sz="1000" b="0" i="0" kern="1200" dirty="0">
                          <a:solidFill>
                            <a:schemeClr val="dk1"/>
                          </a:solidFill>
                          <a:effectLst/>
                          <a:latin typeface="+mn-lt"/>
                          <a:ea typeface="+mn-ea"/>
                          <a:cs typeface="+mn-cs"/>
                        </a:rPr>
                        <a:t>London Transport Museum </a:t>
                      </a:r>
                    </a:p>
                    <a:p>
                      <a:pPr marL="171450" indent="-171450">
                        <a:buFont typeface="Arial" panose="020B0604020202020204" pitchFamily="34" charset="0"/>
                        <a:buChar char="•"/>
                      </a:pPr>
                      <a:r>
                        <a:rPr lang="en-GB" sz="1000" b="0" i="0" kern="1200" dirty="0">
                          <a:solidFill>
                            <a:schemeClr val="dk1"/>
                          </a:solidFill>
                          <a:effectLst/>
                          <a:latin typeface="+mn-lt"/>
                          <a:ea typeface="+mn-ea"/>
                          <a:cs typeface="+mn-cs"/>
                        </a:rPr>
                        <a:t>Tate Modern</a:t>
                      </a:r>
                    </a:p>
                    <a:p>
                      <a:pPr marL="171450" indent="-171450">
                        <a:buFont typeface="Arial" panose="020B0604020202020204" pitchFamily="34" charset="0"/>
                        <a:buChar char="•"/>
                      </a:pPr>
                      <a:r>
                        <a:rPr lang="en-GB" sz="1000" b="0" i="0" kern="1200" dirty="0">
                          <a:solidFill>
                            <a:schemeClr val="dk1"/>
                          </a:solidFill>
                          <a:effectLst/>
                          <a:latin typeface="+mn-lt"/>
                          <a:ea typeface="+mn-ea"/>
                          <a:cs typeface="+mn-cs"/>
                        </a:rPr>
                        <a:t>William Morris Gallery</a:t>
                      </a:r>
                    </a:p>
                    <a:p>
                      <a:pPr marL="171450" indent="-171450">
                        <a:buFont typeface="Arial" panose="020B0604020202020204" pitchFamily="34" charset="0"/>
                        <a:buChar char="•"/>
                      </a:pPr>
                      <a:r>
                        <a:rPr lang="en-GB" sz="1000" b="0" i="0" kern="1200" dirty="0">
                          <a:solidFill>
                            <a:schemeClr val="dk1"/>
                          </a:solidFill>
                          <a:effectLst/>
                          <a:latin typeface="+mn-lt"/>
                          <a:ea typeface="+mn-ea"/>
                          <a:cs typeface="+mn-cs"/>
                        </a:rPr>
                        <a:t>Material Lab</a:t>
                      </a:r>
                    </a:p>
                    <a:p>
                      <a:pPr marL="171450" indent="-171450">
                        <a:buFont typeface="Arial" panose="020B0604020202020204" pitchFamily="34" charset="0"/>
                        <a:buChar char="•"/>
                      </a:pPr>
                      <a:r>
                        <a:rPr lang="en-GB" sz="1000" b="0" i="0" kern="1200" dirty="0">
                          <a:solidFill>
                            <a:schemeClr val="dk1"/>
                          </a:solidFill>
                          <a:effectLst/>
                          <a:latin typeface="+mn-lt"/>
                          <a:ea typeface="+mn-ea"/>
                          <a:cs typeface="+mn-cs"/>
                        </a:rPr>
                        <a:t>Sketch,</a:t>
                      </a:r>
                      <a:r>
                        <a:rPr lang="en-GB" sz="1000" b="0" i="0" kern="1200" baseline="0" dirty="0">
                          <a:solidFill>
                            <a:schemeClr val="dk1"/>
                          </a:solidFill>
                          <a:effectLst/>
                          <a:latin typeface="+mn-lt"/>
                          <a:ea typeface="+mn-ea"/>
                          <a:cs typeface="+mn-cs"/>
                        </a:rPr>
                        <a:t> London</a:t>
                      </a:r>
                    </a:p>
                    <a:p>
                      <a:pPr marL="171450" indent="-171450">
                        <a:buFont typeface="Arial" panose="020B0604020202020204" pitchFamily="34" charset="0"/>
                        <a:buChar char="•"/>
                      </a:pPr>
                      <a:r>
                        <a:rPr lang="en-GB" sz="1000" b="0" i="0" kern="1200" baseline="0" dirty="0">
                          <a:solidFill>
                            <a:schemeClr val="dk1"/>
                          </a:solidFill>
                          <a:effectLst/>
                          <a:latin typeface="+mn-lt"/>
                          <a:ea typeface="+mn-ea"/>
                          <a:cs typeface="+mn-cs"/>
                        </a:rPr>
                        <a:t>Jasper Morrison Shop </a:t>
                      </a:r>
                      <a:r>
                        <a:rPr lang="en-GB" sz="1000" b="1" i="0" kern="1200" baseline="0" dirty="0">
                          <a:solidFill>
                            <a:schemeClr val="accent6">
                              <a:lumMod val="75000"/>
                            </a:schemeClr>
                          </a:solidFill>
                          <a:effectLst/>
                          <a:latin typeface="+mn-lt"/>
                          <a:ea typeface="+mn-ea"/>
                          <a:cs typeface="+mn-cs"/>
                        </a:rPr>
                        <a:t>(2)</a:t>
                      </a:r>
                      <a:endParaRPr lang="en-GB" sz="1000" b="1" dirty="0">
                        <a:solidFill>
                          <a:schemeClr val="accent6">
                            <a:lumMod val="75000"/>
                          </a:schemeClr>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2114480175"/>
                  </a:ext>
                </a:extLst>
              </a:tr>
              <a:tr h="853440">
                <a:tc vMerge="1">
                  <a:txBody>
                    <a:bodyPr/>
                    <a:lstStyle/>
                    <a:p>
                      <a:endParaRPr lang="en-GB"/>
                    </a:p>
                  </a:txBody>
                  <a:tcPr/>
                </a:tc>
                <a:tc>
                  <a:txBody>
                    <a:bodyPr/>
                    <a:lstStyle/>
                    <a:p>
                      <a:pPr lvl="0"/>
                      <a:r>
                        <a:rPr lang="en-US" sz="1000" b="1" dirty="0">
                          <a:latin typeface="+mj-lt"/>
                        </a:rPr>
                        <a:t>50 Product Designs: Process - </a:t>
                      </a:r>
                      <a:r>
                        <a:rPr lang="en-US" sz="1000" dirty="0">
                          <a:latin typeface="+mj-lt"/>
                        </a:rPr>
                        <a:t>Jennifer Hudson</a:t>
                      </a:r>
                      <a:r>
                        <a:rPr lang="en-GB" sz="1000" kern="1200" dirty="0">
                          <a:solidFill>
                            <a:schemeClr val="dk1"/>
                          </a:solidFill>
                          <a:effectLst/>
                          <a:latin typeface="+mj-lt"/>
                          <a:ea typeface="+mn-ea"/>
                          <a:cs typeface="+mn-cs"/>
                        </a:rPr>
                        <a:t>.</a:t>
                      </a:r>
                    </a:p>
                    <a:p>
                      <a:pPr lvl="0"/>
                      <a:r>
                        <a:rPr lang="en-US" sz="1000" b="0" i="1" kern="1200" dirty="0">
                          <a:solidFill>
                            <a:schemeClr val="dk1"/>
                          </a:solidFill>
                          <a:effectLst/>
                          <a:latin typeface="+mj-lt"/>
                          <a:ea typeface="+mn-ea"/>
                          <a:cs typeface="+mn-cs"/>
                        </a:rPr>
                        <a:t>An</a:t>
                      </a:r>
                      <a:r>
                        <a:rPr lang="en-US" sz="1000" b="0" i="1" kern="1200" baseline="0" dirty="0">
                          <a:solidFill>
                            <a:schemeClr val="dk1"/>
                          </a:solidFill>
                          <a:effectLst/>
                          <a:latin typeface="+mj-lt"/>
                          <a:ea typeface="+mn-ea"/>
                          <a:cs typeface="+mn-cs"/>
                        </a:rPr>
                        <a:t> i</a:t>
                      </a:r>
                      <a:r>
                        <a:rPr lang="en-US" sz="1000" b="0" i="1" kern="1200" dirty="0">
                          <a:solidFill>
                            <a:schemeClr val="dk1"/>
                          </a:solidFill>
                          <a:effectLst/>
                          <a:latin typeface="+mj-lt"/>
                          <a:ea typeface="+mn-ea"/>
                          <a:cs typeface="+mn-cs"/>
                        </a:rPr>
                        <a:t>n-depth study of the creative and manufacturing processes behind 50 contemporary domestic design objects. </a:t>
                      </a:r>
                      <a:r>
                        <a:rPr lang="en-GB" sz="1000" i="1" kern="1200" dirty="0">
                          <a:solidFill>
                            <a:schemeClr val="dk1"/>
                          </a:solidFill>
                          <a:effectLst/>
                          <a:latin typeface="+mj-lt"/>
                          <a:ea typeface="+mn-ea"/>
                          <a:cs typeface="+mn-cs"/>
                        </a:rPr>
                        <a:t> </a:t>
                      </a:r>
                      <a:r>
                        <a:rPr lang="en-US" sz="1000" b="0" i="0" kern="1200" dirty="0">
                          <a:solidFill>
                            <a:srgbClr val="FF0000"/>
                          </a:solidFill>
                          <a:effectLst/>
                          <a:latin typeface="+mj-lt"/>
                          <a:ea typeface="+mn-ea"/>
                          <a:cs typeface="+mn-cs"/>
                        </a:rPr>
                        <a:t>(1)</a:t>
                      </a:r>
                      <a:endParaRPr lang="en-GB" sz="1000" kern="1200" dirty="0">
                        <a:solidFill>
                          <a:schemeClr val="dk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lang="en-GB" sz="1000" b="1" kern="1200" dirty="0">
                          <a:solidFill>
                            <a:schemeClr val="dk1"/>
                          </a:solidFill>
                          <a:effectLst/>
                          <a:latin typeface="+mj-lt"/>
                          <a:ea typeface="+mn-ea"/>
                          <a:cs typeface="+mn-cs"/>
                        </a:rPr>
                        <a:t>The Creative Brain</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1" kern="1200" dirty="0">
                          <a:solidFill>
                            <a:schemeClr val="dk1"/>
                          </a:solidFill>
                          <a:effectLst/>
                          <a:latin typeface="+mn-lt"/>
                          <a:ea typeface="+mn-ea"/>
                          <a:cs typeface="+mn-cs"/>
                        </a:rPr>
                        <a:t>Neuroscientist David Eagleman taps into the creative process of various innovators while exploring brain-bending, risk-taking ways to spark creativity.</a:t>
                      </a:r>
                      <a:r>
                        <a:rPr lang="en-GB" sz="1000" i="1" kern="1200" dirty="0">
                          <a:solidFill>
                            <a:schemeClr val="dk1"/>
                          </a:solidFill>
                          <a:effectLst/>
                          <a:latin typeface="+mj-lt"/>
                          <a:ea typeface="+mn-ea"/>
                          <a:cs typeface="+mn-cs"/>
                        </a:rPr>
                        <a:t> </a:t>
                      </a:r>
                      <a:r>
                        <a:rPr lang="en-US" sz="1000" b="0" i="0" kern="1200" dirty="0">
                          <a:solidFill>
                            <a:srgbClr val="FF0000"/>
                          </a:solidFill>
                          <a:effectLst/>
                          <a:latin typeface="+mj-lt"/>
                          <a:ea typeface="+mn-ea"/>
                          <a:cs typeface="+mn-cs"/>
                        </a:rPr>
                        <a:t>(1)</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lang="en-US" sz="1000" b="1" u="none" strike="noStrike" kern="1200" dirty="0">
                          <a:solidFill>
                            <a:schemeClr val="dk1"/>
                          </a:solidFill>
                          <a:effectLst/>
                          <a:latin typeface="+mn-lt"/>
                          <a:ea typeface="+mn-ea"/>
                          <a:cs typeface="+mn-cs"/>
                          <a:hlinkClick r:id="rId5"/>
                        </a:rPr>
                        <a:t>Design Guide</a:t>
                      </a:r>
                      <a:endParaRPr lang="en-US" sz="1000" b="1" u="none" strike="noStrike" kern="1200" dirty="0">
                        <a:solidFill>
                          <a:schemeClr val="dk1"/>
                        </a:solidFill>
                        <a:effectLst/>
                        <a:latin typeface="+mn-lt"/>
                        <a:ea typeface="+mn-ea"/>
                        <a:cs typeface="+mn-cs"/>
                      </a:endParaRPr>
                    </a:p>
                    <a:p>
                      <a:endParaRPr lang="en-US" sz="1000" b="1" u="none" strike="noStrike"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1" kern="1200" dirty="0">
                          <a:solidFill>
                            <a:schemeClr val="dk1"/>
                          </a:solidFill>
                          <a:effectLst/>
                          <a:latin typeface="+mn-lt"/>
                          <a:ea typeface="+mn-ea"/>
                          <a:cs typeface="+mn-cs"/>
                        </a:rPr>
                        <a:t>Find out about new creatives in the fields of fashion, music photography, illustration, graphics, film, interior and product design. </a:t>
                      </a:r>
                      <a:r>
                        <a:rPr lang="en-US" sz="1000" b="0" i="0" kern="1200" dirty="0">
                          <a:solidFill>
                            <a:srgbClr val="FF0000"/>
                          </a:solidFill>
                          <a:effectLst/>
                          <a:latin typeface="+mn-lt"/>
                          <a:ea typeface="+mn-ea"/>
                          <a:cs typeface="+mn-cs"/>
                        </a:rPr>
                        <a:t>(1)</a:t>
                      </a:r>
                      <a:endParaRPr lang="en-US" sz="1000" b="1" i="1" kern="1200" dirty="0">
                        <a:solidFill>
                          <a:schemeClr val="dk1"/>
                        </a:solidFill>
                        <a:effectLst/>
                        <a:latin typeface="+mn-lt"/>
                        <a:ea typeface="+mn-ea"/>
                        <a:cs typeface="+mn-cs"/>
                      </a:endParaRPr>
                    </a:p>
                    <a:p>
                      <a:pPr marL="0" lvl="0" indent="0">
                        <a:spcAft>
                          <a:spcPts val="600"/>
                        </a:spcAft>
                        <a:buFont typeface="Arial" panose="020B0604020202020204" pitchFamily="34" charset="0"/>
                        <a:buNone/>
                      </a:pP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GB"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sz="1000" kern="1200" dirty="0">
                        <a:solidFill>
                          <a:srgbClr val="FF0000"/>
                        </a:solidFill>
                        <a:effectLst/>
                        <a:latin typeface="Bliss 2 Regular" panose="02000506030000020004" pitchFamily="50"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alpha val="34118"/>
                      </a:srgbClr>
                    </a:solidFill>
                  </a:tcPr>
                </a:tc>
                <a:extLst>
                  <a:ext uri="{0D108BD9-81ED-4DB2-BD59-A6C34878D82A}">
                    <a16:rowId xmlns:a16="http://schemas.microsoft.com/office/drawing/2014/main" val="129623182"/>
                  </a:ext>
                </a:extLst>
              </a:tr>
              <a:tr h="853440">
                <a:tc vMerge="1">
                  <a:txBody>
                    <a:bodyPr/>
                    <a:lstStyle/>
                    <a:p>
                      <a:endParaRPr lang="en-GB"/>
                    </a:p>
                  </a:txBody>
                  <a:tcPr/>
                </a:tc>
                <a:tc>
                  <a:txBody>
                    <a:bodyPr/>
                    <a:lstStyle/>
                    <a:p>
                      <a:pPr lvl="0"/>
                      <a:r>
                        <a:rPr lang="en-US" sz="1000" b="1" dirty="0">
                          <a:latin typeface="+mj-lt"/>
                        </a:rPr>
                        <a:t>The Measure of Man and Women: Human Factors in Design  - </a:t>
                      </a:r>
                      <a:r>
                        <a:rPr lang="en-US" sz="1000" dirty="0">
                          <a:latin typeface="+mj-lt"/>
                        </a:rPr>
                        <a:t>Alvin R. Tilley &amp; Henry </a:t>
                      </a:r>
                      <a:r>
                        <a:rPr lang="en-US" sz="1000" dirty="0" err="1">
                          <a:latin typeface="+mj-lt"/>
                        </a:rPr>
                        <a:t>Dreyfuss</a:t>
                      </a:r>
                      <a:r>
                        <a:rPr lang="en-US" sz="1000" dirty="0">
                          <a:latin typeface="+mj-lt"/>
                        </a:rPr>
                        <a:t> Associates</a:t>
                      </a:r>
                      <a:r>
                        <a:rPr lang="en-GB" sz="1000" kern="1200" dirty="0">
                          <a:solidFill>
                            <a:schemeClr val="dk1"/>
                          </a:solidFill>
                          <a:effectLst/>
                          <a:latin typeface="+mj-lt"/>
                          <a:ea typeface="+mn-ea"/>
                          <a:cs typeface="+mn-cs"/>
                        </a:rPr>
                        <a:t> </a:t>
                      </a:r>
                    </a:p>
                    <a:p>
                      <a:pPr lvl="0"/>
                      <a:r>
                        <a:rPr lang="en-GB" sz="1000" b="0" i="1" kern="1200" dirty="0">
                          <a:solidFill>
                            <a:schemeClr val="dk1"/>
                          </a:solidFill>
                          <a:effectLst/>
                          <a:latin typeface="+mj-lt"/>
                          <a:ea typeface="+mn-ea"/>
                          <a:cs typeface="+mn-cs"/>
                        </a:rPr>
                        <a:t>I</a:t>
                      </a:r>
                      <a:r>
                        <a:rPr lang="en-US" sz="1000" b="0" i="1" kern="1200" dirty="0" err="1">
                          <a:solidFill>
                            <a:schemeClr val="dk1"/>
                          </a:solidFill>
                          <a:effectLst/>
                          <a:latin typeface="+mn-lt"/>
                          <a:ea typeface="+mn-ea"/>
                          <a:cs typeface="+mn-cs"/>
                        </a:rPr>
                        <a:t>nformation</a:t>
                      </a:r>
                      <a:r>
                        <a:rPr lang="en-US" sz="1000" b="0" i="1" kern="1200" dirty="0">
                          <a:solidFill>
                            <a:schemeClr val="dk1"/>
                          </a:solidFill>
                          <a:effectLst/>
                          <a:latin typeface="+mn-lt"/>
                          <a:ea typeface="+mn-ea"/>
                          <a:cs typeface="+mn-cs"/>
                        </a:rPr>
                        <a:t> necessary to create designs that better accommodate human need. </a:t>
                      </a:r>
                      <a:r>
                        <a:rPr lang="en-US" sz="1000" b="0" i="0" kern="1200" dirty="0">
                          <a:solidFill>
                            <a:srgbClr val="FF0000"/>
                          </a:solidFill>
                          <a:effectLst/>
                          <a:latin typeface="+mj-lt"/>
                          <a:ea typeface="+mn-ea"/>
                          <a:cs typeface="+mn-cs"/>
                        </a:rPr>
                        <a:t>(1)</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lang="en-GB" sz="1000" b="1" kern="1200" dirty="0">
                          <a:solidFill>
                            <a:schemeClr val="dk1"/>
                          </a:solidFill>
                          <a:effectLst/>
                          <a:latin typeface="+mj-lt"/>
                          <a:ea typeface="+mn-ea"/>
                          <a:cs typeface="+mn-cs"/>
                        </a:rPr>
                        <a:t>Print the Legend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1" kern="1200" dirty="0">
                          <a:solidFill>
                            <a:schemeClr val="dk1"/>
                          </a:solidFill>
                          <a:effectLst/>
                          <a:latin typeface="+mn-lt"/>
                          <a:ea typeface="+mn-ea"/>
                          <a:cs typeface="+mn-cs"/>
                        </a:rPr>
                        <a:t>This award-winning, original documentary chronicles the race for market leadership in 3D printing, the next wave of technological evolution. </a:t>
                      </a:r>
                      <a:r>
                        <a:rPr lang="en-US" sz="1000" b="0" i="0" kern="1200" dirty="0">
                          <a:solidFill>
                            <a:srgbClr val="FF0000"/>
                          </a:solidFill>
                          <a:effectLst/>
                          <a:latin typeface="+mj-lt"/>
                          <a:ea typeface="+mn-ea"/>
                          <a:cs typeface="+mn-cs"/>
                        </a:rPr>
                        <a:t>(1)</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vMerge="1">
                  <a:txBody>
                    <a:bodyPr/>
                    <a:lstStyle/>
                    <a:p>
                      <a:endParaRPr lang="en-GB"/>
                    </a:p>
                  </a:txBody>
                  <a:tcPr/>
                </a:tc>
                <a:tc rowSpan="3">
                  <a:txBody>
                    <a:bodyPr/>
                    <a:lstStyle/>
                    <a:p>
                      <a:r>
                        <a:rPr lang="en-GB" sz="1000" b="1" dirty="0" err="1"/>
                        <a:t>Chindogu</a:t>
                      </a:r>
                      <a:endParaRPr lang="en-GB" sz="1000" b="1" dirty="0"/>
                    </a:p>
                    <a:p>
                      <a:r>
                        <a:rPr lang="en-GB" sz="1000" b="0" dirty="0"/>
                        <a:t>Complete a design for your own ‘</a:t>
                      </a:r>
                      <a:r>
                        <a:rPr lang="en-GB" sz="1000" b="0" dirty="0" err="1"/>
                        <a:t>Chindogu</a:t>
                      </a:r>
                      <a:r>
                        <a:rPr lang="en-GB" sz="1000" b="0" dirty="0"/>
                        <a:t>’</a:t>
                      </a:r>
                      <a:r>
                        <a:rPr lang="en-GB" sz="1000" b="0" baseline="0" dirty="0"/>
                        <a:t> project. It should be presented in an effective way that shows; </a:t>
                      </a:r>
                    </a:p>
                    <a:p>
                      <a:pPr marL="171450" indent="-171450">
                        <a:buFont typeface="Arial" panose="020B0604020202020204" pitchFamily="34" charset="0"/>
                        <a:buChar char="•"/>
                      </a:pPr>
                      <a:r>
                        <a:rPr lang="en-GB" sz="1000" b="0" baseline="0" dirty="0"/>
                        <a:t>Materials</a:t>
                      </a:r>
                    </a:p>
                    <a:p>
                      <a:pPr marL="171450" indent="-171450">
                        <a:buFont typeface="Arial" panose="020B0604020202020204" pitchFamily="34" charset="0"/>
                        <a:buChar char="•"/>
                      </a:pPr>
                      <a:r>
                        <a:rPr lang="en-GB" sz="1000" b="0" baseline="0" dirty="0"/>
                        <a:t>Manufacturing methods</a:t>
                      </a:r>
                    </a:p>
                    <a:p>
                      <a:pPr marL="171450" indent="-171450">
                        <a:buFont typeface="Arial" panose="020B0604020202020204" pitchFamily="34" charset="0"/>
                        <a:buChar char="•"/>
                      </a:pPr>
                      <a:r>
                        <a:rPr lang="en-GB" sz="1000" b="0" baseline="0" dirty="0"/>
                        <a:t>Different views</a:t>
                      </a:r>
                    </a:p>
                    <a:p>
                      <a:pPr marL="171450" indent="-171450">
                        <a:buFont typeface="Arial" panose="020B0604020202020204" pitchFamily="34" charset="0"/>
                        <a:buChar char="•"/>
                      </a:pPr>
                      <a:r>
                        <a:rPr lang="en-GB" sz="1000" b="0" baseline="0" dirty="0"/>
                        <a:t>The product in action</a:t>
                      </a:r>
                    </a:p>
                    <a:p>
                      <a:pPr marL="171450" indent="-171450">
                        <a:buFont typeface="Arial" panose="020B0604020202020204" pitchFamily="34" charset="0"/>
                        <a:buChar char="•"/>
                      </a:pPr>
                      <a:r>
                        <a:rPr lang="en-GB" sz="1000" b="0" baseline="0" dirty="0"/>
                        <a:t>And a sales pitch – what is it for? Who would use it? What problem would it solv</a:t>
                      </a:r>
                      <a:r>
                        <a:rPr lang="en-GB" sz="1000" b="0" baseline="0" dirty="0">
                          <a:solidFill>
                            <a:schemeClr val="tx1"/>
                          </a:solidFill>
                        </a:rPr>
                        <a:t>e? </a:t>
                      </a:r>
                      <a:r>
                        <a:rPr lang="en-GB" sz="1000" b="1" baseline="0" dirty="0">
                          <a:solidFill>
                            <a:srgbClr val="FF0000"/>
                          </a:solidFill>
                        </a:rPr>
                        <a:t>(4)</a:t>
                      </a:r>
                    </a:p>
                    <a:p>
                      <a:pPr marL="171450" indent="-171450">
                        <a:buFont typeface="Arial" panose="020B0604020202020204" pitchFamily="34" charset="0"/>
                        <a:buChar char="•"/>
                      </a:pPr>
                      <a:endParaRPr lang="en-GB" sz="1000" b="0" dirty="0"/>
                    </a:p>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2570637930"/>
                  </a:ext>
                </a:extLst>
              </a:tr>
              <a:tr h="773752">
                <a:tc vMerge="1">
                  <a:txBody>
                    <a:bodyPr/>
                    <a:lstStyle/>
                    <a:p>
                      <a:endParaRPr lang="en-GB"/>
                    </a:p>
                  </a:txBody>
                  <a:tcPr/>
                </a:tc>
                <a:tc>
                  <a:txBody>
                    <a:bodyPr/>
                    <a:lstStyle/>
                    <a:p>
                      <a:r>
                        <a:rPr lang="en-US" sz="1000" b="1" i="0" kern="1200" dirty="0">
                          <a:solidFill>
                            <a:schemeClr val="dk1"/>
                          </a:solidFill>
                          <a:effectLst/>
                          <a:latin typeface="+mj-lt"/>
                          <a:ea typeface="+mn-ea"/>
                          <a:cs typeface="+mn-cs"/>
                        </a:rPr>
                        <a:t>How Designers Think: The Design Process Demystified - </a:t>
                      </a:r>
                      <a:r>
                        <a:rPr lang="en-US" sz="1000" b="0" i="0" kern="1200" dirty="0">
                          <a:solidFill>
                            <a:schemeClr val="dk1"/>
                          </a:solidFill>
                          <a:effectLst/>
                          <a:latin typeface="+mj-lt"/>
                          <a:ea typeface="+mn-ea"/>
                          <a:cs typeface="+mn-cs"/>
                        </a:rPr>
                        <a:t>Bryan Lawson</a:t>
                      </a:r>
                    </a:p>
                    <a:p>
                      <a:r>
                        <a:rPr lang="en-US" sz="1000" b="0" i="1" kern="1200" dirty="0">
                          <a:solidFill>
                            <a:schemeClr val="dk1"/>
                          </a:solidFill>
                          <a:effectLst/>
                          <a:latin typeface="+mj-lt"/>
                          <a:ea typeface="+mn-ea"/>
                          <a:cs typeface="+mn-cs"/>
                        </a:rPr>
                        <a:t>Depicts he belief that we all can, and do, design, and that we can learn to design better </a:t>
                      </a:r>
                      <a:r>
                        <a:rPr lang="en-US" sz="1000" b="0" i="0" kern="1200" dirty="0">
                          <a:solidFill>
                            <a:srgbClr val="FF0000"/>
                          </a:solidFill>
                          <a:effectLst/>
                          <a:latin typeface="+mj-lt"/>
                          <a:ea typeface="+mn-ea"/>
                          <a:cs typeface="+mn-cs"/>
                        </a:rPr>
                        <a:t>(1)</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1" dirty="0">
                          <a:latin typeface="+mj-lt"/>
                        </a:rPr>
                        <a:t>TED</a:t>
                      </a:r>
                      <a:r>
                        <a:rPr lang="en-GB" sz="1000" b="1" baseline="0" dirty="0">
                          <a:latin typeface="+mj-lt"/>
                        </a:rPr>
                        <a:t> Talks </a:t>
                      </a:r>
                      <a:r>
                        <a:rPr lang="en-US" sz="1000" b="0" i="0" kern="1200" dirty="0">
                          <a:solidFill>
                            <a:srgbClr val="FF0000"/>
                          </a:solidFill>
                          <a:effectLst/>
                          <a:latin typeface="+mj-lt"/>
                          <a:ea typeface="+mn-ea"/>
                          <a:cs typeface="+mn-cs"/>
                        </a:rPr>
                        <a:t>(1)</a:t>
                      </a:r>
                      <a:endParaRPr lang="en-GB" sz="1000" baseline="0" dirty="0">
                        <a:latin typeface="+mj-lt"/>
                      </a:endParaRPr>
                    </a:p>
                    <a:p>
                      <a:pPr marL="285750" indent="-285750">
                        <a:buFont typeface="Arial" panose="020B0604020202020204" pitchFamily="34" charset="0"/>
                        <a:buChar char="•"/>
                      </a:pPr>
                      <a:r>
                        <a:rPr lang="en-GB" sz="1000" b="0" i="0" u="none" strike="noStrike" kern="1200" dirty="0">
                          <a:solidFill>
                            <a:schemeClr val="dk1"/>
                          </a:solidFill>
                          <a:effectLst/>
                          <a:latin typeface="+mn-lt"/>
                          <a:ea typeface="+mn-ea"/>
                          <a:cs typeface="+mn-cs"/>
                        </a:rPr>
                        <a:t>Sustainability by design</a:t>
                      </a:r>
                    </a:p>
                    <a:p>
                      <a:pPr marL="285750" indent="-285750">
                        <a:buFont typeface="Arial" panose="020B0604020202020204" pitchFamily="34" charset="0"/>
                        <a:buChar char="•"/>
                      </a:pPr>
                      <a:r>
                        <a:rPr lang="en-US" sz="1000" b="0" i="0" u="none" strike="noStrike" kern="1200" dirty="0">
                          <a:solidFill>
                            <a:schemeClr val="dk1"/>
                          </a:solidFill>
                          <a:effectLst/>
                          <a:latin typeface="+mn-lt"/>
                          <a:ea typeface="+mn-ea"/>
                          <a:cs typeface="+mn-cs"/>
                        </a:rPr>
                        <a:t>Legends of the design world</a:t>
                      </a:r>
                    </a:p>
                    <a:p>
                      <a:pPr marL="285750" lvl="0" indent="-285750">
                        <a:buFont typeface="Arial" panose="020B0604020202020204" pitchFamily="34" charset="0"/>
                        <a:buChar char="•"/>
                      </a:pPr>
                      <a:r>
                        <a:rPr lang="en-GB" sz="1000" b="0" i="0" u="none" kern="1200" dirty="0">
                          <a:solidFill>
                            <a:schemeClr val="dk1"/>
                          </a:solidFill>
                          <a:effectLst/>
                          <a:latin typeface="+mn-lt"/>
                          <a:ea typeface="+mn-ea"/>
                          <a:cs typeface="+mn-cs"/>
                        </a:rPr>
                        <a:t>Human-</a:t>
                      </a:r>
                      <a:r>
                        <a:rPr lang="en-GB" sz="1000" b="0" i="0" u="none" kern="1200" dirty="0" err="1">
                          <a:solidFill>
                            <a:schemeClr val="dk1"/>
                          </a:solidFill>
                          <a:effectLst/>
                          <a:latin typeface="+mn-lt"/>
                          <a:ea typeface="+mn-ea"/>
                          <a:cs typeface="+mn-cs"/>
                        </a:rPr>
                        <a:t>centered</a:t>
                      </a:r>
                      <a:r>
                        <a:rPr lang="en-GB" sz="1000" b="0" i="0" u="none" kern="1200" dirty="0">
                          <a:solidFill>
                            <a:schemeClr val="dk1"/>
                          </a:solidFill>
                          <a:effectLst/>
                          <a:latin typeface="+mn-lt"/>
                          <a:ea typeface="+mn-ea"/>
                          <a:cs typeface="+mn-cs"/>
                        </a:rPr>
                        <a:t> design</a:t>
                      </a:r>
                    </a:p>
                    <a:p>
                      <a:pPr marL="285750" lvl="0" indent="-285750">
                        <a:buFont typeface="Arial" panose="020B0604020202020204" pitchFamily="34" charset="0"/>
                        <a:buChar char="•"/>
                      </a:pPr>
                      <a:r>
                        <a:rPr lang="en-US" sz="1000" b="0" i="0" u="none" strike="noStrike" kern="1200" dirty="0">
                          <a:solidFill>
                            <a:schemeClr val="dk1"/>
                          </a:solidFill>
                          <a:effectLst/>
                          <a:latin typeface="+mn-lt"/>
                          <a:ea typeface="+mn-ea"/>
                          <a:cs typeface="+mn-cs"/>
                        </a:rPr>
                        <a:t>Organic design, inspired by nature</a:t>
                      </a:r>
                    </a:p>
                    <a:p>
                      <a:pPr marL="285750" lvl="0" indent="-285750">
                        <a:buFont typeface="Arial" panose="020B0604020202020204" pitchFamily="34" charset="0"/>
                        <a:buChar char="•"/>
                      </a:pPr>
                      <a:r>
                        <a:rPr lang="en-US" sz="1000" b="0" i="0" u="none" strike="noStrike" kern="1200" dirty="0">
                          <a:solidFill>
                            <a:schemeClr val="dk1"/>
                          </a:solidFill>
                          <a:effectLst/>
                          <a:latin typeface="+mn-lt"/>
                          <a:ea typeface="+mn-ea"/>
                          <a:cs typeface="+mn-cs"/>
                        </a:rPr>
                        <a:t>My simple invention, designed to keep my grandfather safe</a:t>
                      </a:r>
                    </a:p>
                    <a:p>
                      <a:pPr marL="285750" lvl="0" indent="-285750">
                        <a:buFont typeface="Arial" panose="020B0604020202020204" pitchFamily="34" charset="0"/>
                        <a:buChar char="•"/>
                      </a:pPr>
                      <a:r>
                        <a:rPr lang="en-US" sz="1000" b="0" i="0" u="none" strike="noStrike" kern="1200" dirty="0">
                          <a:solidFill>
                            <a:schemeClr val="dk1"/>
                          </a:solidFill>
                          <a:effectLst/>
                          <a:latin typeface="+mn-lt"/>
                          <a:ea typeface="+mn-ea"/>
                          <a:cs typeface="+mn-cs"/>
                        </a:rPr>
                        <a:t>Design is in the details</a:t>
                      </a:r>
                    </a:p>
                    <a:p>
                      <a:pPr marL="285750" lvl="0" indent="-285750">
                        <a:buFont typeface="Arial" panose="020B0604020202020204" pitchFamily="34" charset="0"/>
                        <a:buChar char="•"/>
                      </a:pPr>
                      <a:r>
                        <a:rPr lang="en-US" sz="1000" b="0" i="0" u="none" strike="noStrike" kern="1200" dirty="0">
                          <a:solidFill>
                            <a:schemeClr val="dk1"/>
                          </a:solidFill>
                          <a:effectLst/>
                          <a:latin typeface="+mn-lt"/>
                          <a:ea typeface="+mn-ea"/>
                          <a:cs typeface="+mn-cs"/>
                        </a:rPr>
                        <a:t>The first secret of design is ... noticing</a:t>
                      </a:r>
                      <a:endParaRPr lang="en-US" sz="1000" b="0"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rowSpan="2">
                  <a:txBody>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sz="1000" b="1" i="0" u="none" strike="noStrike" kern="1200" dirty="0">
                          <a:solidFill>
                            <a:schemeClr val="dk1"/>
                          </a:solidFill>
                          <a:effectLst/>
                          <a:latin typeface="+mn-lt"/>
                          <a:ea typeface="+mn-ea"/>
                          <a:cs typeface="+mn-cs"/>
                          <a:hlinkClick r:id="rId6"/>
                        </a:rPr>
                        <a:t>Design Matters with Debbie </a:t>
                      </a:r>
                      <a:r>
                        <a:rPr lang="en-US" sz="1000" b="1" i="0" u="none" strike="noStrike" kern="1200" dirty="0" err="1">
                          <a:solidFill>
                            <a:schemeClr val="dk1"/>
                          </a:solidFill>
                          <a:effectLst/>
                          <a:latin typeface="+mn-lt"/>
                          <a:ea typeface="+mn-ea"/>
                          <a:cs typeface="+mn-cs"/>
                          <a:hlinkClick r:id="rId6"/>
                        </a:rPr>
                        <a:t>Millman</a:t>
                      </a:r>
                      <a:endParaRPr lang="en-US" sz="1000" b="1" i="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sz="1000" b="0" i="1" kern="1200" dirty="0">
                          <a:solidFill>
                            <a:schemeClr val="dk1"/>
                          </a:solidFill>
                          <a:effectLst/>
                          <a:latin typeface="+mn-lt"/>
                          <a:ea typeface="+mn-ea"/>
                          <a:cs typeface="+mn-cs"/>
                        </a:rPr>
                        <a:t>Design Matters gives you a peek into the brains of designers. You get to know what goes on in the heads of some of the world’s best designers and artists. </a:t>
                      </a:r>
                      <a:r>
                        <a:rPr lang="en-US" sz="1000" b="0" i="0" kern="1200" dirty="0">
                          <a:solidFill>
                            <a:srgbClr val="FF0000"/>
                          </a:solidFill>
                          <a:effectLst/>
                          <a:latin typeface="+mn-lt"/>
                          <a:ea typeface="+mn-ea"/>
                          <a:cs typeface="+mn-cs"/>
                        </a:rPr>
                        <a:t>(1)</a:t>
                      </a:r>
                      <a:endParaRPr lang="en-GB" sz="1000" kern="1200" dirty="0">
                        <a:solidFill>
                          <a:srgbClr val="FF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570645005"/>
                  </a:ext>
                </a:extLst>
              </a:tr>
              <a:tr h="612052">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1" dirty="0"/>
                        <a:t>Designed for Kids - </a:t>
                      </a:r>
                      <a:r>
                        <a:rPr lang="en-US" sz="1000" dirty="0"/>
                        <a:t>Phyllis Richardson</a:t>
                      </a:r>
                      <a:r>
                        <a:rPr lang="en-GB" sz="1000" baseline="0" dirty="0">
                          <a:latin typeface="+mj-lt"/>
                        </a:rPr>
                        <a:t> </a:t>
                      </a:r>
                    </a:p>
                    <a:p>
                      <a:r>
                        <a:rPr lang="en-GB" sz="1000" b="0" i="1" kern="1200" baseline="0" dirty="0">
                          <a:solidFill>
                            <a:schemeClr val="dk1"/>
                          </a:solidFill>
                          <a:effectLst/>
                          <a:latin typeface="+mj-lt"/>
                          <a:ea typeface="+mn-ea"/>
                          <a:cs typeface="+mn-cs"/>
                        </a:rPr>
                        <a:t>A </a:t>
                      </a:r>
                      <a:r>
                        <a:rPr lang="en-US" sz="1000" b="0" i="1" kern="1200" dirty="0">
                          <a:solidFill>
                            <a:schemeClr val="dk1"/>
                          </a:solidFill>
                          <a:effectLst/>
                          <a:latin typeface="+mn-lt"/>
                          <a:ea typeface="+mn-ea"/>
                          <a:cs typeface="+mn-cs"/>
                        </a:rPr>
                        <a:t>guide to designing products for children from nursery age to pre-adolescence. </a:t>
                      </a:r>
                      <a:r>
                        <a:rPr lang="en-US" sz="1000" b="0" i="1" kern="1200" dirty="0">
                          <a:solidFill>
                            <a:srgbClr val="FF0000"/>
                          </a:solidFill>
                          <a:effectLst/>
                          <a:latin typeface="+mj-lt"/>
                          <a:ea typeface="+mn-ea"/>
                          <a:cs typeface="+mn-cs"/>
                        </a:rPr>
                        <a:t>(1</a:t>
                      </a:r>
                      <a:r>
                        <a:rPr lang="en-US" sz="1000" b="0" i="0" kern="1200" dirty="0">
                          <a:solidFill>
                            <a:srgbClr val="FF0000"/>
                          </a:solidFill>
                          <a:effectLst/>
                          <a:latin typeface="+mj-lt"/>
                          <a:ea typeface="+mn-ea"/>
                          <a:cs typeface="+mn-cs"/>
                        </a:rPr>
                        <a:t>)</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79943595"/>
                  </a:ext>
                </a:extLst>
              </a:tr>
            </a:tbl>
          </a:graphicData>
        </a:graphic>
      </p:graphicFrame>
      <p:pic>
        <p:nvPicPr>
          <p:cNvPr id="3" name="Picture 2" descr="Image result for book clipart"/>
          <p:cNvPicPr/>
          <p:nvPr/>
        </p:nvPicPr>
        <p:blipFill>
          <a:blip r:embed="rId7" cstate="print">
            <a:extLst>
              <a:ext uri="{BEBA8EAE-BF5A-486C-A8C5-ECC9F3942E4B}">
                <a14:imgProps xmlns:a14="http://schemas.microsoft.com/office/drawing/2010/main">
                  <a14:imgLayer r:embed="rId8">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886911" y="629986"/>
            <a:ext cx="669439" cy="441722"/>
          </a:xfrm>
          <a:prstGeom prst="rect">
            <a:avLst/>
          </a:prstGeom>
          <a:noFill/>
          <a:ln>
            <a:noFill/>
          </a:ln>
        </p:spPr>
      </p:pic>
      <p:pic>
        <p:nvPicPr>
          <p:cNvPr id="4" name="Picture 3" descr="White TV by liftarn"/>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527632" y="606641"/>
            <a:ext cx="486638" cy="467102"/>
          </a:xfrm>
          <a:prstGeom prst="rect">
            <a:avLst/>
          </a:prstGeom>
          <a:noFill/>
          <a:ln>
            <a:noFill/>
          </a:ln>
        </p:spPr>
      </p:pic>
      <p:pic>
        <p:nvPicPr>
          <p:cNvPr id="5" name="Picture 4"/>
          <p:cNvPicPr/>
          <p:nvPr/>
        </p:nvPicPr>
        <p:blipFill>
          <a:blip r:embed="rId10" cstate="print">
            <a:extLst>
              <a:ext uri="{BEBA8EAE-BF5A-486C-A8C5-ECC9F3942E4B}">
                <a14:imgProps xmlns:a14="http://schemas.microsoft.com/office/drawing/2010/main">
                  <a14:imgLayer r:embed="rId11">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6123577" y="606641"/>
            <a:ext cx="404767" cy="488412"/>
          </a:xfrm>
          <a:prstGeom prst="rect">
            <a:avLst/>
          </a:prstGeom>
        </p:spPr>
      </p:pic>
      <p:pic>
        <p:nvPicPr>
          <p:cNvPr id="6" name="Picture 5" descr="Image result for museum clipart"/>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292128" y="569676"/>
            <a:ext cx="530419" cy="502032"/>
          </a:xfrm>
          <a:prstGeom prst="rect">
            <a:avLst/>
          </a:prstGeom>
          <a:noFill/>
          <a:ln>
            <a:noFill/>
          </a:ln>
        </p:spPr>
      </p:pic>
      <p:pic>
        <p:nvPicPr>
          <p:cNvPr id="13" name="Picture 12"/>
          <p:cNvPicPr>
            <a:picLocks noChangeAspect="1"/>
          </p:cNvPicPr>
          <p:nvPr/>
        </p:nvPicPr>
        <p:blipFill rotWithShape="1">
          <a:blip r:embed="rId13">
            <a:extLst>
              <a:ext uri="{BEBA8EAE-BF5A-486C-A8C5-ECC9F3942E4B}">
                <a14:imgProps xmlns:a14="http://schemas.microsoft.com/office/drawing/2010/main">
                  <a14:imgLayer r:embed="rId14">
                    <a14:imgEffect>
                      <a14:backgroundRemoval t="0" b="100000" l="0" r="100000"/>
                    </a14:imgEffect>
                  </a14:imgLayer>
                </a14:imgProps>
              </a:ext>
            </a:extLst>
          </a:blip>
          <a:srcRect l="25008" t="17288" r="25008" b="24559"/>
          <a:stretch/>
        </p:blipFill>
        <p:spPr>
          <a:xfrm>
            <a:off x="5050793" y="310767"/>
            <a:ext cx="247260" cy="247260"/>
          </a:xfrm>
          <a:prstGeom prst="rect">
            <a:avLst/>
          </a:prstGeom>
        </p:spPr>
      </p:pic>
      <p:pic>
        <p:nvPicPr>
          <p:cNvPr id="15" name="Picture 14"/>
          <p:cNvPicPr>
            <a:picLocks noChangeAspect="1"/>
          </p:cNvPicPr>
          <p:nvPr/>
        </p:nvPicPr>
        <p:blipFill rotWithShape="1">
          <a:blip r:embed="rId13">
            <a:extLst>
              <a:ext uri="{BEBA8EAE-BF5A-486C-A8C5-ECC9F3942E4B}">
                <a14:imgProps xmlns:a14="http://schemas.microsoft.com/office/drawing/2010/main">
                  <a14:imgLayer r:embed="rId14">
                    <a14:imgEffect>
                      <a14:backgroundRemoval t="0" b="100000" l="0" r="100000"/>
                    </a14:imgEffect>
                  </a14:imgLayer>
                </a14:imgProps>
              </a:ext>
            </a:extLst>
          </a:blip>
          <a:srcRect l="25008" t="17288" r="25008" b="24559"/>
          <a:stretch/>
        </p:blipFill>
        <p:spPr>
          <a:xfrm>
            <a:off x="4858363" y="5229200"/>
            <a:ext cx="247260" cy="247260"/>
          </a:xfrm>
          <a:prstGeom prst="rect">
            <a:avLst/>
          </a:prstGeom>
        </p:spPr>
      </p:pic>
      <p:pic>
        <p:nvPicPr>
          <p:cNvPr id="16" name="Picture 15"/>
          <p:cNvPicPr>
            <a:picLocks noChangeAspect="1"/>
          </p:cNvPicPr>
          <p:nvPr/>
        </p:nvPicPr>
        <p:blipFill rotWithShape="1">
          <a:blip r:embed="rId13">
            <a:extLst>
              <a:ext uri="{BEBA8EAE-BF5A-486C-A8C5-ECC9F3942E4B}">
                <a14:imgProps xmlns:a14="http://schemas.microsoft.com/office/drawing/2010/main">
                  <a14:imgLayer r:embed="rId14">
                    <a14:imgEffect>
                      <a14:backgroundRemoval t="0" b="100000" l="0" r="100000"/>
                    </a14:imgEffect>
                  </a14:imgLayer>
                </a14:imgProps>
              </a:ext>
            </a:extLst>
          </a:blip>
          <a:srcRect l="25008" t="17288" r="25008" b="24559"/>
          <a:stretch/>
        </p:blipFill>
        <p:spPr>
          <a:xfrm>
            <a:off x="2432720" y="4653136"/>
            <a:ext cx="247260" cy="247260"/>
          </a:xfrm>
          <a:prstGeom prst="rect">
            <a:avLst/>
          </a:prstGeom>
        </p:spPr>
      </p:pic>
      <p:pic>
        <p:nvPicPr>
          <p:cNvPr id="17" name="Picture 16"/>
          <p:cNvPicPr>
            <a:picLocks noChangeAspect="1"/>
          </p:cNvPicPr>
          <p:nvPr/>
        </p:nvPicPr>
        <p:blipFill rotWithShape="1">
          <a:blip r:embed="rId13">
            <a:extLst>
              <a:ext uri="{BEBA8EAE-BF5A-486C-A8C5-ECC9F3942E4B}">
                <a14:imgProps xmlns:a14="http://schemas.microsoft.com/office/drawing/2010/main">
                  <a14:imgLayer r:embed="rId14">
                    <a14:imgEffect>
                      <a14:backgroundRemoval t="0" b="100000" l="0" r="100000"/>
                    </a14:imgEffect>
                  </a14:imgLayer>
                </a14:imgProps>
              </a:ext>
            </a:extLst>
          </a:blip>
          <a:srcRect l="25008" t="17288" r="25008" b="24559"/>
          <a:stretch/>
        </p:blipFill>
        <p:spPr>
          <a:xfrm>
            <a:off x="9581156" y="2204864"/>
            <a:ext cx="247260" cy="247260"/>
          </a:xfrm>
          <a:prstGeom prst="rect">
            <a:avLst/>
          </a:prstGeom>
        </p:spPr>
      </p:pic>
      <p:pic>
        <p:nvPicPr>
          <p:cNvPr id="1026" name="Picture 2" descr="Pencil Drawing Clip Art For Drawing"/>
          <p:cNvPicPr>
            <a:picLocks noChangeAspect="1" noChangeArrowheads="1"/>
          </p:cNvPicPr>
          <p:nvPr/>
        </p:nvPicPr>
        <p:blipFill>
          <a:blip r:embed="rId15" cstate="print">
            <a:extLst>
              <a:ext uri="{BEBA8EAE-BF5A-486C-A8C5-ECC9F3942E4B}">
                <a14:imgProps xmlns:a14="http://schemas.microsoft.com/office/drawing/2010/main">
                  <a14:imgLayer r:embed="rId16">
                    <a14:imgEffect>
                      <a14:backgroundRemoval t="0" b="99571" l="0" r="100000"/>
                    </a14:imgEffect>
                  </a14:imgLayer>
                </a14:imgProps>
              </a:ext>
              <a:ext uri="{28A0092B-C50C-407E-A947-70E740481C1C}">
                <a14:useLocalDpi xmlns:a14="http://schemas.microsoft.com/office/drawing/2010/main" val="0"/>
              </a:ext>
            </a:extLst>
          </a:blip>
          <a:srcRect/>
          <a:stretch>
            <a:fillRect/>
          </a:stretch>
        </p:blipFill>
        <p:spPr bwMode="auto">
          <a:xfrm>
            <a:off x="9218447" y="629986"/>
            <a:ext cx="604476" cy="47014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p:cNvPicPr>
            <a:picLocks noChangeAspect="1"/>
          </p:cNvPicPr>
          <p:nvPr/>
        </p:nvPicPr>
        <p:blipFill rotWithShape="1">
          <a:blip r:embed="rId13">
            <a:extLst>
              <a:ext uri="{BEBA8EAE-BF5A-486C-A8C5-ECC9F3942E4B}">
                <a14:imgProps xmlns:a14="http://schemas.microsoft.com/office/drawing/2010/main">
                  <a14:imgLayer r:embed="rId14">
                    <a14:imgEffect>
                      <a14:backgroundRemoval t="0" b="100000" l="0" r="100000"/>
                    </a14:imgEffect>
                  </a14:imgLayer>
                </a14:imgProps>
              </a:ext>
            </a:extLst>
          </a:blip>
          <a:srcRect l="25008" t="17288" r="25008" b="24559"/>
          <a:stretch/>
        </p:blipFill>
        <p:spPr>
          <a:xfrm>
            <a:off x="9606890" y="6453336"/>
            <a:ext cx="247260" cy="247260"/>
          </a:xfrm>
          <a:prstGeom prst="rect">
            <a:avLst/>
          </a:prstGeom>
        </p:spPr>
      </p:pic>
    </p:spTree>
    <p:extLst>
      <p:ext uri="{BB962C8B-B14F-4D97-AF65-F5344CB8AC3E}">
        <p14:creationId xmlns:p14="http://schemas.microsoft.com/office/powerpoint/2010/main" val="339788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15"/>
          <p:cNvSpPr>
            <a:spLocks noChangeArrowheads="1"/>
          </p:cNvSpPr>
          <p:nvPr/>
        </p:nvSpPr>
        <p:spPr bwMode="auto">
          <a:xfrm>
            <a:off x="5164586" y="447676"/>
            <a:ext cx="4612950" cy="1855576"/>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ea typeface="Times New Roman" panose="02020603050405020304" pitchFamily="18" charset="0"/>
              </a:rPr>
              <a:t>Would you/would you not recommend it? Why?</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ea typeface="Times New Roman" panose="02020603050405020304" pitchFamily="18" charset="0"/>
              </a:rPr>
              <a:t>Rating: </a:t>
            </a:r>
            <a:endParaRPr kumimoji="0" lang="en-US" altLang="en-US" sz="1200" b="0" i="0" u="none" strike="noStrike" cap="none" normalizeH="0" baseline="0" dirty="0">
              <a:ln>
                <a:noFill/>
              </a:ln>
              <a:solidFill>
                <a:schemeClr val="tx1"/>
              </a:solidFill>
              <a:effectLst/>
            </a:endParaRPr>
          </a:p>
        </p:txBody>
      </p:sp>
      <p:sp>
        <p:nvSpPr>
          <p:cNvPr id="8" name="AutoShape 18"/>
          <p:cNvSpPr>
            <a:spLocks noChangeArrowheads="1"/>
          </p:cNvSpPr>
          <p:nvPr/>
        </p:nvSpPr>
        <p:spPr bwMode="auto">
          <a:xfrm>
            <a:off x="184598" y="4491038"/>
            <a:ext cx="4914900" cy="2054064"/>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How does it link to this subject and why is it important?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AutoShape 4"/>
          <p:cNvSpPr>
            <a:spLocks noChangeArrowheads="1"/>
          </p:cNvSpPr>
          <p:nvPr/>
        </p:nvSpPr>
        <p:spPr bwMode="auto">
          <a:xfrm>
            <a:off x="184598" y="1829966"/>
            <a:ext cx="4914900" cy="2514600"/>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What </a:t>
            </a:r>
            <a:r>
              <a:rPr lang="en-US" altLang="en-US" sz="1200" dirty="0">
                <a:latin typeface="Century Gothic" panose="020B0502020202020204" pitchFamily="34" charset="0"/>
                <a:ea typeface="Times New Roman" panose="02020603050405020304" pitchFamily="18" charset="0"/>
              </a:rPr>
              <a:t>was it</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about?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AutoShape 17"/>
          <p:cNvSpPr>
            <a:spLocks noChangeArrowheads="1"/>
          </p:cNvSpPr>
          <p:nvPr/>
        </p:nvSpPr>
        <p:spPr bwMode="auto">
          <a:xfrm>
            <a:off x="5099498" y="2303252"/>
            <a:ext cx="4667050" cy="4241850"/>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GB" sz="1200" dirty="0"/>
              <a:t>What did you find particularly interesting/inspiring/shocking? Has this changed your opinion?</a:t>
            </a:r>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r>
              <a:rPr lang="en-GB" sz="1200" dirty="0"/>
              <a:t>What would you like to learn more about? </a:t>
            </a:r>
          </a:p>
        </p:txBody>
      </p:sp>
      <p:sp>
        <p:nvSpPr>
          <p:cNvPr id="11" name="Text Box 9"/>
          <p:cNvSpPr txBox="1">
            <a:spLocks noChangeArrowheads="1"/>
          </p:cNvSpPr>
          <p:nvPr/>
        </p:nvSpPr>
        <p:spPr bwMode="auto">
          <a:xfrm>
            <a:off x="2289983" y="33574"/>
            <a:ext cx="5619030" cy="3678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000" b="1" dirty="0">
                <a:solidFill>
                  <a:srgbClr val="FF0000"/>
                </a:solidFill>
                <a:latin typeface="Century Gothic" panose="020B0502020202020204" pitchFamily="34" charset="0"/>
                <a:ea typeface="Times New Roman" panose="02020603050405020304" pitchFamily="18" charset="0"/>
              </a:rPr>
              <a:t>(1)</a:t>
            </a:r>
            <a:r>
              <a:rPr kumimoji="0" lang="en-US" altLang="en-US" sz="2000" b="1"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 Book/Journal/Podcast/Film</a:t>
            </a:r>
            <a:r>
              <a:rPr kumimoji="0" lang="en-US" altLang="en-US" sz="2000" b="1" i="0" u="none" strike="noStrike" cap="none" normalizeH="0" dirty="0">
                <a:ln>
                  <a:noFill/>
                </a:ln>
                <a:solidFill>
                  <a:schemeClr val="tx1"/>
                </a:solidFill>
                <a:effectLst/>
                <a:latin typeface="Century Gothic" panose="020B0502020202020204" pitchFamily="34" charset="0"/>
                <a:ea typeface="Times New Roman" panose="02020603050405020304" pitchFamily="18" charset="0"/>
              </a:rPr>
              <a:t> </a:t>
            </a:r>
            <a:r>
              <a:rPr kumimoji="0" lang="en-US" altLang="en-US" sz="2000" b="1"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Review</a:t>
            </a:r>
            <a:endParaRPr kumimoji="0" lang="en-US" altLang="en-US" sz="1800" b="1" i="0" u="none" strike="noStrike" cap="none" normalizeH="0" baseline="0" dirty="0">
              <a:ln>
                <a:noFill/>
              </a:ln>
              <a:solidFill>
                <a:schemeClr val="tx1"/>
              </a:solidFill>
              <a:effectLst/>
              <a:latin typeface="Arial" panose="020B0604020202020204" pitchFamily="34" charset="0"/>
            </a:endParaRPr>
          </a:p>
        </p:txBody>
      </p:sp>
      <p:sp>
        <p:nvSpPr>
          <p:cNvPr id="13" name="Text Box 8"/>
          <p:cNvSpPr txBox="1">
            <a:spLocks noChangeArrowheads="1"/>
          </p:cNvSpPr>
          <p:nvPr/>
        </p:nvSpPr>
        <p:spPr bwMode="auto">
          <a:xfrm>
            <a:off x="298898" y="604838"/>
            <a:ext cx="4800600" cy="944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ea typeface="Times New Roman" panose="02020603050405020304" pitchFamily="18" charset="0"/>
              </a:rPr>
              <a:t>R</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eview by: 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Title: _______________________________________________________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Author: ____________________________________________________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Review of (please circle)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rPr>
              <a:t>Book      Journal      Podcast</a:t>
            </a:r>
            <a:r>
              <a:rPr kumimoji="0" lang="en-US" altLang="en-US" sz="1200" b="0" i="0" u="none" strike="noStrike" cap="none" normalizeH="0" dirty="0">
                <a:ln>
                  <a:noFill/>
                </a:ln>
                <a:solidFill>
                  <a:schemeClr val="tx1"/>
                </a:solidFill>
                <a:effectLst/>
                <a:latin typeface="Century Gothic" panose="020B0502020202020204" pitchFamily="34" charset="0"/>
              </a:rPr>
              <a:t>          Film         Documentary</a:t>
            </a:r>
            <a:endParaRPr kumimoji="0" lang="en-US" altLang="en-US" sz="1200" b="0" i="0" u="none" strike="noStrike" cap="none" normalizeH="0" baseline="0" dirty="0">
              <a:ln>
                <a:noFill/>
              </a:ln>
              <a:solidFill>
                <a:schemeClr val="tx1"/>
              </a:solidFill>
              <a:effectLst/>
            </a:endParaRPr>
          </a:p>
        </p:txBody>
      </p:sp>
      <p:sp>
        <p:nvSpPr>
          <p:cNvPr id="14" name="AutoShape 7"/>
          <p:cNvSpPr>
            <a:spLocks noChangeArrowheads="1"/>
          </p:cNvSpPr>
          <p:nvPr/>
        </p:nvSpPr>
        <p:spPr bwMode="auto">
          <a:xfrm>
            <a:off x="241748" y="460326"/>
            <a:ext cx="4914900" cy="1312490"/>
          </a:xfrm>
          <a:prstGeom prst="flowChartAlternateProcess">
            <a:avLst/>
          </a:prstGeom>
          <a:solidFill>
            <a:srgbClr val="FFFFFF">
              <a:alpha val="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2" name="Rectangle 19"/>
          <p:cNvSpPr>
            <a:spLocks noChangeArrowheads="1"/>
          </p:cNvSpPr>
          <p:nvPr/>
        </p:nvSpPr>
        <p:spPr bwMode="auto">
          <a:xfrm>
            <a:off x="54422" y="0"/>
            <a:ext cx="506090" cy="6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dirty="0"/>
          </a:p>
        </p:txBody>
      </p:sp>
      <p:sp>
        <p:nvSpPr>
          <p:cNvPr id="23" name="AutoShape 14"/>
          <p:cNvSpPr>
            <a:spLocks noChangeArrowheads="1"/>
          </p:cNvSpPr>
          <p:nvPr/>
        </p:nvSpPr>
        <p:spPr bwMode="auto">
          <a:xfrm>
            <a:off x="5364753" y="988802"/>
            <a:ext cx="37719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AutoShape 13"/>
          <p:cNvSpPr>
            <a:spLocks noChangeArrowheads="1"/>
          </p:cNvSpPr>
          <p:nvPr/>
        </p:nvSpPr>
        <p:spPr bwMode="auto">
          <a:xfrm>
            <a:off x="58200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5" name="AutoShape 12"/>
          <p:cNvSpPr>
            <a:spLocks noChangeArrowheads="1"/>
          </p:cNvSpPr>
          <p:nvPr/>
        </p:nvSpPr>
        <p:spPr bwMode="auto">
          <a:xfrm>
            <a:off x="62772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6" name="AutoShape 11"/>
          <p:cNvSpPr>
            <a:spLocks noChangeArrowheads="1"/>
          </p:cNvSpPr>
          <p:nvPr/>
        </p:nvSpPr>
        <p:spPr bwMode="auto">
          <a:xfrm>
            <a:off x="67344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7" name="AutoShape 10"/>
          <p:cNvSpPr>
            <a:spLocks noChangeArrowheads="1"/>
          </p:cNvSpPr>
          <p:nvPr/>
        </p:nvSpPr>
        <p:spPr bwMode="auto">
          <a:xfrm>
            <a:off x="7207235" y="988802"/>
            <a:ext cx="311727"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 name="TextBox 27"/>
          <p:cNvSpPr txBox="1"/>
          <p:nvPr/>
        </p:nvSpPr>
        <p:spPr>
          <a:xfrm>
            <a:off x="298898" y="6498670"/>
            <a:ext cx="9906000" cy="338554"/>
          </a:xfrm>
          <a:prstGeom prst="rect">
            <a:avLst/>
          </a:prstGeom>
          <a:noFill/>
        </p:spPr>
        <p:txBody>
          <a:bodyPr wrap="square" rtlCol="0">
            <a:spAutoFit/>
          </a:bodyPr>
          <a:lstStyle/>
          <a:p>
            <a:pPr algn="ctr"/>
            <a:r>
              <a:rPr lang="en-GB" sz="1600" dirty="0">
                <a:solidFill>
                  <a:srgbClr val="7030A0"/>
                </a:solidFill>
              </a:rPr>
              <a:t>Save your answers as part of this PowerPoint &amp; copy the template as many times as you need </a:t>
            </a:r>
          </a:p>
        </p:txBody>
      </p:sp>
    </p:spTree>
    <p:extLst>
      <p:ext uri="{BB962C8B-B14F-4D97-AF65-F5344CB8AC3E}">
        <p14:creationId xmlns:p14="http://schemas.microsoft.com/office/powerpoint/2010/main" val="4042786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87" y="836712"/>
            <a:ext cx="8915400" cy="418058"/>
          </a:xfrm>
        </p:spPr>
        <p:txBody>
          <a:bodyPr>
            <a:noAutofit/>
          </a:bodyPr>
          <a:lstStyle/>
          <a:p>
            <a:r>
              <a:rPr lang="en-US" sz="3200" b="1" dirty="0">
                <a:solidFill>
                  <a:srgbClr val="FF0000"/>
                </a:solidFill>
              </a:rPr>
              <a:t>(2) </a:t>
            </a:r>
            <a:r>
              <a:rPr lang="en-GB" sz="3200" b="1" dirty="0"/>
              <a:t>Visit these places for some design inspiration</a:t>
            </a:r>
          </a:p>
        </p:txBody>
      </p:sp>
      <p:sp>
        <p:nvSpPr>
          <p:cNvPr id="3" name="Content Placeholder 2"/>
          <p:cNvSpPr>
            <a:spLocks noGrp="1"/>
          </p:cNvSpPr>
          <p:nvPr>
            <p:ph idx="1"/>
          </p:nvPr>
        </p:nvSpPr>
        <p:spPr>
          <a:xfrm>
            <a:off x="522087" y="2204864"/>
            <a:ext cx="8915400" cy="3775846"/>
          </a:xfrm>
        </p:spPr>
        <p:txBody>
          <a:bodyPr vert="horz" lIns="91440" tIns="45720" rIns="91440" bIns="45720" rtlCol="0" anchor="t">
            <a:normAutofit fontScale="92500" lnSpcReduction="10000"/>
          </a:bodyPr>
          <a:lstStyle/>
          <a:p>
            <a:pPr marL="0" indent="0">
              <a:buNone/>
            </a:pPr>
            <a:r>
              <a:rPr lang="en-GB" b="1" dirty="0">
                <a:latin typeface="+mj-lt"/>
              </a:rPr>
              <a:t>To evidence this you can: </a:t>
            </a:r>
          </a:p>
          <a:p>
            <a:r>
              <a:rPr lang="en-GB" dirty="0">
                <a:latin typeface="+mj-lt"/>
              </a:rPr>
              <a:t>Create a diary which you can present how you want. (Digitally or by hand)</a:t>
            </a:r>
          </a:p>
          <a:p>
            <a:r>
              <a:rPr lang="en-GB" dirty="0">
                <a:latin typeface="+mj-lt"/>
              </a:rPr>
              <a:t>Add images of what you have seen and add comments. </a:t>
            </a:r>
          </a:p>
          <a:p>
            <a:r>
              <a:rPr lang="en-GB" dirty="0">
                <a:latin typeface="+mj-lt"/>
              </a:rPr>
              <a:t>Think about what you liked, and what you didn’t. Think about why you felt like that. Was it the materials, the price, the finish etc.</a:t>
            </a:r>
          </a:p>
          <a:p>
            <a:pPr marL="0" indent="0">
              <a:buNone/>
            </a:pPr>
            <a:endParaRPr lang="en-GB" dirty="0">
              <a:solidFill>
                <a:srgbClr val="7030A0"/>
              </a:solidFill>
              <a:latin typeface="+mj-lt"/>
              <a:cs typeface="Calibri"/>
            </a:endParaRPr>
          </a:p>
        </p:txBody>
      </p:sp>
    </p:spTree>
    <p:extLst>
      <p:ext uri="{BB962C8B-B14F-4D97-AF65-F5344CB8AC3E}">
        <p14:creationId xmlns:p14="http://schemas.microsoft.com/office/powerpoint/2010/main" val="1458984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72" y="274638"/>
            <a:ext cx="9505056" cy="1143000"/>
          </a:xfrm>
        </p:spPr>
        <p:txBody>
          <a:bodyPr>
            <a:normAutofit fontScale="90000"/>
          </a:bodyPr>
          <a:lstStyle/>
          <a:p>
            <a:r>
              <a:rPr lang="en-GB" dirty="0">
                <a:solidFill>
                  <a:srgbClr val="FF0000"/>
                </a:solidFill>
              </a:rPr>
              <a:t>(3) </a:t>
            </a:r>
            <a:r>
              <a:rPr lang="en-GB" b="1" dirty="0"/>
              <a:t>Research study on design movements and designers</a:t>
            </a:r>
          </a:p>
        </p:txBody>
      </p:sp>
      <p:sp>
        <p:nvSpPr>
          <p:cNvPr id="3" name="Content Placeholder 2"/>
          <p:cNvSpPr>
            <a:spLocks noGrp="1"/>
          </p:cNvSpPr>
          <p:nvPr>
            <p:ph idx="1"/>
          </p:nvPr>
        </p:nvSpPr>
        <p:spPr>
          <a:xfrm>
            <a:off x="495300" y="1600201"/>
            <a:ext cx="8915400" cy="4925143"/>
          </a:xfrm>
        </p:spPr>
        <p:txBody>
          <a:bodyPr vert="horz" lIns="91440" tIns="45720" rIns="91440" bIns="45720" rtlCol="0" anchor="t">
            <a:normAutofit/>
          </a:bodyPr>
          <a:lstStyle/>
          <a:p>
            <a:r>
              <a:rPr lang="en-GB" dirty="0">
                <a:latin typeface="+mj-lt"/>
              </a:rPr>
              <a:t>Do this as a PowerPoint presentation </a:t>
            </a:r>
          </a:p>
          <a:p>
            <a:r>
              <a:rPr lang="en-GB" dirty="0">
                <a:latin typeface="+mj-lt"/>
              </a:rPr>
              <a:t>Include a slide on each bullet point for each design movement and designer</a:t>
            </a:r>
          </a:p>
          <a:p>
            <a:r>
              <a:rPr lang="en-GB" dirty="0">
                <a:latin typeface="+mj-lt"/>
              </a:rPr>
              <a:t>Include images, a brief history and key information. This should all be in your own words and give your own opinions.</a:t>
            </a:r>
          </a:p>
          <a:p>
            <a:r>
              <a:rPr lang="en-GB" dirty="0">
                <a:latin typeface="+mj-lt"/>
              </a:rPr>
              <a:t>Add the notes you would say in the notes section beneath each slide so that each slide just shows the key concise points</a:t>
            </a:r>
          </a:p>
          <a:p>
            <a:pPr marL="0" indent="0">
              <a:buNone/>
            </a:pPr>
            <a:endParaRPr lang="en-GB" dirty="0">
              <a:solidFill>
                <a:srgbClr val="7030A0"/>
              </a:solidFill>
              <a:latin typeface="+mj-lt"/>
              <a:cs typeface="Calibri"/>
            </a:endParaRPr>
          </a:p>
        </p:txBody>
      </p:sp>
    </p:spTree>
    <p:extLst>
      <p:ext uri="{BB962C8B-B14F-4D97-AF65-F5344CB8AC3E}">
        <p14:creationId xmlns:p14="http://schemas.microsoft.com/office/powerpoint/2010/main" val="1090549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72" y="274638"/>
            <a:ext cx="9505056" cy="1143000"/>
          </a:xfrm>
        </p:spPr>
        <p:txBody>
          <a:bodyPr>
            <a:normAutofit/>
          </a:bodyPr>
          <a:lstStyle/>
          <a:p>
            <a:r>
              <a:rPr lang="en-GB" dirty="0">
                <a:solidFill>
                  <a:srgbClr val="FF0000"/>
                </a:solidFill>
              </a:rPr>
              <a:t>(4) </a:t>
            </a:r>
            <a:r>
              <a:rPr lang="en-GB" b="1" dirty="0" err="1"/>
              <a:t>Chindogu</a:t>
            </a:r>
            <a:endParaRPr lang="en-GB" b="1" dirty="0"/>
          </a:p>
        </p:txBody>
      </p:sp>
      <p:sp>
        <p:nvSpPr>
          <p:cNvPr id="3" name="Content Placeholder 2"/>
          <p:cNvSpPr>
            <a:spLocks noGrp="1"/>
          </p:cNvSpPr>
          <p:nvPr>
            <p:ph idx="1"/>
          </p:nvPr>
        </p:nvSpPr>
        <p:spPr>
          <a:xfrm>
            <a:off x="495300" y="1600201"/>
            <a:ext cx="8915400" cy="4925143"/>
          </a:xfrm>
        </p:spPr>
        <p:txBody>
          <a:bodyPr vert="horz" lIns="91440" tIns="45720" rIns="91440" bIns="45720" rtlCol="0" anchor="t">
            <a:normAutofit/>
          </a:bodyPr>
          <a:lstStyle/>
          <a:p>
            <a:pPr marL="0" indent="0">
              <a:buNone/>
            </a:pPr>
            <a:r>
              <a:rPr lang="en-GB" b="1" dirty="0">
                <a:latin typeface="+mj-lt"/>
              </a:rPr>
              <a:t>Complete a design for your own ‘</a:t>
            </a:r>
            <a:r>
              <a:rPr lang="en-GB" b="1" dirty="0" err="1">
                <a:latin typeface="+mj-lt"/>
              </a:rPr>
              <a:t>Chindogu</a:t>
            </a:r>
            <a:r>
              <a:rPr lang="en-GB" b="1" dirty="0">
                <a:latin typeface="+mj-lt"/>
              </a:rPr>
              <a:t>’ project. </a:t>
            </a:r>
            <a:r>
              <a:rPr lang="en-GB" dirty="0">
                <a:latin typeface="+mj-lt"/>
              </a:rPr>
              <a:t>It should be presented in an effective way </a:t>
            </a:r>
            <a:r>
              <a:rPr lang="en-GB" b="1" u="sng" dirty="0">
                <a:latin typeface="+mj-lt"/>
              </a:rPr>
              <a:t>of your choice </a:t>
            </a:r>
            <a:r>
              <a:rPr lang="en-GB" dirty="0">
                <a:latin typeface="+mj-lt"/>
              </a:rPr>
              <a:t>that shows; Materials, Manufacturing methods, Different views, The product in action, And a sales pitch – what is it for? Who would use it? What problem would it solve?</a:t>
            </a:r>
          </a:p>
          <a:p>
            <a:pPr marL="0" indent="0">
              <a:buNone/>
            </a:pPr>
            <a:endParaRPr lang="en-GB" dirty="0">
              <a:solidFill>
                <a:srgbClr val="7030A0"/>
              </a:solidFill>
              <a:latin typeface="+mj-lt"/>
            </a:endParaRPr>
          </a:p>
          <a:p>
            <a:pPr marL="0" indent="0">
              <a:buNone/>
            </a:pPr>
            <a:endParaRPr lang="en-GB" dirty="0">
              <a:solidFill>
                <a:srgbClr val="7030A0"/>
              </a:solidFill>
              <a:latin typeface="+mj-lt"/>
            </a:endParaRPr>
          </a:p>
        </p:txBody>
      </p:sp>
    </p:spTree>
    <p:extLst>
      <p:ext uri="{BB962C8B-B14F-4D97-AF65-F5344CB8AC3E}">
        <p14:creationId xmlns:p14="http://schemas.microsoft.com/office/powerpoint/2010/main" val="875906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MOOCs </a:t>
            </a:r>
            <a:r>
              <a:rPr lang="en-GB" dirty="0">
                <a:solidFill>
                  <a:srgbClr val="FF0000"/>
                </a:solidFill>
              </a:rPr>
              <a:t>(5)</a:t>
            </a: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GB" dirty="0">
                <a:latin typeface="+mj-lt"/>
              </a:rPr>
              <a:t>To evidence this you can </a:t>
            </a:r>
          </a:p>
          <a:p>
            <a:r>
              <a:rPr lang="en-GB" dirty="0">
                <a:latin typeface="+mj-lt"/>
              </a:rPr>
              <a:t>Save any notes you take </a:t>
            </a:r>
          </a:p>
          <a:p>
            <a:r>
              <a:rPr lang="en-GB" dirty="0">
                <a:latin typeface="+mj-lt"/>
              </a:rPr>
              <a:t>Take and save a screenshot of completed modules or the completed course</a:t>
            </a:r>
          </a:p>
          <a:p>
            <a:pPr marL="0" indent="0">
              <a:buNone/>
            </a:pPr>
            <a:endParaRPr lang="en-GB" dirty="0">
              <a:solidFill>
                <a:srgbClr val="7030A0"/>
              </a:solidFill>
              <a:latin typeface="+mj-lt"/>
              <a:cs typeface="Calibri"/>
            </a:endParaRPr>
          </a:p>
        </p:txBody>
      </p:sp>
    </p:spTree>
    <p:extLst>
      <p:ext uri="{BB962C8B-B14F-4D97-AF65-F5344CB8AC3E}">
        <p14:creationId xmlns:p14="http://schemas.microsoft.com/office/powerpoint/2010/main" val="2669322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hlinkClick r:id="rId2"/>
              </a:rPr>
              <a:t>Brunel University Open Day</a:t>
            </a:r>
            <a:r>
              <a:rPr lang="en-GB" dirty="0"/>
              <a:t> </a:t>
            </a:r>
            <a:r>
              <a:rPr lang="en-GB" dirty="0">
                <a:solidFill>
                  <a:srgbClr val="FF0000"/>
                </a:solidFill>
              </a:rPr>
              <a:t>(6)</a:t>
            </a:r>
          </a:p>
        </p:txBody>
      </p:sp>
      <p:sp>
        <p:nvSpPr>
          <p:cNvPr id="3" name="Content Placeholder 2"/>
          <p:cNvSpPr>
            <a:spLocks noGrp="1"/>
          </p:cNvSpPr>
          <p:nvPr>
            <p:ph idx="1"/>
          </p:nvPr>
        </p:nvSpPr>
        <p:spPr/>
        <p:txBody>
          <a:bodyPr vert="horz" lIns="91440" tIns="45720" rIns="91440" bIns="45720" rtlCol="0" anchor="t">
            <a:normAutofit lnSpcReduction="10000"/>
          </a:bodyPr>
          <a:lstStyle/>
          <a:p>
            <a:pPr marL="514350" lvl="0" indent="-514350">
              <a:buFont typeface="+mj-lt"/>
              <a:buAutoNum type="arabicPeriod"/>
            </a:pPr>
            <a:r>
              <a:rPr lang="en-GB" sz="2800" b="1" dirty="0">
                <a:latin typeface="+mj-lt"/>
              </a:rPr>
              <a:t>What possible design courses are available at Brunel?</a:t>
            </a:r>
          </a:p>
          <a:p>
            <a:pPr marL="514350" lvl="0" indent="-514350">
              <a:buFont typeface="+mj-lt"/>
              <a:buAutoNum type="arabicPeriod"/>
            </a:pPr>
            <a:r>
              <a:rPr lang="en-GB" sz="2800" b="1" dirty="0">
                <a:latin typeface="+mj-lt"/>
              </a:rPr>
              <a:t>What is the first year like on the selection of design courses available? </a:t>
            </a:r>
          </a:p>
          <a:p>
            <a:pPr marL="514350" lvl="0" indent="-514350">
              <a:buFont typeface="+mj-lt"/>
              <a:buAutoNum type="arabicPeriod"/>
            </a:pPr>
            <a:r>
              <a:rPr lang="en-GB" sz="2800" b="1" dirty="0">
                <a:latin typeface="+mj-lt"/>
              </a:rPr>
              <a:t>What can you expect over the three/four years?</a:t>
            </a:r>
          </a:p>
          <a:p>
            <a:pPr marL="514350" lvl="0" indent="-514350">
              <a:buFont typeface="+mj-lt"/>
              <a:buAutoNum type="arabicPeriod"/>
            </a:pPr>
            <a:r>
              <a:rPr lang="en-GB" sz="2800" b="1" dirty="0">
                <a:latin typeface="+mj-lt"/>
              </a:rPr>
              <a:t>What is the main difference between the BA and BSc design courses available?</a:t>
            </a:r>
          </a:p>
          <a:p>
            <a:pPr marL="514350" lvl="0" indent="-514350">
              <a:buFont typeface="+mj-lt"/>
              <a:buAutoNum type="arabicPeriod"/>
            </a:pPr>
            <a:r>
              <a:rPr lang="en-GB" sz="2800" b="1" dirty="0">
                <a:latin typeface="+mj-lt"/>
              </a:rPr>
              <a:t>Why study Design and what does Brunel have to offer?</a:t>
            </a:r>
          </a:p>
          <a:p>
            <a:pPr marL="514350" lvl="0" indent="-514350">
              <a:buFont typeface="+mj-lt"/>
              <a:buAutoNum type="arabicPeriod"/>
            </a:pPr>
            <a:r>
              <a:rPr lang="en-GB" sz="2800" b="1" dirty="0">
                <a:latin typeface="+mj-lt"/>
              </a:rPr>
              <a:t>What do Brunel look for in applicants?</a:t>
            </a:r>
          </a:p>
          <a:p>
            <a:pPr marL="514350" lvl="0" indent="-514350">
              <a:buFont typeface="+mj-lt"/>
              <a:buAutoNum type="arabicPeriod"/>
            </a:pPr>
            <a:r>
              <a:rPr lang="en-GB" sz="2800" b="1" dirty="0">
                <a:latin typeface="+mj-lt"/>
              </a:rPr>
              <a:t>What is a placement year? What are the benefits of this?</a:t>
            </a:r>
          </a:p>
          <a:p>
            <a:pPr marL="514350" lvl="0" indent="-514350">
              <a:buFont typeface="+mj-lt"/>
              <a:buAutoNum type="arabicPeriod"/>
            </a:pPr>
            <a:endParaRPr lang="en-GB" sz="2800" dirty="0">
              <a:latin typeface="+mj-lt"/>
            </a:endParaRPr>
          </a:p>
          <a:p>
            <a:pPr marL="0" lvl="0" indent="0">
              <a:buNone/>
            </a:pPr>
            <a:endParaRPr lang="en-GB" sz="2800" dirty="0">
              <a:solidFill>
                <a:srgbClr val="7030A0"/>
              </a:solidFill>
              <a:latin typeface="+mj-lt"/>
            </a:endParaRPr>
          </a:p>
          <a:p>
            <a:endParaRPr lang="en-GB" dirty="0">
              <a:latin typeface="+mj-lt"/>
            </a:endParaRPr>
          </a:p>
        </p:txBody>
      </p:sp>
    </p:spTree>
    <p:extLst>
      <p:ext uri="{BB962C8B-B14F-4D97-AF65-F5344CB8AC3E}">
        <p14:creationId xmlns:p14="http://schemas.microsoft.com/office/powerpoint/2010/main" val="3532110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(7) </a:t>
            </a:r>
            <a:r>
              <a:rPr lang="en-GB" dirty="0"/>
              <a:t>Visit the Design Museum / V&amp;A</a:t>
            </a: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GB" dirty="0">
                <a:latin typeface="+mj-lt"/>
              </a:rPr>
              <a:t>Choose whether you would like to make a </a:t>
            </a:r>
          </a:p>
          <a:p>
            <a:r>
              <a:rPr lang="en-GB" dirty="0">
                <a:latin typeface="+mj-lt"/>
              </a:rPr>
              <a:t>Podcast</a:t>
            </a:r>
          </a:p>
          <a:p>
            <a:r>
              <a:rPr lang="en-GB" dirty="0">
                <a:latin typeface="+mj-lt"/>
              </a:rPr>
              <a:t>Informative flyer</a:t>
            </a:r>
          </a:p>
          <a:p>
            <a:r>
              <a:rPr lang="en-GB" dirty="0">
                <a:latin typeface="+mj-lt"/>
              </a:rPr>
              <a:t>Mini film</a:t>
            </a:r>
          </a:p>
          <a:p>
            <a:r>
              <a:rPr lang="en-GB" dirty="0">
                <a:latin typeface="+mj-lt"/>
              </a:rPr>
              <a:t>Report </a:t>
            </a:r>
          </a:p>
          <a:p>
            <a:r>
              <a:rPr lang="en-GB" dirty="0">
                <a:latin typeface="+mj-lt"/>
              </a:rPr>
              <a:t>Newspaper article </a:t>
            </a:r>
          </a:p>
          <a:p>
            <a:endParaRPr lang="en-GB" dirty="0">
              <a:latin typeface="+mj-lt"/>
            </a:endParaRPr>
          </a:p>
          <a:p>
            <a:pPr marL="0" indent="0">
              <a:buNone/>
            </a:pPr>
            <a:endParaRPr lang="en-GB" dirty="0">
              <a:solidFill>
                <a:srgbClr val="7030A0"/>
              </a:solidFill>
              <a:latin typeface="+mj-lt"/>
            </a:endParaRPr>
          </a:p>
          <a:p>
            <a:pPr marL="0" indent="0">
              <a:buNone/>
            </a:pPr>
            <a:endParaRPr lang="en-GB" dirty="0">
              <a:latin typeface="+mj-lt"/>
            </a:endParaRPr>
          </a:p>
        </p:txBody>
      </p:sp>
    </p:spTree>
    <p:extLst>
      <p:ext uri="{BB962C8B-B14F-4D97-AF65-F5344CB8AC3E}">
        <p14:creationId xmlns:p14="http://schemas.microsoft.com/office/powerpoint/2010/main" val="3801346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1710</TotalTime>
  <Words>1371</Words>
  <Application>Microsoft Office PowerPoint</Application>
  <PresentationFormat>A4 Paper (210x297 mm)</PresentationFormat>
  <Paragraphs>152</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(2) Visit these places for some design inspiration</vt:lpstr>
      <vt:lpstr>(3) Research study on design movements and designers</vt:lpstr>
      <vt:lpstr>(4) Chindogu</vt:lpstr>
      <vt:lpstr>MOOCs (5)</vt:lpstr>
      <vt:lpstr>Brunel University Open Day (6)</vt:lpstr>
      <vt:lpstr>(7) Visit the Design Museum / V&amp;A</vt:lpstr>
    </vt:vector>
  </TitlesOfParts>
  <Company>Drayton Manor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Owen</dc:creator>
  <cp:lastModifiedBy>Ms G Ubhi</cp:lastModifiedBy>
  <cp:revision>140</cp:revision>
  <cp:lastPrinted>2020-03-25T08:24:44Z</cp:lastPrinted>
  <dcterms:created xsi:type="dcterms:W3CDTF">2014-07-07T10:35:27Z</dcterms:created>
  <dcterms:modified xsi:type="dcterms:W3CDTF">2022-07-06T11:39:03Z</dcterms:modified>
</cp:coreProperties>
</file>