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5" r:id="rId20"/>
    <p:sldId id="286" r:id="rId21"/>
    <p:sldId id="287" r:id="rId22"/>
    <p:sldId id="29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3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2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2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8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1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3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BCB0-94CE-4D18-906A-4E851CFB4E00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FPX8hO8y6cQ&amp;t=257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oI33svVr82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UzwOfFvLtJ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rABpkD42A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Year 1 required practical revision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/>
              <a:t>Starter</a:t>
            </a:r>
          </a:p>
          <a:p>
            <a:pPr marL="0" indent="0">
              <a:buNone/>
            </a:pPr>
            <a:r>
              <a:rPr lang="en-GB" dirty="0" smtClean="0"/>
              <a:t>Define what the following practical key terms mean: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Independent variable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Dependent variable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Controlled variable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Control variable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Repeatable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039413"/>
            <a:ext cx="5181600" cy="284133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Reproducible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Valid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Accurate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Precise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Systematic Error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dirty="0" smtClean="0"/>
              <a:t>Random Error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Resolution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What is the resolution of this measuring cylinder?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8" name="Picture 7" descr="See the source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7953" r="22121" b="6224"/>
          <a:stretch/>
        </p:blipFill>
        <p:spPr bwMode="auto">
          <a:xfrm>
            <a:off x="8794376" y="1292662"/>
            <a:ext cx="2559424" cy="5337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33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Resolution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What is the resolution of this measuring cylinder?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r>
              <a:rPr lang="en-GB" sz="4400" dirty="0" smtClean="0"/>
              <a:t>1 ml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7" name="Picture 6" descr="See the source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7953" r="22121" b="6224"/>
          <a:stretch/>
        </p:blipFill>
        <p:spPr bwMode="auto">
          <a:xfrm>
            <a:off x="8794376" y="1292662"/>
            <a:ext cx="2559424" cy="53377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42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Resolution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What is the resolution of this stopwatch?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4" y="1855694"/>
            <a:ext cx="3554506" cy="42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4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Resolution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What is the resolution of this stopwatch?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1/100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of a second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4" y="1855694"/>
            <a:ext cx="3554506" cy="42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Validity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An experiment with valid results </a:t>
            </a:r>
            <a:r>
              <a:rPr lang="en-GB" sz="4400" dirty="0"/>
              <a:t>is one in which </a:t>
            </a:r>
            <a:r>
              <a:rPr lang="en-GB" sz="4400" dirty="0" smtClean="0"/>
              <a:t>we trust their conclusions. Only </a:t>
            </a:r>
            <a:r>
              <a:rPr lang="en-GB" sz="4400" dirty="0"/>
              <a:t>the independent variable has been allowed to affect the dependent one.  All other variables have been carefully controlled.</a:t>
            </a: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4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Control Variables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Why do you need a control variable?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1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Control Variables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Why do you need a control variable?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To </a:t>
            </a:r>
            <a:r>
              <a:rPr lang="en-GB" sz="4400" u="sng" dirty="0" smtClean="0"/>
              <a:t>compare</a:t>
            </a:r>
            <a:r>
              <a:rPr lang="en-GB" sz="4400" dirty="0" smtClean="0"/>
              <a:t> to the factor you are investigating.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To </a:t>
            </a:r>
            <a:r>
              <a:rPr lang="en-GB" sz="4400" u="sng" dirty="0" smtClean="0"/>
              <a:t>check</a:t>
            </a:r>
            <a:r>
              <a:rPr lang="en-GB" sz="4400" dirty="0" smtClean="0"/>
              <a:t> no other factor is influencing the result.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Validity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4400" dirty="0" smtClean="0"/>
              <a:t>What should you control in this experiment?</a:t>
            </a:r>
          </a:p>
          <a:p>
            <a:pPr marL="914400" lvl="2" indent="0">
              <a:buNone/>
            </a:pPr>
            <a:r>
              <a:rPr lang="en-GB" sz="1600" dirty="0" smtClean="0"/>
              <a:t> </a:t>
            </a:r>
          </a:p>
          <a:p>
            <a:pPr marL="914400" lvl="2" indent="0">
              <a:buNone/>
            </a:pPr>
            <a:r>
              <a:rPr lang="en-GB" sz="3200" dirty="0" smtClean="0"/>
              <a:t>Children who were ill with high body temperatures were identified at doctors’ surgeries.</a:t>
            </a:r>
          </a:p>
          <a:p>
            <a:pPr marL="914400" lvl="2" indent="0">
              <a:buNone/>
            </a:pPr>
            <a:r>
              <a:rPr lang="en-GB" sz="3200" dirty="0" smtClean="0"/>
              <a:t>These children were put into two groups.</a:t>
            </a:r>
          </a:p>
          <a:p>
            <a:pPr marL="914400" lvl="2" indent="0">
              <a:buNone/>
            </a:pPr>
            <a:r>
              <a:rPr lang="en-GB" sz="3200" dirty="0" smtClean="0"/>
              <a:t>Group 1:    50 children were given paracetamol.</a:t>
            </a:r>
          </a:p>
          <a:p>
            <a:pPr marL="914400" lvl="2" indent="0">
              <a:buNone/>
            </a:pPr>
            <a:r>
              <a:rPr lang="en-GB" sz="3200" dirty="0" smtClean="0"/>
              <a:t>Group 2:    50 children were given ibuprofen.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5" b="14510"/>
          <a:stretch/>
        </p:blipFill>
        <p:spPr>
          <a:xfrm>
            <a:off x="8996082" y="5245227"/>
            <a:ext cx="3075959" cy="19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6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Validity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4400" dirty="0" smtClean="0"/>
              <a:t>What should you control in this experiment?</a:t>
            </a:r>
          </a:p>
          <a:p>
            <a:pPr marL="914400" lvl="2" indent="0">
              <a:buNone/>
            </a:pPr>
            <a:r>
              <a:rPr lang="en-GB" sz="1600" dirty="0" smtClean="0"/>
              <a:t> </a:t>
            </a:r>
          </a:p>
          <a:p>
            <a:pPr marL="914400" lvl="2" indent="0">
              <a:buNone/>
            </a:pPr>
            <a:r>
              <a:rPr lang="en-GB" sz="2400" dirty="0" smtClean="0"/>
              <a:t>Age of the children</a:t>
            </a:r>
          </a:p>
          <a:p>
            <a:pPr marL="914400" lvl="2" indent="0">
              <a:buNone/>
            </a:pPr>
            <a:r>
              <a:rPr lang="en-GB" sz="2400" dirty="0" smtClean="0"/>
              <a:t>Gender of the children</a:t>
            </a:r>
          </a:p>
          <a:p>
            <a:pPr marL="914400" lvl="2" indent="0">
              <a:buNone/>
            </a:pPr>
            <a:r>
              <a:rPr lang="en-GB" sz="2400" dirty="0" smtClean="0"/>
              <a:t>body mass of the children</a:t>
            </a:r>
          </a:p>
          <a:p>
            <a:pPr marL="914400" lvl="2" indent="0">
              <a:buNone/>
            </a:pPr>
            <a:r>
              <a:rPr lang="en-GB" sz="2400" dirty="0" smtClean="0"/>
              <a:t>number in each group / 50 children</a:t>
            </a:r>
          </a:p>
          <a:p>
            <a:pPr marL="914400" lvl="2" indent="0">
              <a:buNone/>
            </a:pPr>
            <a:r>
              <a:rPr lang="en-GB" sz="2400" dirty="0" smtClean="0"/>
              <a:t>high body temperature/starting temperature</a:t>
            </a:r>
          </a:p>
          <a:p>
            <a:pPr marL="914400" lvl="2" indent="0">
              <a:buNone/>
            </a:pPr>
            <a:r>
              <a:rPr lang="en-GB" sz="2400" dirty="0" smtClean="0"/>
              <a:t>dose / amount of drug given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5" b="14510"/>
          <a:stretch/>
        </p:blipFill>
        <p:spPr>
          <a:xfrm>
            <a:off x="8996082" y="5245227"/>
            <a:ext cx="3075959" cy="19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Repeatable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YOU can do the experiment again (with the same equipment) and get the same results/conclusion.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(The same doesn’t have to mean identical results – it could mean the same pattern.)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10224351" y="187367"/>
            <a:ext cx="1474590" cy="1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Accurate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67672"/>
            <a:ext cx="1051560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A measurement result is considered accurate if it is judged to be close to the true value.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1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Repeatable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How would you know if your experiment was repeatable?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10224351" y="187367"/>
            <a:ext cx="1474590" cy="1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Repeatable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How would you know if your experiment was repeatable?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Repeat it, </a:t>
            </a:r>
            <a:r>
              <a:rPr lang="en-GB" sz="4400" u="sng" dirty="0" smtClean="0"/>
              <a:t>using the same equipment</a:t>
            </a:r>
            <a:r>
              <a:rPr lang="en-GB" sz="4400" dirty="0" smtClean="0"/>
              <a:t>, and see if you get the </a:t>
            </a:r>
            <a:r>
              <a:rPr lang="en-GB" sz="4400" u="sng" dirty="0" smtClean="0"/>
              <a:t>same conclusion</a:t>
            </a:r>
            <a:r>
              <a:rPr lang="en-GB" sz="4400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10224351" y="187367"/>
            <a:ext cx="1474590" cy="1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did a field sample and you took 4 quadrats of results, is that repeatable?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2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Reproducible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SOMEONE ELSE can do the same experiment (possibly with different equipment) and get the same result/conclusion.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r>
              <a:rPr lang="en-GB" sz="4400" dirty="0" smtClean="0"/>
              <a:t>(The same doesn’t have to mean identical results – it could mean the same pattern.)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8849729" y="316143"/>
            <a:ext cx="1474590" cy="198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10469524" y="316144"/>
            <a:ext cx="1474590" cy="1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Reproducible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How would you know if your experiment was reproducible?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8849729" y="316143"/>
            <a:ext cx="1474590" cy="198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10469524" y="316144"/>
            <a:ext cx="1474590" cy="1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8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Reproducible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How would you know if your experiment was reproducible?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u="sng" dirty="0" smtClean="0"/>
              <a:t>Compare</a:t>
            </a:r>
            <a:r>
              <a:rPr lang="en-GB" sz="4400" dirty="0" smtClean="0"/>
              <a:t> your results to someone else’s results, investigating the </a:t>
            </a:r>
            <a:r>
              <a:rPr lang="en-GB" sz="4400" u="sng" dirty="0" smtClean="0"/>
              <a:t>same independent and dependent variables</a:t>
            </a:r>
            <a:r>
              <a:rPr lang="en-GB" sz="4400" dirty="0" smtClean="0"/>
              <a:t>, and see if you get the </a:t>
            </a:r>
            <a:r>
              <a:rPr lang="en-GB" sz="4400" u="sng" dirty="0" smtClean="0"/>
              <a:t>same conclusion</a:t>
            </a:r>
            <a:r>
              <a:rPr lang="en-GB" sz="4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8849729" y="316143"/>
            <a:ext cx="1474590" cy="198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728" t="21163" r="35843" b="34451"/>
          <a:stretch/>
        </p:blipFill>
        <p:spPr>
          <a:xfrm>
            <a:off x="10469524" y="316144"/>
            <a:ext cx="1474590" cy="19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Errors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b="1" dirty="0" smtClean="0"/>
              <a:t>Random Errors </a:t>
            </a:r>
            <a:r>
              <a:rPr lang="en-GB" sz="4400" dirty="0" smtClean="0"/>
              <a:t>affect just one or two results. They are usually caused by a measuring mistake or a brief change in a control variable.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Errors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b="1" dirty="0" smtClean="0"/>
              <a:t>Random Errors </a:t>
            </a:r>
            <a:r>
              <a:rPr lang="en-GB" sz="4400" dirty="0" smtClean="0"/>
              <a:t>affect just one or two results. They are usually caused by a measuring mistake or a brief change in a control variable.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r>
              <a:rPr lang="en-GB" sz="4400" dirty="0" smtClean="0"/>
              <a:t>How could you reduce the effect of a random error?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Errors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How could you reduce the effect of a random error?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u="sng" dirty="0" smtClean="0"/>
              <a:t>Repeat</a:t>
            </a:r>
            <a:r>
              <a:rPr lang="en-GB" sz="4400" dirty="0" smtClean="0"/>
              <a:t> the readings. Calculate a </a:t>
            </a:r>
            <a:r>
              <a:rPr lang="en-GB" sz="4400" u="sng" dirty="0" smtClean="0"/>
              <a:t>mean</a:t>
            </a:r>
            <a:r>
              <a:rPr lang="en-GB" sz="4400" dirty="0" smtClean="0"/>
              <a:t>, ignoring any </a:t>
            </a:r>
            <a:r>
              <a:rPr lang="en-GB" sz="4400" u="sng" dirty="0" smtClean="0"/>
              <a:t>anomalies</a:t>
            </a:r>
            <a:r>
              <a:rPr lang="en-GB" sz="4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2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Errors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b="1" dirty="0" smtClean="0"/>
              <a:t>Systematic Errors </a:t>
            </a:r>
            <a:r>
              <a:rPr lang="en-GB" sz="4400" dirty="0" smtClean="0"/>
              <a:t>affect a whole set or all of the results. A systematic error is usually caused by either a zero error on a measuring device or a fault in the method.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6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Accurate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3704" y="1971894"/>
            <a:ext cx="5576047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4400" dirty="0" smtClean="0"/>
              <a:t>How could you make these results more accurate?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22" y="1801906"/>
            <a:ext cx="6801200" cy="47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14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Errors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b="1" dirty="0" smtClean="0"/>
              <a:t>Systematic Errors </a:t>
            </a:r>
            <a:r>
              <a:rPr lang="en-GB" sz="4400" dirty="0" smtClean="0"/>
              <a:t>affect a whole set or all of the results. A systematic error is usually caused by either a zero error on a measuring device or a fault in the method.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How could you reduce the effect of a systematic error?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3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Errors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12326470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How could you reduce the effect of a systematic error?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r>
              <a:rPr lang="en-GB" sz="4400" dirty="0" smtClean="0"/>
              <a:t>Re-zero or </a:t>
            </a:r>
            <a:r>
              <a:rPr lang="en-GB" sz="4400" u="sng" dirty="0" smtClean="0"/>
              <a:t>recalibrate</a:t>
            </a:r>
            <a:r>
              <a:rPr lang="en-GB" sz="4400" dirty="0" smtClean="0"/>
              <a:t> the equipment.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9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Year 1 </a:t>
            </a:r>
            <a:r>
              <a:rPr lang="en-GB" b="1" u="sng" dirty="0" err="1" smtClean="0"/>
              <a:t>practicals</a:t>
            </a:r>
            <a:r>
              <a:rPr lang="en-GB" b="1" u="sng" dirty="0" smtClean="0"/>
              <a:t>: topics 1 and 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Investigate the effect of caffeine on heart rate of Daphnia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Investigating vitamin C content of food and drink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Investigate membrane structure, including the effect of alcohol concentration or temperature on membrane permeability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Investigate the effect of enzyme and substrate concentrations on the initial rates of reactions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1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Investigate the effect of caffeine on heart rate of Daphnia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https://www.youtube.com/watch?v=FPX8hO8y6cQ&amp;t=257s</a:t>
            </a:r>
            <a:endParaRPr lang="en-GB" dirty="0" smtClean="0"/>
          </a:p>
          <a:p>
            <a:r>
              <a:rPr lang="en-GB" dirty="0" smtClean="0"/>
              <a:t>Fill out your revision boxes in your lab book as you watch the video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08" y="3706812"/>
            <a:ext cx="359092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908" y="3584262"/>
            <a:ext cx="5943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Investigating vitamin C content of food and drink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https://www.youtube.com/watch?v=oI33svVr82U</a:t>
            </a:r>
            <a:endParaRPr lang="en-GB" dirty="0" smtClean="0"/>
          </a:p>
          <a:p>
            <a:r>
              <a:rPr lang="en-GB" dirty="0" smtClean="0"/>
              <a:t>Fill out your revision boxes in your lab book as you watch the video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38916"/>
            <a:ext cx="5107528" cy="2872984"/>
          </a:xfrm>
          <a:prstGeom prst="rect">
            <a:avLst/>
          </a:prstGeom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92" y="3438916"/>
            <a:ext cx="4886008" cy="28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Investigate membrane structure, including the effect of alcohol concentration or temperature on membrane permeability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https://www.youtube.com/watch?v=UzwOfFvLtJ0</a:t>
            </a:r>
            <a:endParaRPr lang="en-GB" dirty="0" smtClean="0"/>
          </a:p>
          <a:p>
            <a:r>
              <a:rPr lang="en-GB" dirty="0" smtClean="0"/>
              <a:t>Fill 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78" y="3101387"/>
            <a:ext cx="6065949" cy="35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Investigate the effect of enzyme and substrate concentrations on the initial rates of reactions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https://www.youtube.com/watch?v=rABpkD42Ap4</a:t>
            </a:r>
            <a:endParaRPr lang="en-GB" dirty="0" smtClean="0"/>
          </a:p>
          <a:p>
            <a:r>
              <a:rPr lang="en-GB" dirty="0" smtClean="0"/>
              <a:t>Fill 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AutoShape 2" descr="Image result for Investigate the effect of enzyme and substrate concentrations on the initial rates of rea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669" t="50836" r="26760" b="22227"/>
          <a:stretch/>
        </p:blipFill>
        <p:spPr>
          <a:xfrm>
            <a:off x="0" y="3884523"/>
            <a:ext cx="7806282" cy="2292440"/>
          </a:xfrm>
          <a:prstGeom prst="rect">
            <a:avLst/>
          </a:prstGeom>
        </p:spPr>
      </p:pic>
      <p:pic>
        <p:nvPicPr>
          <p:cNvPr id="2052" name="Picture 4" descr="Image result for enzyme initial rates of rea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27" y="3485278"/>
            <a:ext cx="3962729" cy="3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642" y="3173888"/>
            <a:ext cx="4868214" cy="34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 question circus on the core </a:t>
            </a:r>
            <a:r>
              <a:rPr lang="en-GB" b="1" dirty="0" err="1" smtClean="0"/>
              <a:t>practicals</a:t>
            </a:r>
            <a:r>
              <a:rPr lang="en-GB" b="1" dirty="0" smtClean="0"/>
              <a:t> from topics 1 and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r>
              <a:rPr lang="en-GB" dirty="0" smtClean="0"/>
              <a:t> per </a:t>
            </a:r>
            <a:r>
              <a:rPr lang="en-GB" smtClean="0"/>
              <a:t>question station in pairs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4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What rules do we need to remember when answering core practical exam questions?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Accurate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3704" y="1971894"/>
            <a:ext cx="5576047" cy="4351338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r>
              <a:rPr lang="en-GB" sz="4400" dirty="0" smtClean="0"/>
              <a:t>How could you make these results more accurate?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r>
              <a:rPr lang="en-GB" sz="4400" dirty="0" smtClean="0"/>
              <a:t>Repeat the experiment at smaller temperature intervals.</a:t>
            </a:r>
            <a:endParaRPr lang="en-GB" sz="4400" dirty="0"/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22" y="1801906"/>
            <a:ext cx="6801200" cy="47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Precise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67672"/>
            <a:ext cx="10515600" cy="4351338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/>
              <a:t>Precise measurements are ones in which there is a very little spread about the mean value.  You can have precise measurements when all of your measurements are very close together, but that doesn’t mean that your readings are accurate.</a:t>
            </a:r>
          </a:p>
          <a:p>
            <a:pPr marL="914400" lvl="2" indent="0">
              <a:buNone/>
            </a:pPr>
            <a:endParaRPr lang="en-GB" sz="4400" dirty="0" smtClean="0"/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54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Precise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The top ruler is more precise not more accurate.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This is because it has a higher resolution. 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46" y="2340052"/>
            <a:ext cx="4065494" cy="35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Resolution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The smallest change in the quantity being measured of a measuring instrument that gives a perceptible change in the reading.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46" y="2340052"/>
            <a:ext cx="4065494" cy="35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Precise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Which is the most precise piece of equipment?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Why?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t="20588" r="15784" b="1961"/>
          <a:stretch/>
        </p:blipFill>
        <p:spPr>
          <a:xfrm>
            <a:off x="6750424" y="1581929"/>
            <a:ext cx="5294313" cy="48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+mn-lt"/>
              </a:rPr>
              <a:t>Precise</a:t>
            </a:r>
            <a:endParaRPr lang="en-GB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9" y="1971894"/>
            <a:ext cx="7377953" cy="4351338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Which is the most precise piece of equipment?</a:t>
            </a:r>
          </a:p>
          <a:p>
            <a:pPr marL="914400" lvl="2" indent="0">
              <a:buNone/>
            </a:pPr>
            <a:endParaRPr lang="en-GB" sz="4400" dirty="0"/>
          </a:p>
          <a:p>
            <a:pPr marL="914400" lvl="2" indent="0">
              <a:buNone/>
            </a:pPr>
            <a:r>
              <a:rPr lang="en-GB" sz="4400" dirty="0" smtClean="0"/>
              <a:t>The digital thermometer because it has a higher resolution.</a:t>
            </a:r>
          </a:p>
          <a:p>
            <a:pPr marL="914400" lvl="2" indent="0">
              <a:buNone/>
            </a:pPr>
            <a:endParaRPr lang="en-GB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192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Aspire: To be able to explain  how to make experiments more valid using the correct keyword.</a:t>
            </a:r>
          </a:p>
          <a:p>
            <a:r>
              <a:rPr lang="en-GB" dirty="0" smtClean="0"/>
              <a:t>Challenge: To be able to recall the definitions of practical keywords.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t="20588" r="15784" b="1961"/>
          <a:stretch/>
        </p:blipFill>
        <p:spPr>
          <a:xfrm>
            <a:off x="6750424" y="1581929"/>
            <a:ext cx="5294313" cy="48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7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1873</Words>
  <Application>Microsoft Office PowerPoint</Application>
  <PresentationFormat>Widescreen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Year 1 required practical revision </vt:lpstr>
      <vt:lpstr>Accurate</vt:lpstr>
      <vt:lpstr>Accurate</vt:lpstr>
      <vt:lpstr>Accurate</vt:lpstr>
      <vt:lpstr>Precise</vt:lpstr>
      <vt:lpstr>Precise</vt:lpstr>
      <vt:lpstr>Resolution</vt:lpstr>
      <vt:lpstr>Precise</vt:lpstr>
      <vt:lpstr>Precise</vt:lpstr>
      <vt:lpstr>Resolution</vt:lpstr>
      <vt:lpstr>Resolution</vt:lpstr>
      <vt:lpstr>Resolution</vt:lpstr>
      <vt:lpstr>Resolution</vt:lpstr>
      <vt:lpstr>Validity</vt:lpstr>
      <vt:lpstr>Control Variables</vt:lpstr>
      <vt:lpstr>Control Variables</vt:lpstr>
      <vt:lpstr>Validity</vt:lpstr>
      <vt:lpstr>Validity</vt:lpstr>
      <vt:lpstr>Repeatable</vt:lpstr>
      <vt:lpstr>Repeatable</vt:lpstr>
      <vt:lpstr>Repeatable</vt:lpstr>
      <vt:lpstr>PowerPoint Presentation</vt:lpstr>
      <vt:lpstr>Reproducible</vt:lpstr>
      <vt:lpstr>Reproducible</vt:lpstr>
      <vt:lpstr>Reproducible</vt:lpstr>
      <vt:lpstr>Errors</vt:lpstr>
      <vt:lpstr>Errors</vt:lpstr>
      <vt:lpstr>Errors</vt:lpstr>
      <vt:lpstr>Errors</vt:lpstr>
      <vt:lpstr>Errors</vt:lpstr>
      <vt:lpstr>Errors</vt:lpstr>
      <vt:lpstr>Year 1 practicals: topics 1 and 2</vt:lpstr>
      <vt:lpstr>Investigate the effect of caffeine on heart rate of Daphnia </vt:lpstr>
      <vt:lpstr>Investigating vitamin C content of food and drink  </vt:lpstr>
      <vt:lpstr>Investigate membrane structure, including the effect of alcohol concentration or temperature on membrane permeability  </vt:lpstr>
      <vt:lpstr>Investigate the effect of enzyme and substrate concentrations on the initial rates of reactions  </vt:lpstr>
      <vt:lpstr>Exam question circus on the core practicals from topics 1 and 2</vt:lpstr>
      <vt:lpstr>What rules do we need to remember when answering core practical exam questions? 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required practical revision</dc:title>
  <dc:creator>Ms J Fenn</dc:creator>
  <cp:lastModifiedBy>Ms J Fenn</cp:lastModifiedBy>
  <cp:revision>11</cp:revision>
  <dcterms:created xsi:type="dcterms:W3CDTF">2019-04-01T09:57:23Z</dcterms:created>
  <dcterms:modified xsi:type="dcterms:W3CDTF">2019-04-01T14:26:02Z</dcterms:modified>
</cp:coreProperties>
</file>