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305" r:id="rId4"/>
    <p:sldId id="306" r:id="rId5"/>
    <p:sldId id="312" r:id="rId6"/>
    <p:sldId id="314" r:id="rId7"/>
    <p:sldId id="311" r:id="rId8"/>
    <p:sldId id="307" r:id="rId9"/>
    <p:sldId id="308" r:id="rId10"/>
    <p:sldId id="309" r:id="rId11"/>
    <p:sldId id="303" r:id="rId12"/>
    <p:sldId id="315" r:id="rId13"/>
    <p:sldId id="30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00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32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3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2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2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87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78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01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7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5BCB0-94CE-4D18-906A-4E851CFB4E00}" type="datetimeFigureOut">
              <a:rPr lang="en-GB" smtClean="0"/>
              <a:t>13/05/2019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2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lGtWG28sKUg&amp;list=PLDM1f5SYgr96GbZM_PlRIvsVEvZxfU2_f&amp;index=1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K2_FZRdjQH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.edu/openlearn/science-maths-technology/biology/introduction-microscopy/content-section-2.3" TargetMode="External"/><Relationship Id="rId2" Type="http://schemas.openxmlformats.org/officeDocument/2006/relationships/hyperlink" Target="https://www.youtube.com/watch?v=aWu0kbtymB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ved=2ahUKEwj77-fkq-jhAhXoyIUKHV-dDj0QjRx6BAgBEAU&amp;url=https://snabbiology.wordpress.com/2017/04/23/looking-at-plant-stems/&amp;psig=AOvVaw0aZjseByXdqfvXBwKgm7rp&amp;ust=1556181974354431" TargetMode="External"/><Relationship Id="rId2" Type="http://schemas.openxmlformats.org/officeDocument/2006/relationships/hyperlink" Target="https://www.youtube.com/watch?v=lVt_ACnSgO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wepm47NXQUs&amp;list=PLDM1f5SYgr96GbZM_PlRIvsVEvZxfU2_f&amp;index=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Cc2WAsYSZ4&amp;list=PLDM1f5SYgr96GbZM_PlRIvsVEvZxfU2_f&amp;index=7&amp;t=0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GB" b="1" dirty="0" smtClean="0"/>
              <a:t>Year 1 required practical revision – topics 3 and 4 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u="sng" dirty="0" smtClean="0"/>
              <a:t>Starter: Articulate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Independent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Dependent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Controlled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Control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Repeatable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3039413"/>
            <a:ext cx="5181600" cy="284133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Reproducible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Valid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Accurate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Precise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Systematic Error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Random Error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8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Core practical 9: </a:t>
            </a:r>
            <a:r>
              <a:rPr lang="en-GB" b="1" dirty="0"/>
              <a:t>Investigate the antimicrobial properties of plants, including the aseptic techniques for the safe handling of bacteria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www.youtube.com/watch?v=lGtWG28sKUg&amp;list=PLDM1f5SYgr96GbZM_PlRIvsVEvZxfU2_f&amp;index=13</a:t>
            </a:r>
            <a:endParaRPr lang="en-GB" dirty="0" smtClean="0"/>
          </a:p>
          <a:p>
            <a:r>
              <a:rPr lang="en-GB" dirty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369" y="3888749"/>
            <a:ext cx="4395491" cy="26665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718997" y="3888749"/>
            <a:ext cx="23439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Extra challenge = limitations and biological conclusions!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10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GB" b="1" dirty="0" smtClean="0"/>
              <a:t>Exam question </a:t>
            </a:r>
            <a:r>
              <a:rPr lang="en-GB" b="1" dirty="0" smtClean="0"/>
              <a:t>on </a:t>
            </a:r>
            <a:r>
              <a:rPr lang="en-GB" b="1" dirty="0" smtClean="0"/>
              <a:t>the core </a:t>
            </a:r>
            <a:r>
              <a:rPr lang="en-GB" b="1" dirty="0" err="1" smtClean="0"/>
              <a:t>practicals</a:t>
            </a:r>
            <a:r>
              <a:rPr lang="en-GB" b="1" dirty="0" smtClean="0"/>
              <a:t> from topics 3 and 4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Warm: </a:t>
            </a:r>
            <a:r>
              <a:rPr lang="en-GB" dirty="0" smtClean="0"/>
              <a:t>Use revision guides and textbooks to help you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Hot: </a:t>
            </a:r>
            <a:r>
              <a:rPr lang="en-GB" dirty="0" smtClean="0"/>
              <a:t>Try the exam questions using your current knowledge to assess what you know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Scorching: </a:t>
            </a:r>
            <a:r>
              <a:rPr lang="en-GB" dirty="0" smtClean="0"/>
              <a:t>Look at the student’s answers and guess the examiner’s comments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43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172320"/>
            <a:ext cx="10515600" cy="1553449"/>
          </a:xfrm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/>
              <a:t>Before you start use CUBE to help you understand the questions: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200" dirty="0" smtClean="0"/>
              <a:t>C = circle the command words </a:t>
            </a:r>
          </a:p>
          <a:p>
            <a:pPr marL="0" indent="0">
              <a:buNone/>
            </a:pPr>
            <a:r>
              <a:rPr lang="en-US" sz="3200" dirty="0" smtClean="0"/>
              <a:t>U = </a:t>
            </a:r>
            <a:r>
              <a:rPr lang="en-US" sz="3200" u="sng" dirty="0" smtClean="0"/>
              <a:t>underline</a:t>
            </a:r>
            <a:r>
              <a:rPr lang="en-US" sz="3200" dirty="0" smtClean="0"/>
              <a:t> the subject specific words</a:t>
            </a:r>
          </a:p>
          <a:p>
            <a:pPr marL="0" indent="0">
              <a:buNone/>
            </a:pPr>
            <a:r>
              <a:rPr lang="en-US" sz="3200" dirty="0" smtClean="0"/>
              <a:t>B = box the tricky words</a:t>
            </a:r>
          </a:p>
          <a:p>
            <a:pPr marL="0" indent="0">
              <a:buNone/>
            </a:pPr>
            <a:r>
              <a:rPr lang="en-US" sz="3200" dirty="0" smtClean="0"/>
              <a:t>E = </a:t>
            </a:r>
            <a:r>
              <a:rPr lang="en-US" sz="3200" strike="sngStrike" dirty="0" smtClean="0"/>
              <a:t>eliminate</a:t>
            </a:r>
            <a:r>
              <a:rPr lang="en-US" sz="3200" dirty="0" smtClean="0"/>
              <a:t> any words that aren’t important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Look up the definitions of any words that you don’t understand. </a:t>
            </a:r>
          </a:p>
          <a:p>
            <a:endParaRPr lang="en-GB" sz="3200" dirty="0"/>
          </a:p>
        </p:txBody>
      </p:sp>
      <p:sp>
        <p:nvSpPr>
          <p:cNvPr id="6" name="Oval 5"/>
          <p:cNvSpPr/>
          <p:nvPr/>
        </p:nvSpPr>
        <p:spPr>
          <a:xfrm>
            <a:off x="1506829" y="2292439"/>
            <a:ext cx="1004552" cy="52803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506829" y="3528811"/>
            <a:ext cx="669701" cy="3863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What rules do we need to remember when answering core practical exam questions?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Year 1 </a:t>
            </a:r>
            <a:r>
              <a:rPr lang="en-GB" b="1" u="sng" dirty="0" err="1" smtClean="0"/>
              <a:t>practicals</a:t>
            </a:r>
            <a:r>
              <a:rPr lang="en-GB" b="1" u="sng" dirty="0" smtClean="0"/>
              <a:t>: topics 3 and 4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 Prepare and stain a root tip squash to observe the stages of mitosis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Identify sclerenchyma fibres, phloem sieve tubes and xylem vessels and their location within stems through a light microscope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Investigating plant mineral deficiencies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The strength of plant fibres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GB" dirty="0" smtClean="0"/>
              <a:t>Investigate the antimicrobial properties of plants, including the aseptic techniques for the safe handling of bacteria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7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Core Practical 5: Prepare </a:t>
            </a:r>
            <a:r>
              <a:rPr lang="en-GB" b="1" dirty="0"/>
              <a:t>and stain a root tip squash to observe the stages of mitosis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875468" cy="4351338"/>
          </a:xfrm>
        </p:spPr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www.youtube.com/watch?v=K2_FZRdjQH4</a:t>
            </a:r>
            <a:endParaRPr lang="en-GB" dirty="0" smtClean="0"/>
          </a:p>
          <a:p>
            <a:r>
              <a:rPr lang="en-GB" dirty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227919"/>
            <a:ext cx="6934200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5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Core Practical 6: Identify </a:t>
            </a:r>
            <a:r>
              <a:rPr lang="en-GB" b="1" dirty="0"/>
              <a:t>sclerenchyma fibres, phloem sieve tubes and xylem vessels and their location within stems through a light microscope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2752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www.youtube.com/watch?v=aWu0kbtymBY</a:t>
            </a:r>
            <a:r>
              <a:rPr lang="en-GB" dirty="0" smtClean="0"/>
              <a:t> (</a:t>
            </a:r>
            <a:r>
              <a:rPr lang="en-GB" dirty="0" err="1" smtClean="0"/>
              <a:t>graticules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Fill </a:t>
            </a:r>
            <a:r>
              <a:rPr lang="en-GB" dirty="0"/>
              <a:t>out your revision boxes in your lab book as you watch the </a:t>
            </a:r>
            <a:r>
              <a:rPr lang="en-GB" dirty="0" smtClean="0"/>
              <a:t>video</a:t>
            </a:r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www.open.edu/openlearn/science-maths-technology/biology/introduction-microscopy/content-section-2.3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(includes an example)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067" y="2185901"/>
            <a:ext cx="3344817" cy="24989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46276" y="4906851"/>
            <a:ext cx="23439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Extra challenge = limitations and biological conclusions!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350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5" y="43922"/>
            <a:ext cx="10071280" cy="6618270"/>
          </a:xfrm>
        </p:spPr>
      </p:pic>
    </p:spTree>
    <p:extLst>
      <p:ext uri="{BB962C8B-B14F-4D97-AF65-F5344CB8AC3E}">
        <p14:creationId xmlns:p14="http://schemas.microsoft.com/office/powerpoint/2010/main" val="588561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5" y="43922"/>
            <a:ext cx="10071280" cy="6618270"/>
          </a:xfrm>
        </p:spPr>
      </p:pic>
      <p:sp>
        <p:nvSpPr>
          <p:cNvPr id="3" name="TextBox 2"/>
          <p:cNvSpPr txBox="1"/>
          <p:nvPr/>
        </p:nvSpPr>
        <p:spPr>
          <a:xfrm>
            <a:off x="4778062" y="2125014"/>
            <a:ext cx="1931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0.1 mm = 100um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48541" y="2601533"/>
            <a:ext cx="2279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10um goes into 100um x 10 times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958366" y="3541690"/>
            <a:ext cx="3490175" cy="1094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130345" y="3405191"/>
            <a:ext cx="2318196" cy="1115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925059" y="4211392"/>
            <a:ext cx="22409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40 </a:t>
            </a:r>
            <a:r>
              <a:rPr lang="en-GB" dirty="0" err="1" smtClean="0">
                <a:solidFill>
                  <a:srgbClr val="FF0000"/>
                </a:solidFill>
              </a:rPr>
              <a:t>graticule</a:t>
            </a:r>
            <a:r>
              <a:rPr lang="en-GB" dirty="0" smtClean="0">
                <a:solidFill>
                  <a:srgbClr val="FF0000"/>
                </a:solidFill>
              </a:rPr>
              <a:t> units covers 100um.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>
                <a:solidFill>
                  <a:srgbClr val="FF0000"/>
                </a:solidFill>
              </a:rPr>
              <a:t>So 40/10 = 4 </a:t>
            </a:r>
            <a:r>
              <a:rPr lang="en-GB" dirty="0" err="1" smtClean="0">
                <a:solidFill>
                  <a:srgbClr val="FF0000"/>
                </a:solidFill>
              </a:rPr>
              <a:t>graticule</a:t>
            </a:r>
            <a:r>
              <a:rPr lang="en-GB" dirty="0" smtClean="0">
                <a:solidFill>
                  <a:srgbClr val="FF0000"/>
                </a:solidFill>
              </a:rPr>
              <a:t> units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56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Core Practical 6: Identify </a:t>
            </a:r>
            <a:r>
              <a:rPr lang="en-GB" b="1" dirty="0"/>
              <a:t>sclerenchyma fibres, phloem sieve tubes and xylem vessels and their location within stems through a light microscope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www.youtube.com/watch?v=lVt_ACnSgOE</a:t>
            </a:r>
            <a:r>
              <a:rPr lang="en-GB" dirty="0" smtClean="0"/>
              <a:t> (stem arrangement of vascular bundles – check)</a:t>
            </a:r>
          </a:p>
          <a:p>
            <a:r>
              <a:rPr lang="en-GB" dirty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 descr="Image result for sclerenchyma fibres, phloem sieve tubes and xylem vessels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352" y="3348979"/>
            <a:ext cx="5293217" cy="3162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46276" y="4906851"/>
            <a:ext cx="23439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Extra challenge = limitations and biological conclusions!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080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Core Practical 7: Investigating </a:t>
            </a:r>
            <a:r>
              <a:rPr lang="en-GB" b="1" dirty="0"/>
              <a:t>plant mineral deficiencies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www.youtube.com/watch?v=wepm47NXQUs&amp;list=PLDM1f5SYgr96GbZM_PlRIvsVEvZxfU2_f&amp;index=7</a:t>
            </a:r>
            <a:endParaRPr lang="en-GB" dirty="0" smtClean="0"/>
          </a:p>
          <a:p>
            <a:r>
              <a:rPr lang="en-GB" dirty="0"/>
              <a:t>Fill out your revision boxes in your lab book as you watch the video</a:t>
            </a:r>
          </a:p>
          <a:p>
            <a:endParaRPr lang="en-GB" b="1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445" y="3530600"/>
            <a:ext cx="4762500" cy="2781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46276" y="4906851"/>
            <a:ext cx="23439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Extra challenge = limitations and biological conclusions!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065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Core practical 8: The </a:t>
            </a:r>
            <a:r>
              <a:rPr lang="en-GB" b="1" dirty="0"/>
              <a:t>strength of plant fibres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www.youtube.com/watch?v=bCc2WAsYSZ4&amp;list=PLDM1f5SYgr96GbZM_PlRIvsVEvZxfU2_f&amp;index=7&amp;t=0s</a:t>
            </a:r>
            <a:endParaRPr lang="en-GB" dirty="0" smtClean="0"/>
          </a:p>
          <a:p>
            <a:r>
              <a:rPr lang="en-GB" dirty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332631" y="3539629"/>
            <a:ext cx="234395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Extra challenge = limitations and biological conclusions!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733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497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Year 1 required practical revision – topics 3 and 4 </vt:lpstr>
      <vt:lpstr>Year 1 practicals: topics 3 and 4</vt:lpstr>
      <vt:lpstr>Core Practical 5: Prepare and stain a root tip squash to observe the stages of mitosis </vt:lpstr>
      <vt:lpstr>Core Practical 6: Identify sclerenchyma fibres, phloem sieve tubes and xylem vessels and their location within stems through a light microscope </vt:lpstr>
      <vt:lpstr>PowerPoint Presentation</vt:lpstr>
      <vt:lpstr>PowerPoint Presentation</vt:lpstr>
      <vt:lpstr>Core Practical 6: Identify sclerenchyma fibres, phloem sieve tubes and xylem vessels and their location within stems through a light microscope </vt:lpstr>
      <vt:lpstr>Core Practical 7: Investigating plant mineral deficiencies  </vt:lpstr>
      <vt:lpstr>Core practical 8: The strength of plant fibres  </vt:lpstr>
      <vt:lpstr>Core practical 9: Investigate the antimicrobial properties of plants, including the aseptic techniques for the safe handling of bacteria  </vt:lpstr>
      <vt:lpstr>Exam question on the core practicals from topics 3 and 4</vt:lpstr>
      <vt:lpstr>Before you start use CUBE to help you understand the questions: </vt:lpstr>
      <vt:lpstr>What rules do we need to remember when answering core practical exam questions? 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required practical revision</dc:title>
  <dc:creator>Ms J Fenn</dc:creator>
  <cp:lastModifiedBy>Ms J Fenn</cp:lastModifiedBy>
  <cp:revision>24</cp:revision>
  <dcterms:created xsi:type="dcterms:W3CDTF">2019-04-01T09:57:23Z</dcterms:created>
  <dcterms:modified xsi:type="dcterms:W3CDTF">2019-05-13T07:37:19Z</dcterms:modified>
</cp:coreProperties>
</file>