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word/document.xml" ContentType="application/vnd.openxmlformats-officedocument.wordprocessingml.document.main+xml"/>
  <Override PartName="/customXml/itemProps1.xml" ContentType="application/vnd.openxmlformats-officedocument.customXmlProperties+xml"/>
  <Override PartName="/word/numbering.xml" ContentType="application/vnd.openxmlformats-officedocument.wordprocessingml.numbering+xml"/>
  <Override PartName="/word/styles.xml" ContentType="application/vnd.openxmlformats-officedocument.wordprocessingml.styles+xml"/>
  <Override PartName="/word/settings.xml" ContentType="application/vnd.openxmlformats-officedocument.wordprocessingml.settings+xml"/>
  <Override PartName="/word/webSettings.xml" ContentType="application/vnd.openxmlformats-officedocument.wordprocessingml.webSettings+xml"/>
  <Override PartName="/word/footnotes.xml" ContentType="application/vnd.openxmlformats-officedocument.wordprocessingml.footnotes+xml"/>
  <Override PartName="/word/endnotes.xml" ContentType="application/vnd.openxmlformats-officedocument.wordprocessingml.endnotes+xml"/>
  <Override PartName="/word/header1.xml" ContentType="application/vnd.openxmlformats-officedocument.wordprocessingml.header+xml"/>
  <Override PartName="/word/footer1.xml" ContentType="application/vnd.openxmlformats-officedocument.wordprocessingml.footer+xml"/>
  <Override PartName="/word/fontTable.xml" ContentType="application/vnd.openxmlformats-officedocument.wordprocessingml.fontTable+xml"/>
  <Override PartName="/word/glossary/document.xml" ContentType="application/vnd.openxmlformats-officedocument.wordprocessingml.document.glossary+xml"/>
  <Override PartName="/word/glossary/styles.xml" ContentType="application/vnd.openxmlformats-officedocument.wordprocessingml.styles+xml"/>
  <Override PartName="/word/glossary/settings.xml" ContentType="application/vnd.openxmlformats-officedocument.wordprocessingml.settings+xml"/>
  <Override PartName="/word/glossary/webSettings.xml" ContentType="application/vnd.openxmlformats-officedocument.wordprocessingml.webSettings+xml"/>
  <Override PartName="/word/glossary/fontTable.xml" ContentType="application/vnd.openxmlformats-officedocument.wordprocessingml.fontTable+xml"/>
  <Override PartName="/word/theme/theme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word/document.xml"/></Relationships>
</file>

<file path=word/document.xml><?xml version="1.0" encoding="utf-8"?>
<w:document xmlns:wpc="http://schemas.microsoft.com/office/word/2010/wordprocessingCanvas" xmlns:cx="http://schemas.microsoft.com/office/drawing/2014/chartex" xmlns:cx1="http://schemas.microsoft.com/office/drawing/2015/9/8/chartex" xmlns:mc="http://schemas.openxmlformats.org/markup-compatibility/2006" xmlns:o="urn:schemas-microsoft-com:office:office"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p14">
  <w:body>
    <w:p w14:paraId="78969098" w14:textId="77777777" w:rsidR="007B3CDE" w:rsidRPr="00272A3F" w:rsidRDefault="007B3CDE" w:rsidP="00D01E2C">
      <w:pPr>
        <w:jc w:val="center"/>
        <w:rPr>
          <w:rFonts w:ascii="Bliss 2 Regular" w:hAnsi="Bliss 2 Regular"/>
          <w:b/>
          <w:sz w:val="72"/>
          <w:szCs w:val="72"/>
        </w:rPr>
      </w:pPr>
    </w:p>
    <w:p w14:paraId="1335A309" w14:textId="2602319D" w:rsidR="00272A3F" w:rsidRPr="00272A3F" w:rsidRDefault="00272A3F" w:rsidP="00D01E2C">
      <w:pPr>
        <w:jc w:val="center"/>
        <w:rPr>
          <w:rFonts w:ascii="Bliss 2 Regular" w:hAnsi="Bliss 2 Regular"/>
          <w:b/>
          <w:sz w:val="72"/>
          <w:szCs w:val="72"/>
        </w:rPr>
      </w:pPr>
      <w:r>
        <w:rPr>
          <w:rFonts w:ascii="Bliss 2 Regular" w:hAnsi="Bliss 2 Regular"/>
          <w:b/>
          <w:sz w:val="96"/>
          <w:szCs w:val="96"/>
        </w:rPr>
        <w:t xml:space="preserve">Drayton Manor High School </w:t>
      </w:r>
      <w:r w:rsidRPr="00272A3F">
        <w:rPr>
          <w:rFonts w:ascii="Bliss 2 Regular" w:hAnsi="Bliss 2 Regular"/>
          <w:b/>
          <w:sz w:val="96"/>
          <w:szCs w:val="96"/>
          <w:u w:val="single"/>
        </w:rPr>
        <w:t>GCSE to A Level Transition Resources</w:t>
      </w:r>
    </w:p>
    <w:p w14:paraId="30AB17D5" w14:textId="77777777" w:rsidR="00D01E2C" w:rsidRPr="00272A3F" w:rsidRDefault="00D01E2C" w:rsidP="00D01E2C">
      <w:pPr>
        <w:jc w:val="center"/>
        <w:rPr>
          <w:rFonts w:ascii="Bliss 2 Regular" w:hAnsi="Bliss 2 Regular"/>
          <w:b/>
          <w:sz w:val="24"/>
          <w:szCs w:val="24"/>
        </w:rPr>
      </w:pPr>
    </w:p>
    <w:p w14:paraId="0B4090EB" w14:textId="524B5CC5" w:rsidR="00FB533F" w:rsidRPr="00272A3F" w:rsidRDefault="00C858E5" w:rsidP="00D01E2C">
      <w:pPr>
        <w:jc w:val="center"/>
        <w:rPr>
          <w:rFonts w:ascii="Bliss 2 Regular" w:hAnsi="Bliss 2 Regular"/>
          <w:b/>
          <w:sz w:val="24"/>
          <w:szCs w:val="24"/>
        </w:rPr>
      </w:pPr>
      <w:r>
        <w:rPr>
          <w:noProof/>
          <w:lang w:eastAsia="en-GB"/>
        </w:rPr>
        <w:drawing>
          <wp:anchor distT="0" distB="0" distL="114300" distR="114300" simplePos="0" relativeHeight="251721728" behindDoc="1" locked="0" layoutInCell="1" allowOverlap="1" wp14:anchorId="22FFA426" wp14:editId="157DD1D1">
            <wp:simplePos x="0" y="0"/>
            <wp:positionH relativeFrom="column">
              <wp:posOffset>269240</wp:posOffset>
            </wp:positionH>
            <wp:positionV relativeFrom="paragraph">
              <wp:posOffset>13335</wp:posOffset>
            </wp:positionV>
            <wp:extent cx="5934075" cy="3810000"/>
            <wp:effectExtent l="0" t="0" r="9525" b="0"/>
            <wp:wrapTight wrapText="bothSides">
              <wp:wrapPolygon edited="0">
                <wp:start x="0" y="0"/>
                <wp:lineTo x="0" y="21492"/>
                <wp:lineTo x="21565" y="21492"/>
                <wp:lineTo x="21565" y="0"/>
                <wp:lineTo x="0" y="0"/>
              </wp:wrapPolygon>
            </wp:wrapTight>
            <wp:docPr id="33" name="Picture 33" descr="OXFORD COLLEGE OF EDUCATION - A Level Geography"/>
            <wp:cNvGraphicFramePr>
              <a:graphicFrameLocks xmlns:a="http://schemas.openxmlformats.org/drawingml/2006/main" noChangeAspect="1"/>
            </wp:cNvGraphicFramePr>
            <a:graphic xmlns:a="http://schemas.openxmlformats.org/drawingml/2006/main">
              <a:graphicData uri="http://schemas.openxmlformats.org/drawingml/2006/picture">
                <pic:pic xmlns:pic="http://schemas.openxmlformats.org/drawingml/2006/picture">
                  <pic:nvPicPr>
                    <pic:cNvPr id="0" name="Picture 6" descr="OXFORD COLLEGE OF EDUCATION - A Level Geography"/>
                    <pic:cNvPicPr>
                      <a:picLocks noChangeAspect="1" noChangeArrowheads="1"/>
                    </pic:cNvPicPr>
                  </pic:nvPicPr>
                  <pic:blipFill>
                    <a:blip r:embed="rId8">
                      <a:extLst>
                        <a:ext uri="{28A0092B-C50C-407E-A947-70E740481C1C}">
                          <a14:useLocalDpi xmlns:a14="http://schemas.microsoft.com/office/drawing/2010/main" val="0"/>
                        </a:ext>
                      </a:extLst>
                    </a:blip>
                    <a:srcRect/>
                    <a:stretch>
                      <a:fillRect/>
                    </a:stretch>
                  </pic:blipFill>
                  <pic:spPr bwMode="auto">
                    <a:xfrm>
                      <a:off x="0" y="0"/>
                      <a:ext cx="5934075" cy="3810000"/>
                    </a:xfrm>
                    <a:prstGeom prst="rect">
                      <a:avLst/>
                    </a:prstGeom>
                    <a:noFill/>
                    <a:ln>
                      <a:noFill/>
                    </a:ln>
                  </pic:spPr>
                </pic:pic>
              </a:graphicData>
            </a:graphic>
            <wp14:sizeRelH relativeFrom="page">
              <wp14:pctWidth>0</wp14:pctWidth>
            </wp14:sizeRelH>
            <wp14:sizeRelV relativeFrom="page">
              <wp14:pctHeight>0</wp14:pctHeight>
            </wp14:sizeRelV>
          </wp:anchor>
        </w:drawing>
      </w:r>
    </w:p>
    <w:p w14:paraId="47042FC2" w14:textId="30729C24" w:rsidR="00FB533F" w:rsidRPr="00272A3F" w:rsidRDefault="00FB533F" w:rsidP="00D01E2C">
      <w:pPr>
        <w:jc w:val="center"/>
        <w:rPr>
          <w:rFonts w:ascii="Bliss 2 Regular" w:hAnsi="Bliss 2 Regular"/>
          <w:b/>
          <w:sz w:val="24"/>
          <w:szCs w:val="24"/>
        </w:rPr>
      </w:pPr>
    </w:p>
    <w:p w14:paraId="06A8FBA6" w14:textId="1CE32D3E" w:rsidR="00FB533F" w:rsidRPr="00272A3F" w:rsidRDefault="00FB533F" w:rsidP="00D01E2C">
      <w:pPr>
        <w:jc w:val="center"/>
        <w:rPr>
          <w:rFonts w:ascii="Bliss 2 Regular" w:hAnsi="Bliss 2 Regular"/>
          <w:b/>
          <w:sz w:val="24"/>
          <w:szCs w:val="24"/>
        </w:rPr>
      </w:pPr>
    </w:p>
    <w:p w14:paraId="2EBE0E3D" w14:textId="48D11E7A" w:rsidR="00D01E2C" w:rsidRPr="00272A3F" w:rsidRDefault="00D01E2C" w:rsidP="00D01E2C">
      <w:pPr>
        <w:jc w:val="center"/>
        <w:rPr>
          <w:rFonts w:ascii="Bliss 2 Regular" w:hAnsi="Bliss 2 Regular"/>
          <w:b/>
          <w:sz w:val="24"/>
          <w:szCs w:val="24"/>
        </w:rPr>
      </w:pPr>
    </w:p>
    <w:p w14:paraId="4C34F50E" w14:textId="77777777" w:rsidR="00D01E2C" w:rsidRPr="00272A3F" w:rsidRDefault="00D01E2C" w:rsidP="00D01E2C">
      <w:pPr>
        <w:jc w:val="center"/>
        <w:rPr>
          <w:rFonts w:ascii="Bliss 2 Regular" w:hAnsi="Bliss 2 Regular"/>
          <w:b/>
          <w:sz w:val="24"/>
          <w:szCs w:val="24"/>
        </w:rPr>
      </w:pPr>
    </w:p>
    <w:p w14:paraId="26A9EB16" w14:textId="77777777" w:rsidR="00D01E2C" w:rsidRPr="00272A3F" w:rsidRDefault="00D01E2C" w:rsidP="00D01E2C">
      <w:pPr>
        <w:jc w:val="center"/>
        <w:rPr>
          <w:rFonts w:ascii="Bliss 2 Regular" w:hAnsi="Bliss 2 Regular"/>
          <w:b/>
          <w:sz w:val="24"/>
          <w:szCs w:val="24"/>
        </w:rPr>
      </w:pPr>
    </w:p>
    <w:p w14:paraId="3F962429" w14:textId="77777777" w:rsidR="007E2367" w:rsidRPr="00272A3F" w:rsidRDefault="007E2367" w:rsidP="00D01E2C">
      <w:pPr>
        <w:rPr>
          <w:rFonts w:ascii="Bliss 2 Regular" w:hAnsi="Bliss 2 Regular"/>
          <w:b/>
          <w:sz w:val="24"/>
          <w:szCs w:val="24"/>
        </w:rPr>
      </w:pPr>
    </w:p>
    <w:p w14:paraId="46210799" w14:textId="77777777" w:rsidR="007E2367" w:rsidRPr="00272A3F" w:rsidRDefault="007E2367" w:rsidP="00D01E2C">
      <w:pPr>
        <w:rPr>
          <w:rFonts w:ascii="Bliss 2 Regular" w:hAnsi="Bliss 2 Regular"/>
          <w:b/>
          <w:sz w:val="24"/>
          <w:szCs w:val="24"/>
        </w:rPr>
      </w:pPr>
    </w:p>
    <w:p w14:paraId="179AD7E5" w14:textId="77777777" w:rsidR="007E2367" w:rsidRPr="00272A3F" w:rsidRDefault="007E2367" w:rsidP="00D01E2C">
      <w:pPr>
        <w:rPr>
          <w:rFonts w:ascii="Bliss 2 Regular" w:hAnsi="Bliss 2 Regular"/>
          <w:b/>
          <w:sz w:val="24"/>
          <w:szCs w:val="24"/>
        </w:rPr>
      </w:pPr>
    </w:p>
    <w:p w14:paraId="72EF3D2E" w14:textId="77777777" w:rsidR="00272A3F" w:rsidRDefault="00272A3F" w:rsidP="00D01E2C">
      <w:pPr>
        <w:rPr>
          <w:rFonts w:ascii="Bliss 2 Regular" w:hAnsi="Bliss 2 Regular"/>
          <w:b/>
          <w:sz w:val="24"/>
          <w:szCs w:val="24"/>
        </w:rPr>
      </w:pPr>
    </w:p>
    <w:p w14:paraId="168D433C" w14:textId="77777777" w:rsidR="00272A3F" w:rsidRDefault="00272A3F" w:rsidP="00D01E2C">
      <w:pPr>
        <w:rPr>
          <w:rFonts w:ascii="Bliss 2 Regular" w:hAnsi="Bliss 2 Regular"/>
          <w:b/>
          <w:sz w:val="24"/>
          <w:szCs w:val="24"/>
        </w:rPr>
      </w:pPr>
    </w:p>
    <w:p w14:paraId="0D5F0864" w14:textId="77777777" w:rsidR="00272A3F" w:rsidRDefault="00272A3F" w:rsidP="00D01E2C">
      <w:pPr>
        <w:rPr>
          <w:rFonts w:ascii="Bliss 2 Regular" w:hAnsi="Bliss 2 Regular"/>
          <w:b/>
          <w:sz w:val="24"/>
          <w:szCs w:val="24"/>
        </w:rPr>
      </w:pPr>
    </w:p>
    <w:p w14:paraId="148ABF86" w14:textId="77777777" w:rsidR="00272A3F" w:rsidRDefault="00272A3F" w:rsidP="00D01E2C">
      <w:pPr>
        <w:rPr>
          <w:rFonts w:ascii="Bliss 2 Regular" w:hAnsi="Bliss 2 Regular"/>
          <w:b/>
          <w:sz w:val="24"/>
          <w:szCs w:val="24"/>
        </w:rPr>
      </w:pPr>
    </w:p>
    <w:p w14:paraId="2EEAD782" w14:textId="77777777" w:rsidR="00272A3F" w:rsidRDefault="00272A3F" w:rsidP="00D01E2C">
      <w:pPr>
        <w:rPr>
          <w:rFonts w:ascii="Bliss 2 Regular" w:hAnsi="Bliss 2 Regular"/>
          <w:b/>
          <w:sz w:val="24"/>
          <w:szCs w:val="24"/>
        </w:rPr>
      </w:pPr>
    </w:p>
    <w:p w14:paraId="0E17EDBA" w14:textId="77777777" w:rsidR="00272A3F" w:rsidRDefault="00272A3F" w:rsidP="00D01E2C">
      <w:pPr>
        <w:rPr>
          <w:rFonts w:ascii="Bliss 2 Regular" w:hAnsi="Bliss 2 Regular"/>
          <w:b/>
          <w:sz w:val="24"/>
          <w:szCs w:val="24"/>
        </w:rPr>
      </w:pPr>
    </w:p>
    <w:p w14:paraId="6D5C90FA" w14:textId="77777777" w:rsidR="00272A3F" w:rsidRDefault="00272A3F" w:rsidP="00D01E2C">
      <w:pPr>
        <w:rPr>
          <w:rFonts w:ascii="Bliss 2 Regular" w:hAnsi="Bliss 2 Regular"/>
          <w:b/>
          <w:sz w:val="24"/>
          <w:szCs w:val="24"/>
        </w:rPr>
      </w:pPr>
    </w:p>
    <w:p w14:paraId="7FF9A49B" w14:textId="77777777" w:rsidR="00272A3F" w:rsidRDefault="00272A3F" w:rsidP="00D01E2C">
      <w:pPr>
        <w:rPr>
          <w:rFonts w:ascii="Bliss 2 Regular" w:hAnsi="Bliss 2 Regular"/>
          <w:b/>
          <w:sz w:val="24"/>
          <w:szCs w:val="24"/>
        </w:rPr>
      </w:pPr>
    </w:p>
    <w:p w14:paraId="345EDD6F" w14:textId="77777777" w:rsidR="00272A3F" w:rsidRDefault="00272A3F" w:rsidP="00D01E2C">
      <w:pPr>
        <w:rPr>
          <w:rFonts w:ascii="Bliss 2 Regular" w:hAnsi="Bliss 2 Regular"/>
          <w:b/>
          <w:sz w:val="24"/>
          <w:szCs w:val="24"/>
        </w:rPr>
      </w:pPr>
    </w:p>
    <w:p w14:paraId="1FB365F1" w14:textId="77777777" w:rsidR="002D0EE7" w:rsidRDefault="002D0EE7" w:rsidP="00D01E2C">
      <w:pPr>
        <w:rPr>
          <w:rFonts w:ascii="Bliss 2 Regular" w:hAnsi="Bliss 2 Regular"/>
          <w:b/>
          <w:sz w:val="24"/>
          <w:szCs w:val="24"/>
        </w:rPr>
      </w:pPr>
    </w:p>
    <w:p w14:paraId="74B93BDB" w14:textId="1E723DA3" w:rsidR="00D01E2C" w:rsidRPr="00272A3F" w:rsidRDefault="00D01E2C" w:rsidP="00D01E2C">
      <w:pPr>
        <w:rPr>
          <w:rFonts w:ascii="Bliss 2 Regular" w:hAnsi="Bliss 2 Regular"/>
          <w:b/>
          <w:sz w:val="24"/>
          <w:szCs w:val="24"/>
        </w:rPr>
      </w:pPr>
      <w:r w:rsidRPr="00272A3F">
        <w:rPr>
          <w:rFonts w:ascii="Bliss 2 Regular" w:hAnsi="Bliss 2 Regular"/>
          <w:b/>
          <w:sz w:val="24"/>
          <w:szCs w:val="24"/>
        </w:rPr>
        <w:t>Introduction</w:t>
      </w:r>
    </w:p>
    <w:p w14:paraId="582F710C" w14:textId="548101D3" w:rsidR="00732B74" w:rsidRPr="00272A3F" w:rsidRDefault="00732B74" w:rsidP="00732B74">
      <w:pPr>
        <w:rPr>
          <w:rFonts w:ascii="Bliss 2 Regular" w:hAnsi="Bliss 2 Regular"/>
          <w:sz w:val="24"/>
          <w:szCs w:val="24"/>
        </w:rPr>
      </w:pPr>
      <w:r w:rsidRPr="00272A3F">
        <w:rPr>
          <w:rFonts w:ascii="Bliss 2 Regular" w:hAnsi="Bliss 2 Regular"/>
          <w:sz w:val="24"/>
          <w:szCs w:val="24"/>
        </w:rPr>
        <w:t>It is great that you are considering studying Geography at A Level.</w:t>
      </w:r>
    </w:p>
    <w:p w14:paraId="2F10C449" w14:textId="30460266" w:rsidR="00732B74" w:rsidRPr="00272A3F" w:rsidRDefault="00732B74" w:rsidP="00732B74">
      <w:pPr>
        <w:rPr>
          <w:rFonts w:ascii="Bliss 2 Regular" w:hAnsi="Bliss 2 Regular"/>
          <w:sz w:val="24"/>
          <w:szCs w:val="24"/>
        </w:rPr>
      </w:pPr>
      <w:r w:rsidRPr="00272A3F">
        <w:rPr>
          <w:rFonts w:ascii="Bliss 2 Regular" w:hAnsi="Bliss 2 Regular"/>
          <w:sz w:val="24"/>
          <w:szCs w:val="24"/>
        </w:rPr>
        <w:t>This pack contains a programme of activities and resources to prepare you to start an A Level in Geography in September.  It is aimed to be used after you complete your GCSE throughout the remainder of the summer term and over the summer holidays to ensure you are ready to start your course in September.</w:t>
      </w:r>
      <w:r w:rsidR="00F62E76" w:rsidRPr="00272A3F">
        <w:rPr>
          <w:rFonts w:ascii="Bliss 2 Regular" w:hAnsi="Bliss 2 Regular"/>
          <w:sz w:val="24"/>
          <w:szCs w:val="24"/>
        </w:rPr>
        <w:t xml:space="preserve">  </w:t>
      </w:r>
    </w:p>
    <w:p w14:paraId="132126CB" w14:textId="54DB61F5" w:rsidR="001316AD" w:rsidRPr="00272A3F" w:rsidRDefault="00432324" w:rsidP="001316AD">
      <w:pPr>
        <w:rPr>
          <w:rFonts w:ascii="Bliss 2 Regular" w:hAnsi="Bliss 2 Regular"/>
          <w:sz w:val="24"/>
          <w:szCs w:val="24"/>
        </w:rPr>
      </w:pPr>
      <w:r w:rsidRPr="00272A3F">
        <w:rPr>
          <w:rFonts w:ascii="Bliss 2 Regular" w:hAnsi="Bliss 2 Regular"/>
          <w:sz w:val="24"/>
          <w:szCs w:val="24"/>
        </w:rPr>
        <w:t xml:space="preserve">The pack is divided into some of the key topics you will study in A </w:t>
      </w:r>
      <w:r w:rsidR="007E2367" w:rsidRPr="00272A3F">
        <w:rPr>
          <w:rFonts w:ascii="Bliss 2 Regular" w:hAnsi="Bliss 2 Regular"/>
          <w:sz w:val="24"/>
          <w:szCs w:val="24"/>
        </w:rPr>
        <w:t>Level</w:t>
      </w:r>
      <w:r w:rsidR="00905E59" w:rsidRPr="00272A3F">
        <w:rPr>
          <w:rFonts w:ascii="Bliss 2 Regular" w:hAnsi="Bliss 2 Regular"/>
          <w:sz w:val="24"/>
          <w:szCs w:val="24"/>
        </w:rPr>
        <w:t xml:space="preserve"> Geography:</w:t>
      </w:r>
      <w:r w:rsidR="00500D5D" w:rsidRPr="00272A3F">
        <w:rPr>
          <w:rFonts w:ascii="Bliss 2 Regular" w:hAnsi="Bliss 2 Regular"/>
          <w:sz w:val="24"/>
          <w:szCs w:val="24"/>
        </w:rPr>
        <w:t xml:space="preserve"> </w:t>
      </w:r>
      <w:r w:rsidR="007E2367" w:rsidRPr="00272A3F">
        <w:rPr>
          <w:rFonts w:ascii="Bliss 2 Regular" w:hAnsi="Bliss 2 Regular"/>
          <w:sz w:val="24"/>
          <w:szCs w:val="24"/>
        </w:rPr>
        <w:t>Rivers</w:t>
      </w:r>
      <w:r w:rsidRPr="00272A3F">
        <w:rPr>
          <w:rFonts w:ascii="Bliss 2 Regular" w:hAnsi="Bliss 2 Regular"/>
          <w:sz w:val="24"/>
          <w:szCs w:val="24"/>
        </w:rPr>
        <w:t xml:space="preserve"> </w:t>
      </w:r>
      <w:r w:rsidR="007B3CDE" w:rsidRPr="00272A3F">
        <w:rPr>
          <w:rFonts w:ascii="Bliss 2 Regular" w:hAnsi="Bliss 2 Regular"/>
          <w:sz w:val="24"/>
          <w:szCs w:val="24"/>
        </w:rPr>
        <w:t xml:space="preserve">, </w:t>
      </w:r>
      <w:r w:rsidRPr="00272A3F">
        <w:rPr>
          <w:rFonts w:ascii="Bliss 2 Regular" w:hAnsi="Bliss 2 Regular"/>
          <w:sz w:val="24"/>
          <w:szCs w:val="24"/>
        </w:rPr>
        <w:t xml:space="preserve">Coasts, </w:t>
      </w:r>
      <w:r w:rsidR="001316AD" w:rsidRPr="00272A3F">
        <w:rPr>
          <w:rFonts w:ascii="Bliss 2 Regular" w:hAnsi="Bliss 2 Regular"/>
          <w:sz w:val="24"/>
          <w:szCs w:val="24"/>
        </w:rPr>
        <w:t>Water Cycle/ Water Insecur</w:t>
      </w:r>
      <w:r w:rsidR="00500D5D" w:rsidRPr="00272A3F">
        <w:rPr>
          <w:rFonts w:ascii="Bliss 2 Regular" w:hAnsi="Bliss 2 Regular"/>
          <w:sz w:val="24"/>
          <w:szCs w:val="24"/>
        </w:rPr>
        <w:t>ity,</w:t>
      </w:r>
      <w:r w:rsidR="007E2367" w:rsidRPr="00272A3F">
        <w:rPr>
          <w:rFonts w:ascii="Bliss 2 Regular" w:hAnsi="Bliss 2 Regular"/>
          <w:sz w:val="24"/>
          <w:szCs w:val="24"/>
        </w:rPr>
        <w:t xml:space="preserve"> Globalisation and Regeneration. </w:t>
      </w:r>
      <w:r w:rsidR="00500D5D" w:rsidRPr="00272A3F">
        <w:rPr>
          <w:rFonts w:ascii="Bliss 2 Regular" w:hAnsi="Bliss 2 Regular"/>
          <w:sz w:val="24"/>
          <w:szCs w:val="24"/>
        </w:rPr>
        <w:t>There are a range of different activities to do in each topic area.</w:t>
      </w:r>
    </w:p>
    <w:p w14:paraId="3146DFB7" w14:textId="3F53A77A" w:rsidR="00732B74" w:rsidRPr="00272A3F" w:rsidRDefault="00732B74" w:rsidP="00732B74">
      <w:pPr>
        <w:rPr>
          <w:rFonts w:ascii="Bliss 2 Regular" w:hAnsi="Bliss 2 Regular"/>
          <w:sz w:val="24"/>
          <w:szCs w:val="24"/>
        </w:rPr>
      </w:pPr>
      <w:r w:rsidRPr="00272A3F">
        <w:rPr>
          <w:rFonts w:ascii="Bliss 2 Regular" w:hAnsi="Bliss 2 Regular"/>
          <w:sz w:val="24"/>
          <w:szCs w:val="24"/>
        </w:rPr>
        <w:t xml:space="preserve">Discovering the </w:t>
      </w:r>
      <w:r w:rsidR="007E2367" w:rsidRPr="00272A3F">
        <w:rPr>
          <w:rFonts w:ascii="Bliss 2 Regular" w:hAnsi="Bliss 2 Regular"/>
          <w:sz w:val="24"/>
          <w:szCs w:val="24"/>
        </w:rPr>
        <w:t>world,</w:t>
      </w:r>
      <w:r w:rsidRPr="00272A3F">
        <w:rPr>
          <w:rFonts w:ascii="Bliss 2 Regular" w:hAnsi="Bliss 2 Regular"/>
          <w:sz w:val="24"/>
          <w:szCs w:val="24"/>
        </w:rPr>
        <w:t xml:space="preserve"> we live in is great fun.  I hope that you will agree!</w:t>
      </w:r>
    </w:p>
    <w:p w14:paraId="589BAC6C" w14:textId="77777777" w:rsidR="002D0EE7" w:rsidRDefault="00D01E2C" w:rsidP="00FB533F">
      <w:pPr>
        <w:spacing w:after="0" w:line="240" w:lineRule="auto"/>
        <w:rPr>
          <w:rFonts w:ascii="Bliss 2 Regular" w:hAnsi="Bliss 2 Regular"/>
          <w:b/>
          <w:sz w:val="24"/>
          <w:szCs w:val="24"/>
        </w:rPr>
      </w:pPr>
      <w:r w:rsidRPr="00272A3F">
        <w:rPr>
          <w:rFonts w:ascii="Bliss 2 Regular" w:hAnsi="Bliss 2 Regular"/>
          <w:b/>
          <w:sz w:val="24"/>
          <w:szCs w:val="24"/>
        </w:rPr>
        <w:br w:type="page"/>
      </w:r>
      <w:bookmarkStart w:id="0" w:name="_GoBack"/>
      <w:bookmarkEnd w:id="0"/>
    </w:p>
    <w:p w14:paraId="3A34FD7D" w14:textId="77777777" w:rsidR="002D0EE7" w:rsidRDefault="002D0EE7" w:rsidP="00FB533F">
      <w:pPr>
        <w:spacing w:after="0" w:line="240" w:lineRule="auto"/>
        <w:rPr>
          <w:rFonts w:ascii="Bliss 2 Regular" w:hAnsi="Bliss 2 Regular"/>
          <w:b/>
          <w:sz w:val="24"/>
          <w:szCs w:val="24"/>
        </w:rPr>
      </w:pPr>
    </w:p>
    <w:p w14:paraId="4970AFC9" w14:textId="77777777" w:rsidR="002D0EE7" w:rsidRDefault="002D0EE7" w:rsidP="00FB533F">
      <w:pPr>
        <w:spacing w:after="0" w:line="240" w:lineRule="auto"/>
        <w:rPr>
          <w:rFonts w:ascii="Bliss 2 Regular" w:hAnsi="Bliss 2 Regular"/>
          <w:b/>
          <w:sz w:val="24"/>
          <w:szCs w:val="24"/>
        </w:rPr>
      </w:pPr>
    </w:p>
    <w:p w14:paraId="37190A59" w14:textId="77777777" w:rsidR="002D0EE7" w:rsidRDefault="002D0EE7" w:rsidP="00FB533F">
      <w:pPr>
        <w:spacing w:after="0" w:line="240" w:lineRule="auto"/>
        <w:rPr>
          <w:rFonts w:ascii="Bliss 2 Regular" w:hAnsi="Bliss 2 Regular"/>
          <w:b/>
          <w:sz w:val="24"/>
          <w:szCs w:val="24"/>
        </w:rPr>
      </w:pPr>
    </w:p>
    <w:p w14:paraId="4E8D9D83" w14:textId="3C662EAA" w:rsidR="00CF422E" w:rsidRPr="00272A3F" w:rsidRDefault="007E2367" w:rsidP="00FB533F">
      <w:pPr>
        <w:spacing w:after="0" w:line="240" w:lineRule="auto"/>
        <w:rPr>
          <w:rFonts w:ascii="Bliss 2 Regular" w:hAnsi="Bliss 2 Regular"/>
          <w:b/>
          <w:sz w:val="24"/>
          <w:szCs w:val="24"/>
        </w:rPr>
      </w:pPr>
      <w:r w:rsidRPr="00272A3F">
        <w:rPr>
          <w:rFonts w:ascii="Bliss 2 Regular" w:hAnsi="Bliss 2 Regular"/>
          <w:b/>
          <w:sz w:val="24"/>
          <w:szCs w:val="24"/>
          <w:highlight w:val="yellow"/>
        </w:rPr>
        <w:t xml:space="preserve">Chapter 1: </w:t>
      </w:r>
      <w:r w:rsidR="000D4860" w:rsidRPr="00272A3F">
        <w:rPr>
          <w:rFonts w:ascii="Bliss 2 Regular" w:hAnsi="Bliss 2 Regular"/>
          <w:b/>
          <w:sz w:val="24"/>
          <w:szCs w:val="24"/>
          <w:highlight w:val="yellow"/>
        </w:rPr>
        <w:t>RIVERS</w:t>
      </w:r>
      <w:r w:rsidR="000D4860" w:rsidRPr="00272A3F">
        <w:rPr>
          <w:rFonts w:ascii="Bliss 2 Regular" w:hAnsi="Bliss 2 Regular"/>
          <w:b/>
          <w:sz w:val="24"/>
          <w:szCs w:val="24"/>
        </w:rPr>
        <w:t xml:space="preserve"> </w:t>
      </w:r>
    </w:p>
    <w:p w14:paraId="0C352771" w14:textId="77777777" w:rsidR="00FB533F" w:rsidRPr="00272A3F" w:rsidRDefault="00FB533F" w:rsidP="00FB533F">
      <w:pPr>
        <w:spacing w:after="0" w:line="240" w:lineRule="auto"/>
        <w:rPr>
          <w:rFonts w:ascii="Bliss 2 Regular" w:hAnsi="Bliss 2 Regular"/>
          <w:b/>
          <w:sz w:val="24"/>
          <w:szCs w:val="24"/>
        </w:rPr>
      </w:pPr>
    </w:p>
    <w:p w14:paraId="10ADA471" w14:textId="77777777" w:rsidR="007F7B02" w:rsidRPr="00272A3F" w:rsidRDefault="007F7B02" w:rsidP="007F7B02">
      <w:pPr>
        <w:rPr>
          <w:rFonts w:ascii="Bliss 2 Regular" w:hAnsi="Bliss 2 Regular"/>
          <w:b/>
          <w:sz w:val="24"/>
          <w:szCs w:val="24"/>
          <w:u w:val="single"/>
        </w:rPr>
      </w:pPr>
      <w:r w:rsidRPr="00272A3F">
        <w:rPr>
          <w:rFonts w:ascii="Bliss 2 Regular" w:hAnsi="Bliss 2 Regular"/>
          <w:b/>
          <w:sz w:val="24"/>
          <w:szCs w:val="24"/>
          <w:u w:val="single"/>
        </w:rPr>
        <w:t>Pre knowledge topic – How to answer questions on river (and other) processes.</w:t>
      </w:r>
    </w:p>
    <w:p w14:paraId="708A37B9" w14:textId="4E3871A3" w:rsidR="007F7B02" w:rsidRPr="00272A3F" w:rsidRDefault="007F7B02" w:rsidP="007F7B02">
      <w:pPr>
        <w:rPr>
          <w:rFonts w:ascii="Bliss 2 Regular" w:hAnsi="Bliss 2 Regular"/>
          <w:sz w:val="24"/>
          <w:szCs w:val="24"/>
        </w:rPr>
      </w:pPr>
      <w:r w:rsidRPr="00272A3F">
        <w:rPr>
          <w:rFonts w:ascii="Bliss 2 Regular" w:hAnsi="Bliss 2 Regular"/>
          <w:sz w:val="24"/>
          <w:szCs w:val="24"/>
        </w:rPr>
        <w:t xml:space="preserve">Historically in the Rivers section of the exam paper they will have a question that relates to a river process. As there are many processes that take place in a river it is more than likely that this sort of question that will come up in your exam (although it is not 100% certain). When answering questions on river processes it is essential that you are able to make it as simple for the examiner to give you full marks. There is no quick fix in terms of leaning the processes. This takes time and some effort from yourself. However, if you present the processes in this example format you will be well on your way to leaning the processes and also giving yourself the best chance to gain full marks in the question. </w:t>
      </w:r>
    </w:p>
    <w:p w14:paraId="0188A8A6" w14:textId="06A8DEF7" w:rsidR="007F7B02" w:rsidRPr="00272A3F" w:rsidRDefault="007F7B02" w:rsidP="007F7B02">
      <w:pPr>
        <w:rPr>
          <w:rFonts w:ascii="Bliss 2 Regular" w:hAnsi="Bliss 2 Regular"/>
          <w:sz w:val="24"/>
          <w:szCs w:val="24"/>
        </w:rPr>
      </w:pPr>
      <w:r w:rsidRPr="00272A3F">
        <w:rPr>
          <w:rFonts w:ascii="Bliss 2 Regular" w:hAnsi="Bliss 2 Regular"/>
          <w:sz w:val="24"/>
          <w:szCs w:val="24"/>
        </w:rPr>
        <w:t>For this example, you are going to look at the formation of a waterfall. This technique can be used for almost all of the processes you are going to look in your Geography A level.</w:t>
      </w:r>
    </w:p>
    <w:p w14:paraId="72BAA645" w14:textId="7256BD7E" w:rsidR="007F7B02" w:rsidRPr="00272A3F" w:rsidRDefault="007F7B02" w:rsidP="007F7B02">
      <w:pPr>
        <w:rPr>
          <w:rFonts w:ascii="Bliss 2 Regular" w:hAnsi="Bliss 2 Regular"/>
          <w:sz w:val="24"/>
          <w:szCs w:val="24"/>
        </w:rPr>
      </w:pPr>
      <w:r w:rsidRPr="00272A3F">
        <w:rPr>
          <w:rFonts w:ascii="Bliss 2 Regular" w:hAnsi="Bliss 2 Regular"/>
          <w:sz w:val="24"/>
          <w:szCs w:val="24"/>
        </w:rPr>
        <w:t xml:space="preserve">A common exam question would be – </w:t>
      </w:r>
    </w:p>
    <w:p w14:paraId="7D898738" w14:textId="4F51A1E3" w:rsidR="007F7B02" w:rsidRPr="00272A3F" w:rsidRDefault="007F7B02" w:rsidP="007F7B02">
      <w:pPr>
        <w:rPr>
          <w:rFonts w:ascii="Bliss 2 Regular" w:hAnsi="Bliss 2 Regular"/>
          <w:i/>
          <w:sz w:val="24"/>
          <w:szCs w:val="24"/>
        </w:rPr>
      </w:pPr>
      <w:r w:rsidRPr="00272A3F">
        <w:rPr>
          <w:rFonts w:ascii="Bliss 2 Regular" w:hAnsi="Bliss 2 Regular"/>
          <w:i/>
          <w:sz w:val="24"/>
          <w:szCs w:val="24"/>
        </w:rPr>
        <w:t>“Using a diagram/s to help you, describe and explain the formation of a waterfall. (6 marks)”.</w:t>
      </w:r>
    </w:p>
    <w:p w14:paraId="20157924" w14:textId="14404A9F" w:rsidR="007F7B02" w:rsidRPr="00272A3F" w:rsidRDefault="007F7B02" w:rsidP="007F7B02">
      <w:pPr>
        <w:rPr>
          <w:rFonts w:ascii="Bliss 2 Regular" w:hAnsi="Bliss 2 Regular"/>
          <w:sz w:val="24"/>
          <w:szCs w:val="24"/>
        </w:rPr>
      </w:pPr>
      <w:r w:rsidRPr="00272A3F">
        <w:rPr>
          <w:rFonts w:ascii="Bliss 2 Regular" w:hAnsi="Bliss 2 Regular"/>
          <w:sz w:val="24"/>
          <w:szCs w:val="24"/>
        </w:rPr>
        <w:t xml:space="preserve">The key part is that they are asking for a diagram and written explanation so the two must be linked. The best way to approach this is firstly draw 4 boxes in the space provided to draw your diagrams and then label them 1,2,3,4 (for some process you might need more or less boxes but no less than 2 and no more than 6). Then in each box you will draw 4 key diagrams from the process. This has been done in the example below. </w:t>
      </w:r>
    </w:p>
    <w:p w14:paraId="72D50F0D" w14:textId="0536D0DE" w:rsidR="007F7B02" w:rsidRPr="00272A3F" w:rsidRDefault="007F7B02" w:rsidP="007F7B02">
      <w:pPr>
        <w:rPr>
          <w:rFonts w:ascii="Bliss 2 Regular" w:hAnsi="Bliss 2 Regular"/>
          <w:sz w:val="24"/>
          <w:szCs w:val="24"/>
        </w:rPr>
      </w:pPr>
      <w:r w:rsidRPr="00272A3F">
        <w:rPr>
          <w:rFonts w:ascii="Bliss 2 Regular" w:hAnsi="Bliss 2 Regular"/>
          <w:noProof/>
          <w:sz w:val="24"/>
          <w:szCs w:val="24"/>
          <w:lang w:eastAsia="en-GB"/>
        </w:rPr>
        <w:drawing>
          <wp:anchor distT="0" distB="0" distL="114300" distR="114300" simplePos="0" relativeHeight="251666432" behindDoc="0" locked="0" layoutInCell="1" allowOverlap="1" wp14:anchorId="3A9A7C6E" wp14:editId="0D02E73D">
            <wp:simplePos x="0" y="0"/>
            <wp:positionH relativeFrom="column">
              <wp:posOffset>1600200</wp:posOffset>
            </wp:positionH>
            <wp:positionV relativeFrom="page">
              <wp:posOffset>5143500</wp:posOffset>
            </wp:positionV>
            <wp:extent cx="238125" cy="257175"/>
            <wp:effectExtent l="0" t="0" r="0" b="0"/>
            <wp:wrapNone/>
            <wp:docPr id="4" name="Picture 4"/>
            <wp:cNvGraphicFramePr>
              <a:graphicFrameLocks xmlns:a="http://schemas.openxmlformats.org/drawingml/2006/main" noChangeAspect="1"/>
            </wp:cNvGraphicFramePr>
            <a:graphic xmlns:a="http://schemas.openxmlformats.org/drawingml/2006/main">
              <a:graphicData uri="http://schemas.openxmlformats.org/drawingml/2006/picture">
                <pic:pic xmlns:pic="http://schemas.openxmlformats.org/drawingml/2006/picture">
                  <pic:nvPicPr>
                    <pic:cNvPr id="1" name=""/>
                    <pic:cNvPicPr/>
                  </pic:nvPicPr>
                  <pic:blipFill>
                    <a:blip r:embed="rId9">
                      <a:extLst>
                        <a:ext uri="{BEBA8EAE-BF5A-486C-A8C5-ECC9F3942E4B}">
                          <a14:imgProps xmlns:a14="http://schemas.microsoft.com/office/drawing/2010/main">
                            <a14:imgLayer r:embed="rId10">
                              <a14:imgEffect>
                                <a14:sharpenSoften amount="-50000"/>
                              </a14:imgEffect>
                              <a14:imgEffect>
                                <a14:colorTemperature colorTemp="47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ic:blipFill>
                  <pic:spPr>
                    <a:xfrm>
                      <a:off x="0" y="0"/>
                      <a:ext cx="238125" cy="257175"/>
                    </a:xfrm>
                    <a:prstGeom prst="rect">
                      <a:avLst/>
                    </a:prstGeom>
                  </pic:spPr>
                </pic:pic>
              </a:graphicData>
            </a:graphic>
          </wp:anchor>
        </w:drawing>
      </w:r>
      <w:r w:rsidRPr="00272A3F">
        <w:rPr>
          <w:rFonts w:ascii="Bliss 2 Regular" w:hAnsi="Bliss 2 Regular"/>
          <w:sz w:val="24"/>
          <w:szCs w:val="24"/>
        </w:rPr>
        <w:t xml:space="preserve">Then in the section below write the first paragraph that links to the first image you have drawn. Start this paragraph with a          so it clearly links to the diagram. This is again shown in the example below. You now have a stuttered answer which is simple to follow and answers the question giving you the best chance for full marks. </w:t>
      </w:r>
    </w:p>
    <w:p w14:paraId="72AF4FAB" w14:textId="484053EA" w:rsidR="007F7B02" w:rsidRPr="00272A3F" w:rsidRDefault="007F7B02" w:rsidP="007F7B02">
      <w:pPr>
        <w:rPr>
          <w:rFonts w:ascii="Bliss 2 Regular" w:hAnsi="Bliss 2 Regular"/>
          <w:sz w:val="24"/>
          <w:szCs w:val="24"/>
        </w:rPr>
      </w:pPr>
      <w:r w:rsidRPr="00272A3F">
        <w:rPr>
          <w:rFonts w:ascii="Bliss 2 Regular" w:hAnsi="Bliss 2 Regular"/>
          <w:sz w:val="24"/>
          <w:szCs w:val="24"/>
        </w:rPr>
        <w:t xml:space="preserve">Sometimes questions might be slightly different for example – </w:t>
      </w:r>
    </w:p>
    <w:p w14:paraId="4A904D54" w14:textId="75A9898D" w:rsidR="007F7B02" w:rsidRPr="00272A3F" w:rsidRDefault="007F7B02" w:rsidP="007F7B02">
      <w:pPr>
        <w:rPr>
          <w:rFonts w:ascii="Bliss 2 Regular" w:hAnsi="Bliss 2 Regular"/>
          <w:sz w:val="24"/>
          <w:szCs w:val="24"/>
        </w:rPr>
      </w:pPr>
      <w:r w:rsidRPr="00272A3F">
        <w:rPr>
          <w:rFonts w:ascii="Bliss 2 Regular" w:hAnsi="Bliss 2 Regular"/>
          <w:i/>
          <w:sz w:val="24"/>
          <w:szCs w:val="24"/>
        </w:rPr>
        <w:t>“Describe and explain and the formation of a waterfall.”</w:t>
      </w:r>
      <w:r w:rsidRPr="00272A3F">
        <w:rPr>
          <w:rFonts w:ascii="Bliss 2 Regular" w:hAnsi="Bliss 2 Regular"/>
          <w:sz w:val="24"/>
          <w:szCs w:val="24"/>
        </w:rPr>
        <w:t xml:space="preserve"> </w:t>
      </w:r>
    </w:p>
    <w:p w14:paraId="341FB6C1" w14:textId="55017DD7" w:rsidR="002F61EA" w:rsidRPr="00272A3F" w:rsidRDefault="002F61EA" w:rsidP="007F7B02">
      <w:pPr>
        <w:rPr>
          <w:rFonts w:ascii="Bliss 2 Regular" w:hAnsi="Bliss 2 Regular"/>
          <w:sz w:val="24"/>
          <w:szCs w:val="24"/>
        </w:rPr>
      </w:pPr>
      <w:r w:rsidRPr="00272A3F">
        <w:rPr>
          <w:rFonts w:ascii="Bliss 2 Regular" w:hAnsi="Bliss 2 Regular"/>
          <w:sz w:val="24"/>
          <w:szCs w:val="24"/>
        </w:rPr>
        <w:t>Th</w:t>
      </w:r>
      <w:r w:rsidR="007F7B02" w:rsidRPr="00272A3F">
        <w:rPr>
          <w:rFonts w:ascii="Bliss 2 Regular" w:hAnsi="Bliss 2 Regular"/>
          <w:sz w:val="24"/>
          <w:szCs w:val="24"/>
        </w:rPr>
        <w:t xml:space="preserve">ere are no rules stating you cannot draw a diagram; the only difference here is that you will need to draw these diagrams where you also write your answer.      </w:t>
      </w:r>
    </w:p>
    <w:p w14:paraId="2D73BEF7" w14:textId="2A0DF8C1" w:rsidR="002F61EA" w:rsidRPr="00272A3F" w:rsidRDefault="002D0EE7" w:rsidP="007F7B02">
      <w:pPr>
        <w:rPr>
          <w:rFonts w:ascii="Bliss 2 Regular" w:hAnsi="Bliss 2 Regular"/>
          <w:sz w:val="24"/>
          <w:szCs w:val="24"/>
        </w:rPr>
      </w:pPr>
      <w:r w:rsidRPr="00272A3F">
        <w:rPr>
          <w:rFonts w:ascii="Bliss 2 Regular" w:hAnsi="Bliss 2 Regular"/>
          <w:i/>
          <w:noProof/>
          <w:sz w:val="24"/>
          <w:szCs w:val="24"/>
          <w:lang w:eastAsia="en-GB"/>
        </w:rPr>
        <mc:AlternateContent>
          <mc:Choice Requires="wps">
            <w:drawing>
              <wp:anchor distT="0" distB="0" distL="114300" distR="114300" simplePos="0" relativeHeight="251630592" behindDoc="0" locked="0" layoutInCell="1" allowOverlap="1" wp14:anchorId="62577D84" wp14:editId="436F728B">
                <wp:simplePos x="0" y="0"/>
                <wp:positionH relativeFrom="margin">
                  <wp:posOffset>1231265</wp:posOffset>
                </wp:positionH>
                <wp:positionV relativeFrom="margin">
                  <wp:posOffset>6838950</wp:posOffset>
                </wp:positionV>
                <wp:extent cx="3886200" cy="2447925"/>
                <wp:effectExtent l="0" t="0" r="19050" b="28575"/>
                <wp:wrapNone/>
                <wp:docPr id="6" name="Rectangle 6"/>
                <wp:cNvGraphicFramePr/>
                <a:graphic xmlns:a="http://schemas.openxmlformats.org/drawingml/2006/main">
                  <a:graphicData uri="http://schemas.microsoft.com/office/word/2010/wordprocessingShape">
                    <wps:wsp>
                      <wps:cNvSpPr/>
                      <wps:spPr>
                        <a:xfrm>
                          <a:off x="0" y="0"/>
                          <a:ext cx="3886200" cy="2447925"/>
                        </a:xfrm>
                        <a:prstGeom prst="rect">
                          <a:avLst/>
                        </a:prstGeom>
                        <a:noFill/>
                        <a:ln>
                          <a:solidFill>
                            <a:schemeClr val="tx1"/>
                          </a:solidFill>
                        </a:ln>
                      </wps:spPr>
                      <wps:style>
                        <a:lnRef idx="2">
                          <a:schemeClr val="accent1">
                            <a:shade val="50000"/>
                          </a:schemeClr>
                        </a:lnRef>
                        <a:fillRef idx="1">
                          <a:schemeClr val="accent1"/>
                        </a:fillRef>
                        <a:effectRef idx="0">
                          <a:schemeClr val="accent1"/>
                        </a:effectRef>
                        <a:fontRef idx="minor">
                          <a:schemeClr val="lt1"/>
                        </a:fontRef>
                      </wps:style>
                      <wps:bodyPr rot="0" spcFirstLastPara="0" vertOverflow="overflow" horzOverflow="overflow" vert="horz" wrap="square" lIns="91440" tIns="45720" rIns="91440" bIns="45720" numCol="1" spcCol="0" rtlCol="0" fromWordArt="0" anchor="ctr" anchorCtr="0" forceAA="0" compatLnSpc="1">
                        <a:prstTxWarp prst="textNoShape">
                          <a:avLst/>
                        </a:prstTxWarp>
                        <a:noAutofit/>
                      </wps:bodyPr>
                    </wps:wsp>
                  </a:graphicData>
                </a:graphic>
                <wp14:sizeRelH relativeFrom="margin">
                  <wp14:pctWidth>0</wp14:pctWidth>
                </wp14:sizeRelH>
                <wp14:sizeRelV relativeFrom="margin">
                  <wp14:pctHeight>0</wp14:pctHeight>
                </wp14:sizeRelV>
              </wp:anchor>
            </w:drawing>
          </mc:Choice>
          <mc:Fallback>
            <w:pict>
              <v:rect w14:anchorId="6199159D" id="Rectangle 6" o:spid="_x0000_s1026" style="position:absolute;margin-left:96.95pt;margin-top:538.5pt;width:306pt;height:192.75pt;z-index:251630592;visibility:visible;mso-wrap-style:square;mso-width-percent:0;mso-height-percent:0;mso-wrap-distance-left:9pt;mso-wrap-distance-top:0;mso-wrap-distance-right:9pt;mso-wrap-distance-bottom:0;mso-position-horizontal:absolute;mso-position-horizontal-relative:margin;mso-position-vertical:absolute;mso-position-vertical-relative:margin;mso-width-percent:0;mso-height-percent:0;mso-width-relative:margin;mso-height-relative:margin;v-text-anchor:middle" o:gfxdata="UEsDBBQABgAIAAAAIQC2gziS/gAAAOEBAAATAAAAW0NvbnRlbnRfVHlwZXNdLnhtbJSRQU7DMBBF&#10;90jcwfIWJU67QAgl6YK0S0CoHGBkTxKLZGx5TGhvj5O2G0SRWNoz/78nu9wcxkFMGNg6quQqL6RA&#10;0s5Y6ir5vt9lD1JwBDIwOMJKHpHlpr69KfdHjyxSmriSfYz+USnWPY7AufNIadK6MEJMx9ApD/oD&#10;OlTrorhX2lFEilmcO2RdNtjC5xDF9pCuTyYBB5bi6bQ4syoJ3g9WQ0ymaiLzg5KdCXlKLjvcW893&#10;SUOqXwnz5DrgnHtJTxOsQfEKIT7DmDSUCaxw7Rqn8787ZsmRM9e2VmPeBN4uqYvTtW7jvijg9N/y&#10;JsXecLq0q+WD6m8AAAD//wMAUEsDBBQABgAIAAAAIQA4/SH/1gAAAJQBAAALAAAAX3JlbHMvLnJl&#10;bHOkkMFqwzAMhu+DvYPRfXGawxijTi+j0GvpHsDYimMaW0Yy2fr2M4PBMnrbUb/Q94l/f/hMi1qR&#10;JVI2sOt6UJgd+ZiDgffL8ekFlFSbvV0oo4EbChzGx4f9GRdb25HMsYhqlCwG5lrLq9biZkxWOiqY&#10;22YiTra2kYMu1l1tQD30/bPm3wwYN0x18gb45AdQl1tp5j/sFB2T0FQ7R0nTNEV3j6o9feQzro1i&#10;OWA14Fm+Q8a1a8+Bvu/d/dMb2JY5uiPbhG/ktn4cqGU/er3pcvwCAAD//wMAUEsDBBQABgAIAAAA&#10;IQCTnnNTlQIAAIUFAAAOAAAAZHJzL2Uyb0RvYy54bWysVFFv2yAQfp+0/4B4X51kadpadaqoVadJ&#10;VVu1nfpMMcRImGNA4mS/fgfYTtRVe5jmBwzc3Xd3H3d3ebVrNdkK5xWYik5PJpQIw6FWZl3RHy+3&#10;X84p8YGZmmkwoqJ74enV8vOny86WYgYN6Fo4giDGl52taBOCLYvC80a0zJ+AFQaFElzLAh7duqgd&#10;6xC91cVsMlkUHbjaOuDCe7y9yUK6TPhSCh4epPQiEF1RjC2k1aX1La7F8pKVa8dso3gfBvuHKFqm&#10;DDodoW5YYGTj1B9QreIOPMhwwqEtQErFRcoBs5lO3mXz3DArUi5IjrcjTf7/wfL77aMjqq7oghLD&#10;WnyiJySNmbUWZBHp6awvUevZPrr+5HEbc91J18Y/ZkF2idL9SKnYBcLx8uv5+QLfiRKOstl8fnYx&#10;O42oxcHcOh++CWhJ3FTUoftEJdve+ZBVB5XozcCt0hrvWalNXD1oVce7dIiFI661I1uGTx52097b&#10;kRb6jpZFzCznknZhr0VGfRISKcHoZymQVIwHTMa5MGGaRQ2rRXZ1OsFvcDZEkRLVBgEjssQgR+we&#10;YNDMIAN2TrvXj6Yi1fJoPPlbYNl4tEiewYTRuFUG3EcAGrPqPWf9gaRMTWTpDeo9FoyD3Ene8luF&#10;z3bHfHhkDlsHnxrHQXjARWroKgr9jpIG3K+P7qM+VjRKKemwFSvqf26YE5To7wZr/WI6n8feTYf5&#10;6dkMD+5Y8nYsMZv2GvDppzh4LE/bqB/0sJUO2lecGqvoFUXMcPRdUR7ccLgOeUTg3OFitUpq2K+W&#10;hTvzbHkEj6zGsnzZvTJn+9oNWPb3MLQtK9+VcNaNlgZWmwBSpfo+8Nrzjb2eCqefS3GYHJ+T1mF6&#10;Ln8DAAD//wMAUEsDBBQABgAIAAAAIQAEkms44gAAAA0BAAAPAAAAZHJzL2Rvd25yZXYueG1sTE/L&#10;TsMwELwj8Q/WInGpWptAXyFOVSGVVkggtcCBmxu7cUS8tmK3DX/f5QS3nYdmZ4pF71p2Ml1sPEq4&#10;GwlgBiuvG6wlfLyvhjNgMSnUqvVoJPyYCIvy+qpQufZn3JrTLtWMQjDmSoJNKeScx8oap+LIB4Ok&#10;HXznVCLY1Vx36kzhruWZEBPuVIP0wapgnqypvndHJ2G1toMlf3n9DJv4dnDZJjyvB19S3t70y0dg&#10;yfTpzwy/9ak6lNRp74+oI2sJz+/nZKVDTKe0iiwzMSZqT9TDJBsDLwv+f0V5AQAA//8DAFBLAQIt&#10;ABQABgAIAAAAIQC2gziS/gAAAOEBAAATAAAAAAAAAAAAAAAAAAAAAABbQ29udGVudF9UeXBlc10u&#10;eG1sUEsBAi0AFAAGAAgAAAAhADj9If/WAAAAlAEAAAsAAAAAAAAAAAAAAAAALwEAAF9yZWxzLy5y&#10;ZWxzUEsBAi0AFAAGAAgAAAAhAJOec1OVAgAAhQUAAA4AAAAAAAAAAAAAAAAALgIAAGRycy9lMm9E&#10;b2MueG1sUEsBAi0AFAAGAAgAAAAhAASSazjiAAAADQEAAA8AAAAAAAAAAAAAAAAA7wQAAGRycy9k&#10;b3ducmV2LnhtbFBLBQYAAAAABAAEAPMAAAD+BQAAAAA=&#10;" filled="f" strokecolor="black [3213]" strokeweight="2pt">
                <w10:wrap anchorx="margin" anchory="margin"/>
              </v:rect>
            </w:pict>
          </mc:Fallback>
        </mc:AlternateContent>
      </w:r>
      <w:r w:rsidRPr="00272A3F">
        <w:rPr>
          <w:rFonts w:ascii="Bliss 2 Regular" w:hAnsi="Bliss 2 Regular"/>
          <w:noProof/>
          <w:sz w:val="24"/>
          <w:szCs w:val="24"/>
          <w:lang w:eastAsia="en-GB"/>
        </w:rPr>
        <w:drawing>
          <wp:anchor distT="0" distB="0" distL="114300" distR="114300" simplePos="0" relativeHeight="251662336" behindDoc="0" locked="0" layoutInCell="1" allowOverlap="1" wp14:anchorId="62301986" wp14:editId="258A077A">
            <wp:simplePos x="0" y="0"/>
            <wp:positionH relativeFrom="margin">
              <wp:posOffset>1383665</wp:posOffset>
            </wp:positionH>
            <wp:positionV relativeFrom="page">
              <wp:posOffset>7848600</wp:posOffset>
            </wp:positionV>
            <wp:extent cx="3581400" cy="2275205"/>
            <wp:effectExtent l="0" t="0" r="0" b="0"/>
            <wp:wrapNone/>
            <wp:docPr id="2" name="Picture 2"/>
            <wp:cNvGraphicFramePr>
              <a:graphicFrameLocks xmlns:a="http://schemas.openxmlformats.org/drawingml/2006/main" noChangeAspect="1"/>
            </wp:cNvGraphicFramePr>
            <a:graphic xmlns:a="http://schemas.openxmlformats.org/drawingml/2006/main">
              <a:graphicData uri="http://schemas.openxmlformats.org/drawingml/2006/picture">
                <pic:pic xmlns:pic="http://schemas.openxmlformats.org/drawingml/2006/picture">
                  <pic:nvPicPr>
                    <pic:cNvPr id="1" name=""/>
                    <pic:cNvPicPr/>
                  </pic:nvPicPr>
                  <pic:blipFill>
                    <a:blip r:embed="rId11">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tretch>
                      <a:fillRect/>
                    </a:stretch>
                  </pic:blipFill>
                  <pic:spPr>
                    <a:xfrm>
                      <a:off x="0" y="0"/>
                      <a:ext cx="3581400" cy="2275205"/>
                    </a:xfrm>
                    <a:prstGeom prst="rect">
                      <a:avLst/>
                    </a:prstGeom>
                  </pic:spPr>
                </pic:pic>
              </a:graphicData>
            </a:graphic>
            <wp14:sizeRelH relativeFrom="margin">
              <wp14:pctWidth>0</wp14:pctWidth>
            </wp14:sizeRelH>
            <wp14:sizeRelV relativeFrom="margin">
              <wp14:pctHeight>0</wp14:pctHeight>
            </wp14:sizeRelV>
          </wp:anchor>
        </w:drawing>
      </w:r>
      <w:r w:rsidR="007F7B02" w:rsidRPr="00272A3F">
        <w:rPr>
          <w:rFonts w:ascii="Bliss 2 Regular" w:hAnsi="Bliss 2 Regular"/>
          <w:sz w:val="24"/>
          <w:szCs w:val="24"/>
        </w:rPr>
        <w:t xml:space="preserve"> </w:t>
      </w:r>
    </w:p>
    <w:p w14:paraId="1CF3733F" w14:textId="53E34FB0" w:rsidR="007F7B02" w:rsidRPr="00272A3F" w:rsidRDefault="007F7B02" w:rsidP="007F7B02">
      <w:pPr>
        <w:rPr>
          <w:rFonts w:ascii="Bliss 2 Regular" w:hAnsi="Bliss 2 Regular"/>
          <w:sz w:val="24"/>
          <w:szCs w:val="24"/>
        </w:rPr>
      </w:pPr>
      <w:r w:rsidRPr="00272A3F">
        <w:rPr>
          <w:rFonts w:ascii="Bliss 2 Regular" w:hAnsi="Bliss 2 Regular"/>
          <w:sz w:val="24"/>
          <w:szCs w:val="24"/>
        </w:rPr>
        <w:t xml:space="preserve"> </w:t>
      </w:r>
    </w:p>
    <w:p w14:paraId="429908A9" w14:textId="11C3C0A1" w:rsidR="007F7B02" w:rsidRPr="00272A3F" w:rsidRDefault="007F7B02" w:rsidP="007F7B02">
      <w:pPr>
        <w:rPr>
          <w:rFonts w:ascii="Bliss 2 Regular" w:hAnsi="Bliss 2 Regular"/>
          <w:sz w:val="24"/>
          <w:szCs w:val="24"/>
        </w:rPr>
      </w:pPr>
    </w:p>
    <w:p w14:paraId="03EE0DE5" w14:textId="7E05DF4D" w:rsidR="007F7B02" w:rsidRPr="00272A3F" w:rsidRDefault="007F7B02" w:rsidP="007F7B02">
      <w:pPr>
        <w:rPr>
          <w:rFonts w:ascii="Bliss 2 Regular" w:hAnsi="Bliss 2 Regular"/>
          <w:sz w:val="24"/>
          <w:szCs w:val="24"/>
        </w:rPr>
      </w:pPr>
    </w:p>
    <w:p w14:paraId="5E97BD24" w14:textId="77777777" w:rsidR="007F7B02" w:rsidRPr="00272A3F" w:rsidRDefault="007F7B02" w:rsidP="007F7B02">
      <w:pPr>
        <w:rPr>
          <w:rFonts w:ascii="Bliss 2 Regular" w:hAnsi="Bliss 2 Regular"/>
          <w:sz w:val="24"/>
          <w:szCs w:val="24"/>
        </w:rPr>
      </w:pPr>
    </w:p>
    <w:p w14:paraId="7E3FFBB2" w14:textId="77777777" w:rsidR="007F7B02" w:rsidRPr="00272A3F" w:rsidRDefault="007F7B02" w:rsidP="007F7B02">
      <w:pPr>
        <w:rPr>
          <w:rFonts w:ascii="Bliss 2 Regular" w:hAnsi="Bliss 2 Regular"/>
          <w:sz w:val="24"/>
          <w:szCs w:val="24"/>
        </w:rPr>
      </w:pPr>
    </w:p>
    <w:p w14:paraId="77A7D1E6" w14:textId="77777777" w:rsidR="007F7B02" w:rsidRPr="00272A3F" w:rsidRDefault="007F7B02" w:rsidP="007F7B02">
      <w:pPr>
        <w:rPr>
          <w:rFonts w:ascii="Bliss 2 Regular" w:hAnsi="Bliss 2 Regular"/>
          <w:sz w:val="24"/>
          <w:szCs w:val="24"/>
        </w:rPr>
      </w:pPr>
    </w:p>
    <w:p w14:paraId="11F409E3" w14:textId="77777777" w:rsidR="007E2367" w:rsidRPr="00272A3F" w:rsidRDefault="007E2367" w:rsidP="007F7B02">
      <w:pPr>
        <w:rPr>
          <w:rFonts w:ascii="Bliss 2 Regular" w:hAnsi="Bliss 2 Regular"/>
          <w:sz w:val="24"/>
          <w:szCs w:val="24"/>
        </w:rPr>
      </w:pPr>
    </w:p>
    <w:p w14:paraId="1A8A8E08" w14:textId="77777777" w:rsidR="002D0EE7" w:rsidRDefault="002D0EE7" w:rsidP="007F7B02">
      <w:pPr>
        <w:rPr>
          <w:rFonts w:ascii="Bliss 2 Regular" w:hAnsi="Bliss 2 Regular"/>
          <w:b/>
          <w:sz w:val="24"/>
          <w:szCs w:val="24"/>
          <w:u w:val="single"/>
        </w:rPr>
      </w:pPr>
    </w:p>
    <w:p w14:paraId="72945741" w14:textId="67D9687E" w:rsidR="007F7B02" w:rsidRPr="00272A3F" w:rsidRDefault="007F7B02" w:rsidP="007F7B02">
      <w:pPr>
        <w:rPr>
          <w:rFonts w:ascii="Bliss 2 Regular" w:hAnsi="Bliss 2 Regular"/>
          <w:b/>
          <w:sz w:val="24"/>
          <w:szCs w:val="24"/>
          <w:u w:val="single"/>
        </w:rPr>
      </w:pPr>
      <w:r w:rsidRPr="00272A3F">
        <w:rPr>
          <w:rFonts w:ascii="Bliss 2 Regular" w:hAnsi="Bliss 2 Regular"/>
          <w:b/>
          <w:sz w:val="24"/>
          <w:szCs w:val="24"/>
          <w:u w:val="single"/>
        </w:rPr>
        <w:t>Rivers task</w:t>
      </w:r>
    </w:p>
    <w:p w14:paraId="3FE44F86" w14:textId="77777777" w:rsidR="007F7B02" w:rsidRPr="00272A3F" w:rsidRDefault="007F7B02" w:rsidP="007F7B02">
      <w:pPr>
        <w:shd w:val="clear" w:color="auto" w:fill="FFFFFF"/>
        <w:spacing w:line="240" w:lineRule="auto"/>
        <w:jc w:val="center"/>
        <w:rPr>
          <w:rFonts w:ascii="Bliss 2 Regular" w:eastAsia="Times New Roman" w:hAnsi="Bliss 2 Regular" w:cs="Segoe UI"/>
          <w:color w:val="212121"/>
          <w:sz w:val="24"/>
          <w:szCs w:val="24"/>
          <w:lang w:eastAsia="en-GB"/>
        </w:rPr>
      </w:pPr>
      <w:r w:rsidRPr="00272A3F">
        <w:rPr>
          <w:rFonts w:ascii="Bliss 2 Regular" w:eastAsia="Times New Roman" w:hAnsi="Bliss 2 Regular" w:cs="Segoe UI"/>
          <w:b/>
          <w:bCs/>
          <w:color w:val="212121"/>
          <w:sz w:val="24"/>
          <w:szCs w:val="24"/>
          <w:u w:val="single"/>
          <w:lang w:eastAsia="en-GB"/>
        </w:rPr>
        <w:t>The drainage basin and hydrological cycle: the water balance.</w:t>
      </w:r>
    </w:p>
    <w:p w14:paraId="34CBABB6" w14:textId="77777777" w:rsidR="007F7B02" w:rsidRPr="00272A3F" w:rsidRDefault="007F7B02" w:rsidP="007F7B02">
      <w:pPr>
        <w:shd w:val="clear" w:color="auto" w:fill="FFFFFF"/>
        <w:spacing w:line="240" w:lineRule="auto"/>
        <w:rPr>
          <w:rFonts w:ascii="Bliss 2 Regular" w:eastAsia="Times New Roman" w:hAnsi="Bliss 2 Regular" w:cs="Segoe UI"/>
          <w:color w:val="212121"/>
          <w:sz w:val="24"/>
          <w:szCs w:val="24"/>
          <w:lang w:eastAsia="en-GB"/>
        </w:rPr>
      </w:pPr>
      <w:r w:rsidRPr="00272A3F">
        <w:rPr>
          <w:rFonts w:ascii="Bliss 2 Regular" w:eastAsia="Times New Roman" w:hAnsi="Bliss 2 Regular" w:cs="Segoe UI"/>
          <w:color w:val="212121"/>
          <w:sz w:val="24"/>
          <w:szCs w:val="24"/>
          <w:lang w:eastAsia="en-GB"/>
        </w:rPr>
        <w:t>With some extensive research this is quite an easy task.</w:t>
      </w:r>
    </w:p>
    <w:p w14:paraId="04872B67" w14:textId="77777777" w:rsidR="007F7B02" w:rsidRPr="00272A3F" w:rsidRDefault="007F7B02" w:rsidP="007F7B02">
      <w:pPr>
        <w:shd w:val="clear" w:color="auto" w:fill="FFFFFF"/>
        <w:spacing w:line="240" w:lineRule="auto"/>
        <w:rPr>
          <w:rFonts w:ascii="Bliss 2 Regular" w:eastAsia="Times New Roman" w:hAnsi="Bliss 2 Regular" w:cs="Segoe UI"/>
          <w:color w:val="212121"/>
          <w:sz w:val="24"/>
          <w:szCs w:val="24"/>
          <w:lang w:eastAsia="en-GB"/>
        </w:rPr>
      </w:pPr>
      <w:r w:rsidRPr="00272A3F">
        <w:rPr>
          <w:rFonts w:ascii="Bliss 2 Regular" w:eastAsia="Times New Roman" w:hAnsi="Bliss 2 Regular" w:cs="Segoe UI"/>
          <w:color w:val="212121"/>
          <w:sz w:val="24"/>
          <w:szCs w:val="24"/>
          <w:lang w:eastAsia="en-GB"/>
        </w:rPr>
        <w:t>You are to create an A3 poster with a</w:t>
      </w:r>
      <w:r w:rsidRPr="00272A3F">
        <w:rPr>
          <w:rFonts w:ascii="Bliss 2 Regular" w:eastAsia="Times New Roman" w:hAnsi="Bliss 2 Regular" w:cs="Segoe UI"/>
          <w:b/>
          <w:bCs/>
          <w:color w:val="212121"/>
          <w:sz w:val="24"/>
          <w:szCs w:val="24"/>
          <w:u w:val="single"/>
          <w:lang w:eastAsia="en-GB"/>
        </w:rPr>
        <w:t> detailed</w:t>
      </w:r>
      <w:r w:rsidRPr="00272A3F">
        <w:rPr>
          <w:rFonts w:ascii="Bliss 2 Regular" w:eastAsia="Times New Roman" w:hAnsi="Bliss 2 Regular" w:cs="Segoe UI"/>
          <w:color w:val="212121"/>
          <w:sz w:val="24"/>
          <w:szCs w:val="24"/>
          <w:lang w:eastAsia="en-GB"/>
        </w:rPr>
        <w:t> annotated diagram explaining the Water cycle and how it works. However, this also has to have the drainage basin incorporated into it as the two are linked.</w:t>
      </w:r>
    </w:p>
    <w:p w14:paraId="5098D06E" w14:textId="77777777" w:rsidR="007F7B02" w:rsidRPr="00272A3F" w:rsidRDefault="007F7B02" w:rsidP="007F7B02">
      <w:pPr>
        <w:shd w:val="clear" w:color="auto" w:fill="FFFFFF"/>
        <w:spacing w:line="240" w:lineRule="auto"/>
        <w:rPr>
          <w:rFonts w:ascii="Bliss 2 Regular" w:eastAsia="Times New Roman" w:hAnsi="Bliss 2 Regular" w:cs="Segoe UI"/>
          <w:color w:val="212121"/>
          <w:sz w:val="24"/>
          <w:szCs w:val="24"/>
          <w:lang w:eastAsia="en-GB"/>
        </w:rPr>
      </w:pPr>
      <w:r w:rsidRPr="00272A3F">
        <w:rPr>
          <w:rFonts w:ascii="Bliss 2 Regular" w:eastAsia="Times New Roman" w:hAnsi="Bliss 2 Regular" w:cs="Segoe UI"/>
          <w:color w:val="212121"/>
          <w:sz w:val="24"/>
          <w:szCs w:val="24"/>
          <w:lang w:eastAsia="en-GB"/>
        </w:rPr>
        <w:t>There should be a clear process to the cycle and should be in extensive detail making it easy to follow and explain. Use the rivers Glossary for key terminology. The poster should be clear and in extensive detail. Within this you need to incorporate key words that are defined (a good idea is to have flaps with the key term on one side and then the definition under it). Make it bright bold and clear so it is an easy and “fun” revision tool.</w:t>
      </w:r>
    </w:p>
    <w:p w14:paraId="1180E6C7" w14:textId="77777777" w:rsidR="007F7B02" w:rsidRPr="00272A3F" w:rsidRDefault="007F7B02" w:rsidP="007F7B02">
      <w:pPr>
        <w:shd w:val="clear" w:color="auto" w:fill="FFFFFF"/>
        <w:spacing w:line="240" w:lineRule="auto"/>
        <w:rPr>
          <w:rFonts w:ascii="Bliss 2 Regular" w:eastAsia="Times New Roman" w:hAnsi="Bliss 2 Regular" w:cs="Segoe UI"/>
          <w:color w:val="212121"/>
          <w:sz w:val="24"/>
          <w:szCs w:val="24"/>
          <w:lang w:eastAsia="en-GB"/>
        </w:rPr>
      </w:pPr>
      <w:r w:rsidRPr="00272A3F">
        <w:rPr>
          <w:rFonts w:ascii="Bliss 2 Regular" w:eastAsia="Times New Roman" w:hAnsi="Bliss 2 Regular" w:cs="Segoe UI"/>
          <w:color w:val="212121"/>
          <w:sz w:val="24"/>
          <w:szCs w:val="24"/>
          <w:lang w:eastAsia="en-GB"/>
        </w:rPr>
        <w:t xml:space="preserve">For some information on the drainage basin and the hydrological cycle you can start here </w:t>
      </w:r>
      <w:hyperlink r:id="rId13" w:history="1">
        <w:r w:rsidRPr="00272A3F">
          <w:rPr>
            <w:rStyle w:val="Hyperlink"/>
            <w:rFonts w:ascii="Bliss 2 Regular" w:eastAsia="Times New Roman" w:hAnsi="Bliss 2 Regular" w:cs="Segoe UI"/>
            <w:sz w:val="24"/>
            <w:szCs w:val="24"/>
            <w:lang w:eastAsia="en-GB"/>
          </w:rPr>
          <w:t>www.geographyiseverything.com/a---level.html</w:t>
        </w:r>
      </w:hyperlink>
      <w:r w:rsidRPr="00272A3F">
        <w:rPr>
          <w:rFonts w:ascii="Bliss 2 Regular" w:eastAsia="Times New Roman" w:hAnsi="Bliss 2 Regular" w:cs="Segoe UI"/>
          <w:color w:val="212121"/>
          <w:sz w:val="24"/>
          <w:szCs w:val="24"/>
          <w:lang w:eastAsia="en-GB"/>
        </w:rPr>
        <w:t xml:space="preserve">. You can also try searching Google. </w:t>
      </w:r>
    </w:p>
    <w:p w14:paraId="19221977" w14:textId="77777777" w:rsidR="007F7B02" w:rsidRPr="00272A3F" w:rsidRDefault="007F7B02" w:rsidP="007F7B02">
      <w:pPr>
        <w:rPr>
          <w:rFonts w:ascii="Bliss 2 Regular" w:hAnsi="Bliss 2 Regular"/>
          <w:sz w:val="24"/>
          <w:szCs w:val="24"/>
        </w:rPr>
      </w:pPr>
    </w:p>
    <w:p w14:paraId="7B06BA22" w14:textId="77777777" w:rsidR="002D0EE7" w:rsidRDefault="007F7B02" w:rsidP="00CC3972">
      <w:pPr>
        <w:spacing w:after="0" w:line="240" w:lineRule="auto"/>
        <w:rPr>
          <w:rFonts w:ascii="Bliss 2 Regular" w:hAnsi="Bliss 2 Regular"/>
          <w:b/>
          <w:sz w:val="24"/>
          <w:szCs w:val="24"/>
        </w:rPr>
      </w:pPr>
      <w:r w:rsidRPr="00272A3F">
        <w:rPr>
          <w:rFonts w:ascii="Bliss 2 Regular" w:hAnsi="Bliss 2 Regular"/>
          <w:b/>
          <w:sz w:val="24"/>
          <w:szCs w:val="24"/>
          <w:u w:val="single"/>
        </w:rPr>
        <w:br w:type="page"/>
      </w:r>
      <w:r w:rsidR="00CC3972" w:rsidRPr="00272A3F">
        <w:rPr>
          <w:rFonts w:ascii="Bliss 2 Regular" w:hAnsi="Bliss 2 Regular"/>
          <w:b/>
          <w:sz w:val="24"/>
          <w:szCs w:val="24"/>
        </w:rPr>
        <w:t xml:space="preserve"> </w:t>
      </w:r>
    </w:p>
    <w:p w14:paraId="46FB33D4" w14:textId="77777777" w:rsidR="002D0EE7" w:rsidRDefault="002D0EE7" w:rsidP="00CC3972">
      <w:pPr>
        <w:spacing w:after="0" w:line="240" w:lineRule="auto"/>
        <w:rPr>
          <w:rFonts w:ascii="Bliss 2 Regular" w:hAnsi="Bliss 2 Regular"/>
          <w:b/>
          <w:sz w:val="24"/>
          <w:szCs w:val="24"/>
        </w:rPr>
      </w:pPr>
    </w:p>
    <w:p w14:paraId="2A4197D0" w14:textId="7E275BD7" w:rsidR="007F7B02" w:rsidRPr="00272A3F" w:rsidRDefault="00FA4590" w:rsidP="00CC3972">
      <w:pPr>
        <w:spacing w:after="0" w:line="240" w:lineRule="auto"/>
        <w:rPr>
          <w:rFonts w:ascii="Bliss 2 Regular" w:hAnsi="Bliss 2 Regular"/>
          <w:b/>
          <w:sz w:val="24"/>
          <w:szCs w:val="24"/>
          <w:u w:val="single"/>
        </w:rPr>
      </w:pPr>
      <w:r w:rsidRPr="00272A3F">
        <w:rPr>
          <w:rFonts w:ascii="Bliss 2 Regular" w:hAnsi="Bliss 2 Regular"/>
          <w:b/>
          <w:sz w:val="24"/>
          <w:szCs w:val="24"/>
          <w:u w:val="single"/>
        </w:rPr>
        <w:t xml:space="preserve">Glossary for Rivers </w:t>
      </w:r>
    </w:p>
    <w:p w14:paraId="3169CF78" w14:textId="7B800B64" w:rsidR="007F7B02" w:rsidRPr="00272A3F" w:rsidRDefault="007F7B02" w:rsidP="00FA4590">
      <w:pPr>
        <w:tabs>
          <w:tab w:val="left" w:pos="1560"/>
        </w:tabs>
        <w:spacing w:after="0" w:line="240" w:lineRule="auto"/>
        <w:jc w:val="both"/>
        <w:rPr>
          <w:rFonts w:ascii="Bliss 2 Regular" w:hAnsi="Bliss 2 Regular"/>
          <w:sz w:val="24"/>
          <w:szCs w:val="24"/>
        </w:rPr>
      </w:pPr>
    </w:p>
    <w:tbl>
      <w:tblPr>
        <w:tblStyle w:val="TableGrid"/>
        <w:tblW w:w="9824" w:type="dxa"/>
        <w:tblInd w:w="-176" w:type="dxa"/>
        <w:tblLayout w:type="fixed"/>
        <w:tblLook w:val="01E0" w:firstRow="1" w:lastRow="1" w:firstColumn="1" w:lastColumn="1" w:noHBand="0" w:noVBand="0"/>
      </w:tblPr>
      <w:tblGrid>
        <w:gridCol w:w="1560"/>
        <w:gridCol w:w="8264"/>
      </w:tblGrid>
      <w:tr w:rsidR="00FA4590" w:rsidRPr="00272A3F" w14:paraId="3390A827" w14:textId="77777777" w:rsidTr="002F17CF">
        <w:tc>
          <w:tcPr>
            <w:tcW w:w="1560" w:type="dxa"/>
          </w:tcPr>
          <w:p w14:paraId="49E17D05"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Afforestation</w:t>
            </w:r>
          </w:p>
        </w:tc>
        <w:tc>
          <w:tcPr>
            <w:tcW w:w="8264" w:type="dxa"/>
          </w:tcPr>
          <w:p w14:paraId="6A860C3E"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Planting a large area of the catchment area with trees to increase interception storage and evapotranspiration.</w:t>
            </w:r>
          </w:p>
        </w:tc>
      </w:tr>
      <w:tr w:rsidR="00FA4590" w:rsidRPr="00272A3F" w14:paraId="3C39C116" w14:textId="77777777" w:rsidTr="002F17CF">
        <w:tc>
          <w:tcPr>
            <w:tcW w:w="1560" w:type="dxa"/>
          </w:tcPr>
          <w:p w14:paraId="4F8F9CC9"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Antecedent conditions</w:t>
            </w:r>
          </w:p>
        </w:tc>
        <w:tc>
          <w:tcPr>
            <w:tcW w:w="8264" w:type="dxa"/>
          </w:tcPr>
          <w:p w14:paraId="537EA2D6"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 xml:space="preserve">Is moisture that was in the soil preceding to more rain falling. </w:t>
            </w:r>
          </w:p>
        </w:tc>
      </w:tr>
      <w:tr w:rsidR="00FA4590" w:rsidRPr="00272A3F" w14:paraId="3596B358" w14:textId="77777777" w:rsidTr="002F17CF">
        <w:tc>
          <w:tcPr>
            <w:tcW w:w="1560" w:type="dxa"/>
          </w:tcPr>
          <w:p w14:paraId="0EB13E90"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Aquifer</w:t>
            </w:r>
          </w:p>
        </w:tc>
        <w:tc>
          <w:tcPr>
            <w:tcW w:w="8264" w:type="dxa"/>
          </w:tcPr>
          <w:p w14:paraId="40B9DE6C"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Rocks, porous and permeable which can store water underground.</w:t>
            </w:r>
          </w:p>
        </w:tc>
      </w:tr>
      <w:tr w:rsidR="00FA4590" w:rsidRPr="00272A3F" w14:paraId="078C5AAF" w14:textId="77777777" w:rsidTr="002F17CF">
        <w:tc>
          <w:tcPr>
            <w:tcW w:w="1560" w:type="dxa"/>
          </w:tcPr>
          <w:p w14:paraId="716B1633"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Attrition</w:t>
            </w:r>
          </w:p>
        </w:tc>
        <w:tc>
          <w:tcPr>
            <w:tcW w:w="8264" w:type="dxa"/>
          </w:tcPr>
          <w:p w14:paraId="343F9D90"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The rounding of particles of sediment carried in water by repeated collision with each other and the shore.</w:t>
            </w:r>
          </w:p>
        </w:tc>
      </w:tr>
      <w:tr w:rsidR="00FA4590" w:rsidRPr="00272A3F" w14:paraId="5CDFFA4F" w14:textId="77777777" w:rsidTr="002F17CF">
        <w:tc>
          <w:tcPr>
            <w:tcW w:w="1560" w:type="dxa"/>
          </w:tcPr>
          <w:p w14:paraId="2E7F95FC"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Bank full</w:t>
            </w:r>
          </w:p>
        </w:tc>
        <w:tc>
          <w:tcPr>
            <w:tcW w:w="8264" w:type="dxa"/>
          </w:tcPr>
          <w:p w14:paraId="6FA9B70A"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The state of flow of a river when it completely fills its channel.</w:t>
            </w:r>
          </w:p>
        </w:tc>
      </w:tr>
      <w:tr w:rsidR="00FA4590" w:rsidRPr="00272A3F" w14:paraId="51D0205C" w14:textId="77777777" w:rsidTr="002F17CF">
        <w:tc>
          <w:tcPr>
            <w:tcW w:w="1560" w:type="dxa"/>
          </w:tcPr>
          <w:p w14:paraId="17929652"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Baseflow</w:t>
            </w:r>
          </w:p>
        </w:tc>
        <w:tc>
          <w:tcPr>
            <w:tcW w:w="8264" w:type="dxa"/>
          </w:tcPr>
          <w:p w14:paraId="6D9D97A9"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Water that reaches the channel largely through slow through flow and from permeable rock below the water table.</w:t>
            </w:r>
          </w:p>
        </w:tc>
      </w:tr>
      <w:tr w:rsidR="00FA4590" w:rsidRPr="00272A3F" w14:paraId="23638FF5" w14:textId="77777777" w:rsidTr="002F17CF">
        <w:tc>
          <w:tcPr>
            <w:tcW w:w="1560" w:type="dxa"/>
          </w:tcPr>
          <w:p w14:paraId="38764DE7"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Bedload</w:t>
            </w:r>
          </w:p>
        </w:tc>
        <w:tc>
          <w:tcPr>
            <w:tcW w:w="8264" w:type="dxa"/>
          </w:tcPr>
          <w:p w14:paraId="2D9760A6"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Larger material, cobbles, pebbles and sand transported by the river.</w:t>
            </w:r>
          </w:p>
        </w:tc>
      </w:tr>
      <w:tr w:rsidR="00FA4590" w:rsidRPr="00272A3F" w14:paraId="5F808ABF" w14:textId="77777777" w:rsidTr="002F17CF">
        <w:tc>
          <w:tcPr>
            <w:tcW w:w="1560" w:type="dxa"/>
          </w:tcPr>
          <w:p w14:paraId="3D9660B4"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Braided stream</w:t>
            </w:r>
          </w:p>
        </w:tc>
        <w:tc>
          <w:tcPr>
            <w:tcW w:w="8264" w:type="dxa"/>
          </w:tcPr>
          <w:p w14:paraId="4D08A3CB"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Made up of many interconnected channels separated by small islands.</w:t>
            </w:r>
          </w:p>
        </w:tc>
      </w:tr>
      <w:tr w:rsidR="00FA4590" w:rsidRPr="00272A3F" w14:paraId="3BFE10DA" w14:textId="77777777" w:rsidTr="002F17CF">
        <w:tc>
          <w:tcPr>
            <w:tcW w:w="1560" w:type="dxa"/>
          </w:tcPr>
          <w:p w14:paraId="61579FB8"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 xml:space="preserve">Calibre </w:t>
            </w:r>
          </w:p>
        </w:tc>
        <w:tc>
          <w:tcPr>
            <w:tcW w:w="8264" w:type="dxa"/>
          </w:tcPr>
          <w:p w14:paraId="799749FB"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Is the measurement of the long axis of sediment in a river.</w:t>
            </w:r>
          </w:p>
        </w:tc>
      </w:tr>
      <w:tr w:rsidR="00FA4590" w:rsidRPr="00272A3F" w14:paraId="731F59F9" w14:textId="77777777" w:rsidTr="002F17CF">
        <w:tc>
          <w:tcPr>
            <w:tcW w:w="1560" w:type="dxa"/>
          </w:tcPr>
          <w:p w14:paraId="1CD95FFA"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Capacity</w:t>
            </w:r>
          </w:p>
        </w:tc>
        <w:tc>
          <w:tcPr>
            <w:tcW w:w="8264" w:type="dxa"/>
          </w:tcPr>
          <w:p w14:paraId="5A43B90F"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Is the total volume of sediment a river can carry.</w:t>
            </w:r>
          </w:p>
        </w:tc>
      </w:tr>
      <w:tr w:rsidR="00FA4590" w:rsidRPr="00272A3F" w14:paraId="0C78326C" w14:textId="77777777" w:rsidTr="002F17CF">
        <w:tc>
          <w:tcPr>
            <w:tcW w:w="1560" w:type="dxa"/>
          </w:tcPr>
          <w:p w14:paraId="14CBAA62"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Catchment area</w:t>
            </w:r>
          </w:p>
        </w:tc>
        <w:tc>
          <w:tcPr>
            <w:tcW w:w="8264" w:type="dxa"/>
          </w:tcPr>
          <w:p w14:paraId="64542E11"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The area of land which drains water into a river system separated by the watershed.</w:t>
            </w:r>
          </w:p>
        </w:tc>
      </w:tr>
      <w:tr w:rsidR="00FA4590" w:rsidRPr="00272A3F" w14:paraId="0BD6944F" w14:textId="77777777" w:rsidTr="002F17CF">
        <w:tc>
          <w:tcPr>
            <w:tcW w:w="1560" w:type="dxa"/>
          </w:tcPr>
          <w:p w14:paraId="7A331074"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Cavitation</w:t>
            </w:r>
          </w:p>
        </w:tc>
        <w:tc>
          <w:tcPr>
            <w:tcW w:w="8264" w:type="dxa"/>
          </w:tcPr>
          <w:p w14:paraId="140B2D53"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Air bubbles trapped in the water get compressed into small cracks in the river’s banks. The bubbles will eventually implode creating a small shockwave that weakens the rocks. The shockwaves are very small and weak but the continued process will weaken the rock until it falls apart.</w:t>
            </w:r>
          </w:p>
        </w:tc>
      </w:tr>
      <w:tr w:rsidR="00FA4590" w:rsidRPr="00272A3F" w14:paraId="79A172D1" w14:textId="77777777" w:rsidTr="002F17CF">
        <w:tc>
          <w:tcPr>
            <w:tcW w:w="1560" w:type="dxa"/>
          </w:tcPr>
          <w:p w14:paraId="4204554B"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Channel Enlargement</w:t>
            </w:r>
          </w:p>
        </w:tc>
        <w:tc>
          <w:tcPr>
            <w:tcW w:w="8264" w:type="dxa"/>
          </w:tcPr>
          <w:p w14:paraId="3B48F9BC"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Deepening and/or widening the channel (by humans) to accommodate larger discharge and get it out of the area quicker.</w:t>
            </w:r>
          </w:p>
        </w:tc>
      </w:tr>
      <w:tr w:rsidR="00FA4590" w:rsidRPr="00272A3F" w14:paraId="124D14A7" w14:textId="77777777" w:rsidTr="002F17CF">
        <w:tc>
          <w:tcPr>
            <w:tcW w:w="1560" w:type="dxa"/>
          </w:tcPr>
          <w:p w14:paraId="41BEADBE"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Channel flow</w:t>
            </w:r>
          </w:p>
        </w:tc>
        <w:tc>
          <w:tcPr>
            <w:tcW w:w="8264" w:type="dxa"/>
          </w:tcPr>
          <w:p w14:paraId="4B1C2891"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The movement of water within the river channel.</w:t>
            </w:r>
          </w:p>
        </w:tc>
      </w:tr>
      <w:tr w:rsidR="00FA4590" w:rsidRPr="00272A3F" w14:paraId="467504E3" w14:textId="77777777" w:rsidTr="002F17CF">
        <w:tc>
          <w:tcPr>
            <w:tcW w:w="1560" w:type="dxa"/>
          </w:tcPr>
          <w:p w14:paraId="321DF335"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Channelisation</w:t>
            </w:r>
          </w:p>
        </w:tc>
        <w:tc>
          <w:tcPr>
            <w:tcW w:w="8264" w:type="dxa"/>
          </w:tcPr>
          <w:p w14:paraId="4207F5FF"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 xml:space="preserve">A way that attempts to alter the natural geometry of the watercourse. </w:t>
            </w:r>
          </w:p>
        </w:tc>
      </w:tr>
      <w:tr w:rsidR="00FA4590" w:rsidRPr="00272A3F" w14:paraId="219740EC" w14:textId="77777777" w:rsidTr="002F17CF">
        <w:tc>
          <w:tcPr>
            <w:tcW w:w="1560" w:type="dxa"/>
          </w:tcPr>
          <w:p w14:paraId="12495CB9" w14:textId="77777777" w:rsidR="00FA4590" w:rsidRPr="00272A3F" w:rsidRDefault="00FA4590" w:rsidP="002F17CF">
            <w:pPr>
              <w:rPr>
                <w:rFonts w:ascii="Bliss 2 Regular" w:hAnsi="Bliss 2 Regular" w:cs="Arial"/>
                <w:b/>
                <w:i/>
                <w:color w:val="000000" w:themeColor="text1"/>
                <w:sz w:val="20"/>
                <w:szCs w:val="20"/>
              </w:rPr>
            </w:pPr>
            <w:r w:rsidRPr="00272A3F">
              <w:rPr>
                <w:rFonts w:ascii="Bliss 2 Regular" w:hAnsi="Bliss 2 Regular" w:cs="Arial"/>
                <w:b/>
                <w:i/>
                <w:color w:val="000000" w:themeColor="text1"/>
                <w:sz w:val="20"/>
                <w:szCs w:val="20"/>
              </w:rPr>
              <w:t>Char</w:t>
            </w:r>
          </w:p>
        </w:tc>
        <w:tc>
          <w:tcPr>
            <w:tcW w:w="8264" w:type="dxa"/>
          </w:tcPr>
          <w:p w14:paraId="2376DA09" w14:textId="77777777" w:rsidR="00FA4590" w:rsidRPr="00272A3F" w:rsidRDefault="00FA4590" w:rsidP="002F17CF">
            <w:pPr>
              <w:rPr>
                <w:rFonts w:ascii="Bliss 2 Regular" w:hAnsi="Bliss 2 Regular" w:cs="Arial"/>
                <w:color w:val="000000" w:themeColor="text1"/>
                <w:sz w:val="20"/>
                <w:szCs w:val="20"/>
              </w:rPr>
            </w:pPr>
            <w:r w:rsidRPr="00272A3F">
              <w:rPr>
                <w:rFonts w:ascii="Bliss 2 Regular" w:hAnsi="Bliss 2 Regular" w:cs="Arial"/>
                <w:color w:val="000000" w:themeColor="text1"/>
                <w:sz w:val="20"/>
                <w:szCs w:val="20"/>
              </w:rPr>
              <w:t>An island formed from silt deposited in a delta. The land is about at sea level. It is very fertile and attracts settlers desperate for land. However, it can easily be washed away by monsoon floods and cyclones.</w:t>
            </w:r>
          </w:p>
        </w:tc>
      </w:tr>
      <w:tr w:rsidR="00FA4590" w:rsidRPr="00272A3F" w14:paraId="3238C336" w14:textId="77777777" w:rsidTr="002F17CF">
        <w:tc>
          <w:tcPr>
            <w:tcW w:w="1560" w:type="dxa"/>
          </w:tcPr>
          <w:p w14:paraId="42A2534F"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Competence</w:t>
            </w:r>
          </w:p>
        </w:tc>
        <w:tc>
          <w:tcPr>
            <w:tcW w:w="8264" w:type="dxa"/>
          </w:tcPr>
          <w:p w14:paraId="6862D2AA"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Is the maximum size (calibre) of load a river is capable of transporting.</w:t>
            </w:r>
          </w:p>
        </w:tc>
      </w:tr>
      <w:tr w:rsidR="00FA4590" w:rsidRPr="00272A3F" w14:paraId="15281D61" w14:textId="77777777" w:rsidTr="002F17CF">
        <w:tc>
          <w:tcPr>
            <w:tcW w:w="1560" w:type="dxa"/>
          </w:tcPr>
          <w:p w14:paraId="46A5C755"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Condensation</w:t>
            </w:r>
          </w:p>
        </w:tc>
        <w:tc>
          <w:tcPr>
            <w:tcW w:w="8264" w:type="dxa"/>
          </w:tcPr>
          <w:p w14:paraId="60DCE41D"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The name of the process where water vapour is converted into water.</w:t>
            </w:r>
          </w:p>
        </w:tc>
      </w:tr>
      <w:tr w:rsidR="00FA4590" w:rsidRPr="00272A3F" w14:paraId="3A9489BA" w14:textId="77777777" w:rsidTr="002F17CF">
        <w:tc>
          <w:tcPr>
            <w:tcW w:w="1560" w:type="dxa"/>
          </w:tcPr>
          <w:p w14:paraId="3EFBDAD8"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Contour ploughing</w:t>
            </w:r>
          </w:p>
        </w:tc>
        <w:tc>
          <w:tcPr>
            <w:tcW w:w="8264" w:type="dxa"/>
          </w:tcPr>
          <w:p w14:paraId="5F076AAE"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Farmers work around hills not up and down- to reduce runoff, soil erosion and silting of river channels.</w:t>
            </w:r>
          </w:p>
        </w:tc>
      </w:tr>
      <w:tr w:rsidR="00FA4590" w:rsidRPr="00272A3F" w14:paraId="2BAC171E" w14:textId="77777777" w:rsidTr="002F17CF">
        <w:tc>
          <w:tcPr>
            <w:tcW w:w="1560" w:type="dxa"/>
          </w:tcPr>
          <w:p w14:paraId="6F74695A"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Corrasion</w:t>
            </w:r>
          </w:p>
        </w:tc>
        <w:tc>
          <w:tcPr>
            <w:tcW w:w="8264" w:type="dxa"/>
          </w:tcPr>
          <w:p w14:paraId="5FFA9828"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Erosion by friction scraping, scouring and rubbing of load in contact with banks and bed.</w:t>
            </w:r>
          </w:p>
        </w:tc>
      </w:tr>
      <w:tr w:rsidR="00FA4590" w:rsidRPr="00272A3F" w14:paraId="3874F7B5" w14:textId="77777777" w:rsidTr="002F17CF">
        <w:tc>
          <w:tcPr>
            <w:tcW w:w="1560" w:type="dxa"/>
          </w:tcPr>
          <w:p w14:paraId="03FF928C"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Corrosion</w:t>
            </w:r>
          </w:p>
        </w:tc>
        <w:tc>
          <w:tcPr>
            <w:tcW w:w="8264" w:type="dxa"/>
          </w:tcPr>
          <w:p w14:paraId="7EA5C49F"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 xml:space="preserve">The dissolving of carbonate rocks (e.g. limestone) in slightly acidic water. </w:t>
            </w:r>
          </w:p>
        </w:tc>
      </w:tr>
      <w:tr w:rsidR="00FA4590" w:rsidRPr="00272A3F" w14:paraId="1421335C" w14:textId="77777777" w:rsidTr="002F17CF">
        <w:tc>
          <w:tcPr>
            <w:tcW w:w="1560" w:type="dxa"/>
          </w:tcPr>
          <w:p w14:paraId="7A4F9C9D"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Cross sectional area</w:t>
            </w:r>
          </w:p>
        </w:tc>
        <w:tc>
          <w:tcPr>
            <w:tcW w:w="8264" w:type="dxa"/>
          </w:tcPr>
          <w:p w14:paraId="5B382646"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The total length of the bed and the bank sides in contact with the water in the channel</w:t>
            </w:r>
          </w:p>
        </w:tc>
      </w:tr>
      <w:tr w:rsidR="00FA4590" w:rsidRPr="00272A3F" w14:paraId="7FDAC410" w14:textId="77777777" w:rsidTr="002F17CF">
        <w:tc>
          <w:tcPr>
            <w:tcW w:w="1560" w:type="dxa"/>
          </w:tcPr>
          <w:p w14:paraId="58BC016C"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Culverts</w:t>
            </w:r>
          </w:p>
        </w:tc>
        <w:tc>
          <w:tcPr>
            <w:tcW w:w="8264" w:type="dxa"/>
          </w:tcPr>
          <w:p w14:paraId="3F8F847F"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 xml:space="preserve">Rivers in cities may be covered over or in concrete pipes to allow development and remove the increased amount of runoff created by impermeable surfaces. </w:t>
            </w:r>
          </w:p>
        </w:tc>
      </w:tr>
      <w:tr w:rsidR="00FA4590" w:rsidRPr="00272A3F" w14:paraId="4D70B8E4" w14:textId="77777777" w:rsidTr="002F17CF">
        <w:tc>
          <w:tcPr>
            <w:tcW w:w="1560" w:type="dxa"/>
          </w:tcPr>
          <w:p w14:paraId="06A0A868"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Dams</w:t>
            </w:r>
          </w:p>
        </w:tc>
        <w:tc>
          <w:tcPr>
            <w:tcW w:w="8264" w:type="dxa"/>
          </w:tcPr>
          <w:p w14:paraId="5C69445E"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Barriers engineered to hold back water, may be multipurpose; storage, flood management and recreation.</w:t>
            </w:r>
          </w:p>
        </w:tc>
      </w:tr>
      <w:tr w:rsidR="00FA4590" w:rsidRPr="00272A3F" w14:paraId="7730801C" w14:textId="77777777" w:rsidTr="002F17CF">
        <w:tc>
          <w:tcPr>
            <w:tcW w:w="1560" w:type="dxa"/>
          </w:tcPr>
          <w:p w14:paraId="7871EE7F"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Deficit</w:t>
            </w:r>
          </w:p>
        </w:tc>
        <w:tc>
          <w:tcPr>
            <w:tcW w:w="8264" w:type="dxa"/>
          </w:tcPr>
          <w:p w14:paraId="45D77F03"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 xml:space="preserve"> A shortage in soil moisture (normally summer).</w:t>
            </w:r>
          </w:p>
        </w:tc>
      </w:tr>
      <w:tr w:rsidR="00FA4590" w:rsidRPr="00272A3F" w14:paraId="3324C6CA" w14:textId="77777777" w:rsidTr="002F17CF">
        <w:tc>
          <w:tcPr>
            <w:tcW w:w="1560" w:type="dxa"/>
          </w:tcPr>
          <w:p w14:paraId="1AAFB333"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Deltas</w:t>
            </w:r>
          </w:p>
        </w:tc>
        <w:tc>
          <w:tcPr>
            <w:tcW w:w="8264" w:type="dxa"/>
          </w:tcPr>
          <w:p w14:paraId="617A7D46"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 xml:space="preserve">They will form when the amount of sediment delivered at the mouth of a river exceeds the amount removed by waves and tidal currents. </w:t>
            </w:r>
          </w:p>
        </w:tc>
      </w:tr>
      <w:tr w:rsidR="00FA4590" w:rsidRPr="00272A3F" w14:paraId="5FE92696" w14:textId="77777777" w:rsidTr="002F17CF">
        <w:tc>
          <w:tcPr>
            <w:tcW w:w="1560" w:type="dxa"/>
          </w:tcPr>
          <w:p w14:paraId="24EAFD7D"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Deposition</w:t>
            </w:r>
          </w:p>
        </w:tc>
        <w:tc>
          <w:tcPr>
            <w:tcW w:w="8264" w:type="dxa"/>
          </w:tcPr>
          <w:p w14:paraId="660B7089"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Decrease in rivers energy makes it no longer competent to carry the load so it deposits. This happens when a river enters a lake, sea, floods onto wide floodplain, shallow inside of meander or in time of drought.</w:t>
            </w:r>
          </w:p>
        </w:tc>
      </w:tr>
      <w:tr w:rsidR="00FA4590" w:rsidRPr="00272A3F" w14:paraId="3A882C6C" w14:textId="77777777" w:rsidTr="002F17CF">
        <w:tc>
          <w:tcPr>
            <w:tcW w:w="1560" w:type="dxa"/>
          </w:tcPr>
          <w:p w14:paraId="0E7A3B23"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Discharge</w:t>
            </w:r>
          </w:p>
        </w:tc>
        <w:tc>
          <w:tcPr>
            <w:tcW w:w="8264" w:type="dxa"/>
          </w:tcPr>
          <w:p w14:paraId="023B5DBF" w14:textId="18F2D717" w:rsidR="00FA4590" w:rsidRPr="00272A3F" w:rsidRDefault="00FA4590" w:rsidP="00905E59">
            <w:pPr>
              <w:rPr>
                <w:rFonts w:ascii="Bliss 2 Regular" w:hAnsi="Bliss 2 Regular"/>
                <w:color w:val="000000" w:themeColor="text1"/>
                <w:sz w:val="20"/>
                <w:szCs w:val="20"/>
              </w:rPr>
            </w:pPr>
            <w:r w:rsidRPr="00272A3F">
              <w:rPr>
                <w:rFonts w:ascii="Bliss 2 Regular" w:hAnsi="Bliss 2 Regular"/>
                <w:color w:val="000000" w:themeColor="text1"/>
                <w:sz w:val="20"/>
                <w:szCs w:val="20"/>
              </w:rPr>
              <w:t>The volume of water flowing in a river per second measured in cumecs (</w:t>
            </w:r>
            <w:r w:rsidR="00905E59" w:rsidRPr="00272A3F">
              <w:rPr>
                <w:rFonts w:ascii="Bliss 2 Regular" w:hAnsi="Bliss 2 Regular"/>
                <w:color w:val="000000" w:themeColor="text1"/>
                <w:sz w:val="20"/>
                <w:szCs w:val="20"/>
              </w:rPr>
              <w:t>c</w:t>
            </w:r>
            <w:r w:rsidRPr="00272A3F">
              <w:rPr>
                <w:rFonts w:ascii="Bliss 2 Regular" w:hAnsi="Bliss 2 Regular"/>
                <w:color w:val="000000" w:themeColor="text1"/>
                <w:sz w:val="20"/>
                <w:szCs w:val="20"/>
              </w:rPr>
              <w:t>ubic meters per second)</w:t>
            </w:r>
          </w:p>
        </w:tc>
      </w:tr>
      <w:tr w:rsidR="00FA4590" w:rsidRPr="00272A3F" w14:paraId="00152407" w14:textId="77777777" w:rsidTr="002F17CF">
        <w:tc>
          <w:tcPr>
            <w:tcW w:w="1560" w:type="dxa"/>
          </w:tcPr>
          <w:p w14:paraId="151D0262"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Dissolved load</w:t>
            </w:r>
          </w:p>
        </w:tc>
        <w:tc>
          <w:tcPr>
            <w:tcW w:w="8264" w:type="dxa"/>
          </w:tcPr>
          <w:p w14:paraId="14F1173C"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Is the most common load type in chalk or limestone areas where weak acids (e.g. carbonic acid from rainwater) may remove material in solution (Corrosion).</w:t>
            </w:r>
          </w:p>
        </w:tc>
      </w:tr>
      <w:tr w:rsidR="00FA4590" w:rsidRPr="00272A3F" w14:paraId="435E86E2" w14:textId="77777777" w:rsidTr="002F17CF">
        <w:tc>
          <w:tcPr>
            <w:tcW w:w="1560" w:type="dxa"/>
          </w:tcPr>
          <w:p w14:paraId="4613E21B"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Distributary</w:t>
            </w:r>
          </w:p>
        </w:tc>
        <w:tc>
          <w:tcPr>
            <w:tcW w:w="8264" w:type="dxa"/>
          </w:tcPr>
          <w:p w14:paraId="03D5FD2E"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Small channel which leaves the main river on a delta</w:t>
            </w:r>
          </w:p>
        </w:tc>
      </w:tr>
      <w:tr w:rsidR="00FA4590" w:rsidRPr="00272A3F" w14:paraId="312B10F3" w14:textId="77777777" w:rsidTr="002F17CF">
        <w:tc>
          <w:tcPr>
            <w:tcW w:w="1560" w:type="dxa"/>
          </w:tcPr>
          <w:p w14:paraId="1C695648"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Diversion spillways</w:t>
            </w:r>
          </w:p>
        </w:tc>
        <w:tc>
          <w:tcPr>
            <w:tcW w:w="8264" w:type="dxa"/>
          </w:tcPr>
          <w:p w14:paraId="101FDB41"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 xml:space="preserve">Overflow channels which can take surplus water during times of flood. </w:t>
            </w:r>
          </w:p>
        </w:tc>
      </w:tr>
      <w:tr w:rsidR="00FA4590" w:rsidRPr="00272A3F" w14:paraId="711DB1AB" w14:textId="77777777" w:rsidTr="002F17CF">
        <w:tc>
          <w:tcPr>
            <w:tcW w:w="1560" w:type="dxa"/>
          </w:tcPr>
          <w:p w14:paraId="5C3606ED"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Do minimum</w:t>
            </w:r>
          </w:p>
        </w:tc>
        <w:tc>
          <w:tcPr>
            <w:tcW w:w="8264" w:type="dxa"/>
          </w:tcPr>
          <w:p w14:paraId="1FB4AB55"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Maintain existing flood measures but no more.</w:t>
            </w:r>
          </w:p>
        </w:tc>
      </w:tr>
      <w:tr w:rsidR="00FA4590" w:rsidRPr="00272A3F" w14:paraId="76489D3E" w14:textId="77777777" w:rsidTr="002F17CF">
        <w:tc>
          <w:tcPr>
            <w:tcW w:w="1560" w:type="dxa"/>
          </w:tcPr>
          <w:p w14:paraId="1B35EC80"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Do nothing</w:t>
            </w:r>
          </w:p>
        </w:tc>
        <w:tc>
          <w:tcPr>
            <w:tcW w:w="8264" w:type="dxa"/>
          </w:tcPr>
          <w:p w14:paraId="7EBEBC3E"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An approach that only deals with issues when they arise.</w:t>
            </w:r>
          </w:p>
        </w:tc>
      </w:tr>
      <w:tr w:rsidR="00FA4590" w:rsidRPr="00272A3F" w14:paraId="4A267286" w14:textId="77777777" w:rsidTr="002F17CF">
        <w:tc>
          <w:tcPr>
            <w:tcW w:w="1560" w:type="dxa"/>
          </w:tcPr>
          <w:p w14:paraId="5AC54424"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Drainage basin</w:t>
            </w:r>
          </w:p>
        </w:tc>
        <w:tc>
          <w:tcPr>
            <w:tcW w:w="8264" w:type="dxa"/>
          </w:tcPr>
          <w:p w14:paraId="5CD3F337"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The catchment area of a river and its tributaries.</w:t>
            </w:r>
          </w:p>
        </w:tc>
      </w:tr>
      <w:tr w:rsidR="00FA4590" w:rsidRPr="00272A3F" w14:paraId="257D8B08" w14:textId="77777777" w:rsidTr="002F17CF">
        <w:tc>
          <w:tcPr>
            <w:tcW w:w="1560" w:type="dxa"/>
          </w:tcPr>
          <w:p w14:paraId="40046DF3"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Dredging</w:t>
            </w:r>
          </w:p>
        </w:tc>
        <w:tc>
          <w:tcPr>
            <w:tcW w:w="8264" w:type="dxa"/>
          </w:tcPr>
          <w:p w14:paraId="04FAD301"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To remove sediment from the river bed to increase the depth of the channel</w:t>
            </w:r>
          </w:p>
        </w:tc>
      </w:tr>
      <w:tr w:rsidR="00FA4590" w:rsidRPr="00272A3F" w14:paraId="24085361" w14:textId="77777777" w:rsidTr="002F17CF">
        <w:tc>
          <w:tcPr>
            <w:tcW w:w="1560" w:type="dxa"/>
          </w:tcPr>
          <w:p w14:paraId="5C4B7830"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Dynamic equilibrium</w:t>
            </w:r>
          </w:p>
        </w:tc>
        <w:tc>
          <w:tcPr>
            <w:tcW w:w="8264" w:type="dxa"/>
          </w:tcPr>
          <w:p w14:paraId="564EB1D0"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Rivers are constantly changing over time to reach a state of balance with the processes that determine their form. As the flows of energy and materials passing through a river system vary, the river changes to move towards this equilibrium.</w:t>
            </w:r>
          </w:p>
        </w:tc>
      </w:tr>
      <w:tr w:rsidR="00FA4590" w:rsidRPr="00272A3F" w14:paraId="747C6265" w14:textId="77777777" w:rsidTr="002F17CF">
        <w:tc>
          <w:tcPr>
            <w:tcW w:w="1560" w:type="dxa"/>
          </w:tcPr>
          <w:p w14:paraId="6E736968"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Eddies</w:t>
            </w:r>
          </w:p>
        </w:tc>
        <w:tc>
          <w:tcPr>
            <w:tcW w:w="8264" w:type="dxa"/>
          </w:tcPr>
          <w:p w14:paraId="5C9FAB52"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Fast –flowing circular currents of water in the river flow.</w:t>
            </w:r>
          </w:p>
        </w:tc>
      </w:tr>
      <w:tr w:rsidR="00FA4590" w:rsidRPr="00272A3F" w14:paraId="1DC5E676" w14:textId="77777777" w:rsidTr="002F17CF">
        <w:tc>
          <w:tcPr>
            <w:tcW w:w="1560" w:type="dxa"/>
          </w:tcPr>
          <w:p w14:paraId="62D7B553"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Erosion</w:t>
            </w:r>
          </w:p>
        </w:tc>
        <w:tc>
          <w:tcPr>
            <w:tcW w:w="8264" w:type="dxa"/>
          </w:tcPr>
          <w:p w14:paraId="08541C14"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The wearing away of the surface of the land. It includes the breakdown of rock and its removal by wind, water or ice.</w:t>
            </w:r>
          </w:p>
        </w:tc>
      </w:tr>
      <w:tr w:rsidR="00FA4590" w:rsidRPr="00272A3F" w14:paraId="535D4A32" w14:textId="77777777" w:rsidTr="002F17CF">
        <w:tc>
          <w:tcPr>
            <w:tcW w:w="1560" w:type="dxa"/>
          </w:tcPr>
          <w:p w14:paraId="4C270360"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Eustatic</w:t>
            </w:r>
          </w:p>
        </w:tc>
        <w:tc>
          <w:tcPr>
            <w:tcW w:w="8264" w:type="dxa"/>
          </w:tcPr>
          <w:p w14:paraId="0FB950CC"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Changes in sea level caused by variations in the amount of water in the oceans.</w:t>
            </w:r>
          </w:p>
        </w:tc>
      </w:tr>
      <w:tr w:rsidR="00FA4590" w:rsidRPr="00272A3F" w14:paraId="7F2F78B5" w14:textId="77777777" w:rsidTr="002F17CF">
        <w:tc>
          <w:tcPr>
            <w:tcW w:w="1560" w:type="dxa"/>
          </w:tcPr>
          <w:p w14:paraId="3CF440D2"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Evacuation</w:t>
            </w:r>
          </w:p>
        </w:tc>
        <w:tc>
          <w:tcPr>
            <w:tcW w:w="8264" w:type="dxa"/>
          </w:tcPr>
          <w:p w14:paraId="01679E45"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In the worst situations people are alerted to vacate their properties.</w:t>
            </w:r>
          </w:p>
        </w:tc>
      </w:tr>
      <w:tr w:rsidR="00FA4590" w:rsidRPr="00272A3F" w14:paraId="11D3B860" w14:textId="77777777" w:rsidTr="002F17CF">
        <w:tc>
          <w:tcPr>
            <w:tcW w:w="1560" w:type="dxa"/>
          </w:tcPr>
          <w:p w14:paraId="5B36A812"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Evaporation</w:t>
            </w:r>
          </w:p>
        </w:tc>
        <w:tc>
          <w:tcPr>
            <w:tcW w:w="8264" w:type="dxa"/>
          </w:tcPr>
          <w:p w14:paraId="5ADAAAB5"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The transformation of water droplets into water vapour by heating</w:t>
            </w:r>
          </w:p>
        </w:tc>
      </w:tr>
      <w:tr w:rsidR="00FA4590" w:rsidRPr="00272A3F" w14:paraId="4A552CDA" w14:textId="77777777" w:rsidTr="002F17CF">
        <w:tc>
          <w:tcPr>
            <w:tcW w:w="1560" w:type="dxa"/>
          </w:tcPr>
          <w:p w14:paraId="0254ED75"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Evapotranspiration</w:t>
            </w:r>
          </w:p>
        </w:tc>
        <w:tc>
          <w:tcPr>
            <w:tcW w:w="8264" w:type="dxa"/>
          </w:tcPr>
          <w:p w14:paraId="0F2645EC"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The loss of water from a drainage basin into the atmosphere from the leaves of plants.</w:t>
            </w:r>
          </w:p>
        </w:tc>
      </w:tr>
      <w:tr w:rsidR="00FA4590" w:rsidRPr="00272A3F" w14:paraId="19D88FE2" w14:textId="77777777" w:rsidTr="002F17CF">
        <w:tc>
          <w:tcPr>
            <w:tcW w:w="1560" w:type="dxa"/>
          </w:tcPr>
          <w:p w14:paraId="40A687EE"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Field capacity</w:t>
            </w:r>
          </w:p>
        </w:tc>
        <w:tc>
          <w:tcPr>
            <w:tcW w:w="8264" w:type="dxa"/>
          </w:tcPr>
          <w:p w14:paraId="4FB97C0B"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bCs/>
                <w:color w:val="000000" w:themeColor="text1"/>
                <w:sz w:val="20"/>
                <w:szCs w:val="20"/>
              </w:rPr>
              <w:t>the normal amount of water that can be held in the soil</w:t>
            </w:r>
          </w:p>
        </w:tc>
      </w:tr>
      <w:tr w:rsidR="00FA4590" w:rsidRPr="00272A3F" w14:paraId="002211BC" w14:textId="77777777" w:rsidTr="002F17CF">
        <w:tc>
          <w:tcPr>
            <w:tcW w:w="1560" w:type="dxa"/>
          </w:tcPr>
          <w:p w14:paraId="24149B6F"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Flocculation</w:t>
            </w:r>
          </w:p>
        </w:tc>
        <w:tc>
          <w:tcPr>
            <w:tcW w:w="8264" w:type="dxa"/>
          </w:tcPr>
          <w:p w14:paraId="459BABFE"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River load particles join together on contact with the salt in sea water, increasing their weight and causing them to drop/ be deposited.</w:t>
            </w:r>
          </w:p>
        </w:tc>
      </w:tr>
      <w:tr w:rsidR="00FA4590" w:rsidRPr="00272A3F" w14:paraId="482526DF" w14:textId="77777777" w:rsidTr="002F17CF">
        <w:tc>
          <w:tcPr>
            <w:tcW w:w="1560" w:type="dxa"/>
          </w:tcPr>
          <w:p w14:paraId="360F0056"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Flood</w:t>
            </w:r>
          </w:p>
        </w:tc>
        <w:tc>
          <w:tcPr>
            <w:tcW w:w="8264" w:type="dxa"/>
          </w:tcPr>
          <w:p w14:paraId="788CAF11"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When excess water spills over onto land from a river.</w:t>
            </w:r>
          </w:p>
        </w:tc>
      </w:tr>
      <w:tr w:rsidR="00FA4590" w:rsidRPr="00272A3F" w14:paraId="60735EA9" w14:textId="77777777" w:rsidTr="002F17CF">
        <w:tc>
          <w:tcPr>
            <w:tcW w:w="1560" w:type="dxa"/>
          </w:tcPr>
          <w:p w14:paraId="5451110D"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Flood Abatement</w:t>
            </w:r>
          </w:p>
        </w:tc>
        <w:tc>
          <w:tcPr>
            <w:tcW w:w="8264" w:type="dxa"/>
          </w:tcPr>
          <w:p w14:paraId="450809F9"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Reducing the possibility of flooding by managing land use upstream e.g. afforestation</w:t>
            </w:r>
          </w:p>
        </w:tc>
      </w:tr>
      <w:tr w:rsidR="00FA4590" w:rsidRPr="00272A3F" w14:paraId="56D83B12" w14:textId="77777777" w:rsidTr="002F17CF">
        <w:tc>
          <w:tcPr>
            <w:tcW w:w="1560" w:type="dxa"/>
          </w:tcPr>
          <w:p w14:paraId="450364FE"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Flood embankments</w:t>
            </w:r>
          </w:p>
        </w:tc>
        <w:tc>
          <w:tcPr>
            <w:tcW w:w="8264" w:type="dxa"/>
          </w:tcPr>
          <w:p w14:paraId="2E4637D2"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The building up of levees which are often made of earth with rubble fill. They are more common in rural areas.</w:t>
            </w:r>
          </w:p>
        </w:tc>
      </w:tr>
      <w:tr w:rsidR="00FA4590" w:rsidRPr="00272A3F" w14:paraId="08040462" w14:textId="77777777" w:rsidTr="002F17CF">
        <w:tc>
          <w:tcPr>
            <w:tcW w:w="1560" w:type="dxa"/>
          </w:tcPr>
          <w:p w14:paraId="405EFBD4"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Flood forecasts</w:t>
            </w:r>
          </w:p>
        </w:tc>
        <w:tc>
          <w:tcPr>
            <w:tcW w:w="8264" w:type="dxa"/>
          </w:tcPr>
          <w:p w14:paraId="16EFC923"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The meteorological office informs the environment agency of any flood hazards from precipitation.</w:t>
            </w:r>
          </w:p>
        </w:tc>
      </w:tr>
      <w:tr w:rsidR="00FA4590" w:rsidRPr="00272A3F" w14:paraId="65397B3E" w14:textId="77777777" w:rsidTr="002F17CF">
        <w:tc>
          <w:tcPr>
            <w:tcW w:w="1560" w:type="dxa"/>
          </w:tcPr>
          <w:p w14:paraId="1D28CDB7"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Flood interception schemes</w:t>
            </w:r>
          </w:p>
        </w:tc>
        <w:tc>
          <w:tcPr>
            <w:tcW w:w="8264" w:type="dxa"/>
          </w:tcPr>
          <w:p w14:paraId="41689C1A"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Intercepting channels, divert only part of the flow away, allowing flow for town and agricultural use, and flood retention areas.</w:t>
            </w:r>
          </w:p>
        </w:tc>
      </w:tr>
      <w:tr w:rsidR="00FA4590" w:rsidRPr="00272A3F" w14:paraId="43C71737" w14:textId="77777777" w:rsidTr="002F17CF">
        <w:tc>
          <w:tcPr>
            <w:tcW w:w="1560" w:type="dxa"/>
          </w:tcPr>
          <w:p w14:paraId="6939E5A5"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Flood plain</w:t>
            </w:r>
          </w:p>
        </w:tc>
        <w:tc>
          <w:tcPr>
            <w:tcW w:w="8264" w:type="dxa"/>
          </w:tcPr>
          <w:p w14:paraId="6D2BC8E6"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The valley floor is wide and flat created by successive flooding events depositing material.</w:t>
            </w:r>
          </w:p>
        </w:tc>
      </w:tr>
      <w:tr w:rsidR="00FA4590" w:rsidRPr="00272A3F" w14:paraId="75111D29" w14:textId="77777777" w:rsidTr="002F17CF">
        <w:tc>
          <w:tcPr>
            <w:tcW w:w="1560" w:type="dxa"/>
          </w:tcPr>
          <w:p w14:paraId="47D275F7"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 xml:space="preserve">Flood Prediction </w:t>
            </w:r>
          </w:p>
        </w:tc>
        <w:tc>
          <w:tcPr>
            <w:tcW w:w="8264" w:type="dxa"/>
          </w:tcPr>
          <w:p w14:paraId="70046E87"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Records of river discharge and flooding are kept in order to predict future events.</w:t>
            </w:r>
          </w:p>
        </w:tc>
      </w:tr>
      <w:tr w:rsidR="00FA4590" w:rsidRPr="00272A3F" w14:paraId="134EBD41" w14:textId="77777777" w:rsidTr="002F17CF">
        <w:tc>
          <w:tcPr>
            <w:tcW w:w="1560" w:type="dxa"/>
          </w:tcPr>
          <w:p w14:paraId="2C98B24B"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Flood Proofing</w:t>
            </w:r>
          </w:p>
        </w:tc>
        <w:tc>
          <w:tcPr>
            <w:tcW w:w="8264" w:type="dxa"/>
          </w:tcPr>
          <w:p w14:paraId="78FCBF95" w14:textId="77777777" w:rsidR="00FA4590" w:rsidRPr="00272A3F" w:rsidRDefault="00FA4590" w:rsidP="002F17CF">
            <w:pPr>
              <w:rPr>
                <w:rFonts w:ascii="Bliss 2 Regular" w:hAnsi="Bliss 2 Regular"/>
                <w:b/>
                <w:bCs/>
                <w:color w:val="000000" w:themeColor="text1"/>
                <w:sz w:val="20"/>
                <w:szCs w:val="20"/>
              </w:rPr>
            </w:pPr>
            <w:r w:rsidRPr="00272A3F">
              <w:rPr>
                <w:rFonts w:ascii="Bliss 2 Regular" w:hAnsi="Bliss 2 Regular"/>
                <w:color w:val="000000" w:themeColor="text1"/>
                <w:sz w:val="20"/>
                <w:szCs w:val="20"/>
              </w:rPr>
              <w:t>Can be temporary i.e.</w:t>
            </w:r>
            <w:r w:rsidRPr="00272A3F">
              <w:rPr>
                <w:rFonts w:ascii="Bliss 2 Regular" w:hAnsi="Bliss 2 Regular"/>
                <w:b/>
                <w:bCs/>
                <w:color w:val="000000" w:themeColor="text1"/>
                <w:sz w:val="20"/>
                <w:szCs w:val="20"/>
              </w:rPr>
              <w:t xml:space="preserve"> </w:t>
            </w:r>
            <w:r w:rsidRPr="00272A3F">
              <w:rPr>
                <w:rFonts w:ascii="Bliss 2 Regular" w:hAnsi="Bliss 2 Regular"/>
                <w:color w:val="000000" w:themeColor="text1"/>
                <w:sz w:val="20"/>
                <w:szCs w:val="20"/>
              </w:rPr>
              <w:t>sandbags to raise the height of flood walls, and protect household doors or permanent i.e.</w:t>
            </w:r>
            <w:r w:rsidRPr="00272A3F">
              <w:rPr>
                <w:rFonts w:ascii="Bliss 2 Regular" w:hAnsi="Bliss 2 Regular"/>
                <w:b/>
                <w:bCs/>
                <w:color w:val="000000" w:themeColor="text1"/>
                <w:sz w:val="20"/>
                <w:szCs w:val="20"/>
              </w:rPr>
              <w:t xml:space="preserve"> </w:t>
            </w:r>
            <w:r w:rsidRPr="00272A3F">
              <w:rPr>
                <w:rFonts w:ascii="Bliss 2 Regular" w:hAnsi="Bliss 2 Regular"/>
                <w:color w:val="000000" w:themeColor="text1"/>
                <w:sz w:val="20"/>
                <w:szCs w:val="20"/>
              </w:rPr>
              <w:t>new buildings can be constructed with flood-proof ground floor walls, or have flood gates that can be moved into place.</w:t>
            </w:r>
          </w:p>
        </w:tc>
      </w:tr>
      <w:tr w:rsidR="00FA4590" w:rsidRPr="00272A3F" w14:paraId="2E19CC10" w14:textId="77777777" w:rsidTr="002F17CF">
        <w:tc>
          <w:tcPr>
            <w:tcW w:w="1560" w:type="dxa"/>
          </w:tcPr>
          <w:p w14:paraId="4EBF1F7C"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Flood Relief Channel</w:t>
            </w:r>
          </w:p>
        </w:tc>
        <w:tc>
          <w:tcPr>
            <w:tcW w:w="8264" w:type="dxa"/>
          </w:tcPr>
          <w:p w14:paraId="1527ACB8"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Constructed to redirect excess water upstream of a settlement via an alternative route.</w:t>
            </w:r>
          </w:p>
        </w:tc>
      </w:tr>
      <w:tr w:rsidR="00FA4590" w:rsidRPr="00272A3F" w14:paraId="0AD4D191" w14:textId="77777777" w:rsidTr="002F17CF">
        <w:tc>
          <w:tcPr>
            <w:tcW w:w="1560" w:type="dxa"/>
          </w:tcPr>
          <w:p w14:paraId="2EB644A6"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Flood walls</w:t>
            </w:r>
          </w:p>
        </w:tc>
        <w:tc>
          <w:tcPr>
            <w:tcW w:w="8264" w:type="dxa"/>
          </w:tcPr>
          <w:p w14:paraId="21746F0C"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Increase height of channel, preventing water spilling out over the floodplain- common in cities.</w:t>
            </w:r>
          </w:p>
        </w:tc>
      </w:tr>
      <w:tr w:rsidR="00FA4590" w:rsidRPr="00272A3F" w14:paraId="675D3655" w14:textId="77777777" w:rsidTr="002F17CF">
        <w:tc>
          <w:tcPr>
            <w:tcW w:w="1560" w:type="dxa"/>
          </w:tcPr>
          <w:p w14:paraId="21784F9D"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Flood warnings</w:t>
            </w:r>
          </w:p>
        </w:tc>
        <w:tc>
          <w:tcPr>
            <w:tcW w:w="8264" w:type="dxa"/>
          </w:tcPr>
          <w:p w14:paraId="1F930CC2"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The Environment Agency warns residents when floods are likely to occur.</w:t>
            </w:r>
          </w:p>
        </w:tc>
      </w:tr>
      <w:tr w:rsidR="00FA4590" w:rsidRPr="00272A3F" w14:paraId="0AB6BC99" w14:textId="77777777" w:rsidTr="002F17CF">
        <w:tc>
          <w:tcPr>
            <w:tcW w:w="1560" w:type="dxa"/>
          </w:tcPr>
          <w:p w14:paraId="7DFA3C22"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Floodplain Zoning</w:t>
            </w:r>
          </w:p>
        </w:tc>
        <w:tc>
          <w:tcPr>
            <w:tcW w:w="8264" w:type="dxa"/>
          </w:tcPr>
          <w:p w14:paraId="03E1DBB7"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Planning controls on building of urban areas based on maps of relative risk.</w:t>
            </w:r>
          </w:p>
        </w:tc>
      </w:tr>
      <w:tr w:rsidR="00FA4590" w:rsidRPr="00272A3F" w14:paraId="4C9E134A" w14:textId="77777777" w:rsidTr="002F17CF">
        <w:tc>
          <w:tcPr>
            <w:tcW w:w="1560" w:type="dxa"/>
          </w:tcPr>
          <w:p w14:paraId="1F6DE724"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Frequency</w:t>
            </w:r>
          </w:p>
        </w:tc>
        <w:tc>
          <w:tcPr>
            <w:tcW w:w="8264" w:type="dxa"/>
          </w:tcPr>
          <w:p w14:paraId="56491456"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How often floods occur.</w:t>
            </w:r>
          </w:p>
        </w:tc>
      </w:tr>
      <w:tr w:rsidR="00FA4590" w:rsidRPr="00272A3F" w14:paraId="47DACA48" w14:textId="77777777" w:rsidTr="002F17CF">
        <w:tc>
          <w:tcPr>
            <w:tcW w:w="1560" w:type="dxa"/>
          </w:tcPr>
          <w:p w14:paraId="6756D4DF"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Gorge</w:t>
            </w:r>
          </w:p>
        </w:tc>
        <w:tc>
          <w:tcPr>
            <w:tcW w:w="8264" w:type="dxa"/>
          </w:tcPr>
          <w:p w14:paraId="09316ACC"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The narrow, rocky, steep-sided valley, created by recession of a waterfall.</w:t>
            </w:r>
          </w:p>
        </w:tc>
      </w:tr>
      <w:tr w:rsidR="00FA4590" w:rsidRPr="00272A3F" w14:paraId="28BD98D5" w14:textId="77777777" w:rsidTr="002F17CF">
        <w:tc>
          <w:tcPr>
            <w:tcW w:w="1560" w:type="dxa"/>
          </w:tcPr>
          <w:p w14:paraId="2F8F1282"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Graded profile</w:t>
            </w:r>
          </w:p>
        </w:tc>
        <w:tc>
          <w:tcPr>
            <w:tcW w:w="8264" w:type="dxa"/>
          </w:tcPr>
          <w:p w14:paraId="1EC5E3B7"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Theoretical Long profile of a river where erosion, transport and deposition are in equilibrium.</w:t>
            </w:r>
          </w:p>
        </w:tc>
      </w:tr>
      <w:tr w:rsidR="00FA4590" w:rsidRPr="00272A3F" w14:paraId="7A336B74" w14:textId="77777777" w:rsidTr="002F17CF">
        <w:tc>
          <w:tcPr>
            <w:tcW w:w="1560" w:type="dxa"/>
          </w:tcPr>
          <w:p w14:paraId="0C9CE372"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Groundwater flow</w:t>
            </w:r>
          </w:p>
        </w:tc>
        <w:tc>
          <w:tcPr>
            <w:tcW w:w="8264" w:type="dxa"/>
          </w:tcPr>
          <w:p w14:paraId="79CE4B80"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The deeper movement of water through the underlying rock.</w:t>
            </w:r>
          </w:p>
        </w:tc>
      </w:tr>
      <w:tr w:rsidR="00FA4590" w:rsidRPr="00272A3F" w14:paraId="4D96E3CB" w14:textId="77777777" w:rsidTr="002F17CF">
        <w:tc>
          <w:tcPr>
            <w:tcW w:w="1560" w:type="dxa"/>
          </w:tcPr>
          <w:p w14:paraId="21AE2805"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Groundwater storage</w:t>
            </w:r>
          </w:p>
        </w:tc>
        <w:tc>
          <w:tcPr>
            <w:tcW w:w="8264" w:type="dxa"/>
          </w:tcPr>
          <w:p w14:paraId="31420A6E"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The storage of water underground in permeable rock.</w:t>
            </w:r>
          </w:p>
        </w:tc>
      </w:tr>
      <w:tr w:rsidR="00FA4590" w:rsidRPr="00272A3F" w14:paraId="35179477" w14:textId="77777777" w:rsidTr="002F17CF">
        <w:tc>
          <w:tcPr>
            <w:tcW w:w="1560" w:type="dxa"/>
          </w:tcPr>
          <w:p w14:paraId="30ADC7AD"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Hard engineering</w:t>
            </w:r>
          </w:p>
        </w:tc>
        <w:tc>
          <w:tcPr>
            <w:tcW w:w="8264" w:type="dxa"/>
          </w:tcPr>
          <w:p w14:paraId="15D20507"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Flood management strategies that are structural measures offering protection through engineering.</w:t>
            </w:r>
          </w:p>
        </w:tc>
      </w:tr>
      <w:tr w:rsidR="00FA4590" w:rsidRPr="00272A3F" w14:paraId="23C46207" w14:textId="77777777" w:rsidTr="002F17CF">
        <w:tc>
          <w:tcPr>
            <w:tcW w:w="1560" w:type="dxa"/>
          </w:tcPr>
          <w:p w14:paraId="64A7788A"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Helicoidal flow</w:t>
            </w:r>
          </w:p>
        </w:tc>
        <w:tc>
          <w:tcPr>
            <w:tcW w:w="8264" w:type="dxa"/>
          </w:tcPr>
          <w:p w14:paraId="07C821C6"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Water flow pattern where the fastest current spirals across the channel and downstream in a corkscrew motion.</w:t>
            </w:r>
          </w:p>
        </w:tc>
      </w:tr>
      <w:tr w:rsidR="00FA4590" w:rsidRPr="00272A3F" w14:paraId="7247C8D6" w14:textId="77777777" w:rsidTr="002F17CF">
        <w:tc>
          <w:tcPr>
            <w:tcW w:w="1560" w:type="dxa"/>
          </w:tcPr>
          <w:p w14:paraId="3FF169C1"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Hjulstrom’s curve</w:t>
            </w:r>
          </w:p>
        </w:tc>
        <w:tc>
          <w:tcPr>
            <w:tcW w:w="8264" w:type="dxa"/>
          </w:tcPr>
          <w:p w14:paraId="2B72E855"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Graph showing the relationship between velocity, erosion and deposition. Size of particles are clay, silt, sand gravel pebble boulders.</w:t>
            </w:r>
          </w:p>
        </w:tc>
      </w:tr>
      <w:tr w:rsidR="00FA4590" w:rsidRPr="00272A3F" w14:paraId="263699BB" w14:textId="77777777" w:rsidTr="002F17CF">
        <w:tc>
          <w:tcPr>
            <w:tcW w:w="1560" w:type="dxa"/>
          </w:tcPr>
          <w:p w14:paraId="46F0B047" w14:textId="77777777" w:rsidR="00FA4590" w:rsidRPr="00272A3F" w:rsidRDefault="00FA4590" w:rsidP="002F17CF">
            <w:pPr>
              <w:rPr>
                <w:rFonts w:ascii="Bliss 2 Regular" w:hAnsi="Bliss 2 Regular"/>
                <w:b/>
                <w:i/>
                <w:color w:val="000000" w:themeColor="text1"/>
                <w:sz w:val="20"/>
                <w:szCs w:val="20"/>
                <w:lang w:val="en-US"/>
              </w:rPr>
            </w:pPr>
            <w:r w:rsidRPr="00272A3F">
              <w:rPr>
                <w:rFonts w:ascii="Bliss 2 Regular" w:hAnsi="Bliss 2 Regular"/>
                <w:b/>
                <w:i/>
                <w:color w:val="000000" w:themeColor="text1"/>
                <w:sz w:val="20"/>
                <w:szCs w:val="20"/>
                <w:lang w:val="en-US"/>
              </w:rPr>
              <w:t>Hydraulic action</w:t>
            </w:r>
          </w:p>
        </w:tc>
        <w:tc>
          <w:tcPr>
            <w:tcW w:w="8264" w:type="dxa"/>
          </w:tcPr>
          <w:p w14:paraId="1AA77B6C"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Force exerted by moving water on the bed and banks of a river that causes the river bed and bank to be eroded.</w:t>
            </w:r>
          </w:p>
        </w:tc>
      </w:tr>
      <w:tr w:rsidR="00FA4590" w:rsidRPr="00272A3F" w14:paraId="38FBC9DA" w14:textId="77777777" w:rsidTr="002F17CF">
        <w:tc>
          <w:tcPr>
            <w:tcW w:w="1560" w:type="dxa"/>
          </w:tcPr>
          <w:p w14:paraId="17B456F4"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Hydraulic radius</w:t>
            </w:r>
          </w:p>
        </w:tc>
        <w:tc>
          <w:tcPr>
            <w:tcW w:w="8264" w:type="dxa"/>
          </w:tcPr>
          <w:p w14:paraId="7C789512"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The ratio of the cross sectional area of the channel and the length of its wetted perimeter</w:t>
            </w:r>
          </w:p>
        </w:tc>
      </w:tr>
      <w:tr w:rsidR="00FA4590" w:rsidRPr="00272A3F" w14:paraId="590BDD6F" w14:textId="77777777" w:rsidTr="002F17CF">
        <w:tc>
          <w:tcPr>
            <w:tcW w:w="1560" w:type="dxa"/>
          </w:tcPr>
          <w:p w14:paraId="2E7B82D8"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Hydrograph</w:t>
            </w:r>
          </w:p>
        </w:tc>
        <w:tc>
          <w:tcPr>
            <w:tcW w:w="8264" w:type="dxa"/>
          </w:tcPr>
          <w:p w14:paraId="5357595B"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A graph showing for a given point on a stream the discharge, stage (depth), velocity , or other property of water with respect to time; a graphical representation of stream discharge (volume/time) during a storm or flood event</w:t>
            </w:r>
          </w:p>
        </w:tc>
      </w:tr>
      <w:tr w:rsidR="00FA4590" w:rsidRPr="00272A3F" w14:paraId="13DE4452" w14:textId="77777777" w:rsidTr="002F17CF">
        <w:tc>
          <w:tcPr>
            <w:tcW w:w="1560" w:type="dxa"/>
          </w:tcPr>
          <w:p w14:paraId="373AE250"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Infiltration</w:t>
            </w:r>
          </w:p>
        </w:tc>
        <w:tc>
          <w:tcPr>
            <w:tcW w:w="8264" w:type="dxa"/>
          </w:tcPr>
          <w:p w14:paraId="6908DB9F"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The downward movement of water into soil surface.</w:t>
            </w:r>
          </w:p>
        </w:tc>
      </w:tr>
      <w:tr w:rsidR="00FA4590" w:rsidRPr="00272A3F" w14:paraId="577EFF7E" w14:textId="77777777" w:rsidTr="002F17CF">
        <w:tc>
          <w:tcPr>
            <w:tcW w:w="1560" w:type="dxa"/>
          </w:tcPr>
          <w:p w14:paraId="50EFC44C"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Infiltration rate</w:t>
            </w:r>
          </w:p>
        </w:tc>
        <w:tc>
          <w:tcPr>
            <w:tcW w:w="8264" w:type="dxa"/>
          </w:tcPr>
          <w:p w14:paraId="194A6E87"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The speed (mm/sec) at which water passes through the ground surface into the soil (faster in sandy soils)</w:t>
            </w:r>
          </w:p>
        </w:tc>
      </w:tr>
      <w:tr w:rsidR="00FA4590" w:rsidRPr="00272A3F" w14:paraId="671F6331" w14:textId="77777777" w:rsidTr="002F17CF">
        <w:tc>
          <w:tcPr>
            <w:tcW w:w="1560" w:type="dxa"/>
          </w:tcPr>
          <w:p w14:paraId="3E1C656E"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Intercepting Channels</w:t>
            </w:r>
          </w:p>
        </w:tc>
        <w:tc>
          <w:tcPr>
            <w:tcW w:w="8264" w:type="dxa"/>
          </w:tcPr>
          <w:p w14:paraId="626C12F0"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Divert only part of the flow, allowing water for urban and agricultural use. E.g. Great Ouse Protection Scheme</w:t>
            </w:r>
          </w:p>
        </w:tc>
      </w:tr>
      <w:tr w:rsidR="00FA4590" w:rsidRPr="00272A3F" w14:paraId="1B2AA0D7" w14:textId="77777777" w:rsidTr="002F17CF">
        <w:tc>
          <w:tcPr>
            <w:tcW w:w="1560" w:type="dxa"/>
          </w:tcPr>
          <w:p w14:paraId="3A2D3F1E"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Interception</w:t>
            </w:r>
          </w:p>
        </w:tc>
        <w:tc>
          <w:tcPr>
            <w:tcW w:w="8264" w:type="dxa"/>
          </w:tcPr>
          <w:p w14:paraId="74DB4673"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The prevention of precipitation from reaching the Earth’s surface by trees and vegetation.</w:t>
            </w:r>
          </w:p>
        </w:tc>
      </w:tr>
      <w:tr w:rsidR="00FA4590" w:rsidRPr="00272A3F" w14:paraId="6C97D6A7" w14:textId="77777777" w:rsidTr="002F17CF">
        <w:tc>
          <w:tcPr>
            <w:tcW w:w="1560" w:type="dxa"/>
          </w:tcPr>
          <w:p w14:paraId="4D6923B5"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Interception storage</w:t>
            </w:r>
          </w:p>
        </w:tc>
        <w:tc>
          <w:tcPr>
            <w:tcW w:w="8264" w:type="dxa"/>
          </w:tcPr>
          <w:p w14:paraId="558BBB28"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The total volume of water held on the surface of vegetation</w:t>
            </w:r>
          </w:p>
        </w:tc>
      </w:tr>
      <w:tr w:rsidR="00FA4590" w:rsidRPr="00272A3F" w14:paraId="7109018F" w14:textId="77777777" w:rsidTr="002F17CF">
        <w:tc>
          <w:tcPr>
            <w:tcW w:w="1560" w:type="dxa"/>
          </w:tcPr>
          <w:p w14:paraId="1812BECE"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 xml:space="preserve">Isostatic </w:t>
            </w:r>
          </w:p>
        </w:tc>
        <w:tc>
          <w:tcPr>
            <w:tcW w:w="8264" w:type="dxa"/>
          </w:tcPr>
          <w:p w14:paraId="222E9B50"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Changes in sea level resulting from the rise and fall of land masses</w:t>
            </w:r>
          </w:p>
        </w:tc>
      </w:tr>
      <w:tr w:rsidR="00FA4590" w:rsidRPr="00272A3F" w14:paraId="02CB5EA5" w14:textId="77777777" w:rsidTr="002F17CF">
        <w:tc>
          <w:tcPr>
            <w:tcW w:w="1560" w:type="dxa"/>
          </w:tcPr>
          <w:p w14:paraId="018DBF51"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Kinetic energy</w:t>
            </w:r>
          </w:p>
        </w:tc>
        <w:tc>
          <w:tcPr>
            <w:tcW w:w="8264" w:type="dxa"/>
          </w:tcPr>
          <w:p w14:paraId="35F13D59"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Erosion caused by the mass of the water in motion.</w:t>
            </w:r>
          </w:p>
        </w:tc>
      </w:tr>
      <w:tr w:rsidR="00FA4590" w:rsidRPr="00272A3F" w14:paraId="29EC988A" w14:textId="77777777" w:rsidTr="002F17CF">
        <w:tc>
          <w:tcPr>
            <w:tcW w:w="1560" w:type="dxa"/>
          </w:tcPr>
          <w:p w14:paraId="4EFAA0AE"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Knick point</w:t>
            </w:r>
          </w:p>
        </w:tc>
        <w:tc>
          <w:tcPr>
            <w:tcW w:w="8264" w:type="dxa"/>
          </w:tcPr>
          <w:p w14:paraId="7FF30AA7"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A break of slope in the long profile of a stream. Often the upper limit along which down cutting triggered by rejuvenation has reached- marked by rapids and waterfalls.</w:t>
            </w:r>
          </w:p>
        </w:tc>
      </w:tr>
      <w:tr w:rsidR="00FA4590" w:rsidRPr="00272A3F" w14:paraId="4ED1DDA5" w14:textId="77777777" w:rsidTr="002F17CF">
        <w:tc>
          <w:tcPr>
            <w:tcW w:w="1560" w:type="dxa"/>
          </w:tcPr>
          <w:p w14:paraId="74A4A0F3"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Lateral erosion</w:t>
            </w:r>
          </w:p>
        </w:tc>
        <w:tc>
          <w:tcPr>
            <w:tcW w:w="8264" w:type="dxa"/>
          </w:tcPr>
          <w:p w14:paraId="6ABF7AAB"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Middle and lower sections where river has high energy especially if close to bank full. Widens the valley especially strong on outside meanders where hydraulic action undercuts river cliffs.</w:t>
            </w:r>
          </w:p>
        </w:tc>
      </w:tr>
      <w:tr w:rsidR="00FA4590" w:rsidRPr="00272A3F" w14:paraId="75BA5741" w14:textId="77777777" w:rsidTr="002F17CF">
        <w:tc>
          <w:tcPr>
            <w:tcW w:w="1560" w:type="dxa"/>
          </w:tcPr>
          <w:p w14:paraId="6430CF84"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Levees</w:t>
            </w:r>
          </w:p>
        </w:tc>
        <w:tc>
          <w:tcPr>
            <w:tcW w:w="8264" w:type="dxa"/>
          </w:tcPr>
          <w:p w14:paraId="3F95ED38"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Natural parallel ridges formed by deposition of coarser material closer to the river channel during flood events, alongside rivers. May be reinforced by engineers to form flood embankments.</w:t>
            </w:r>
          </w:p>
        </w:tc>
      </w:tr>
      <w:tr w:rsidR="00FA4590" w:rsidRPr="00272A3F" w14:paraId="49F9D797" w14:textId="77777777" w:rsidTr="002F17CF">
        <w:tc>
          <w:tcPr>
            <w:tcW w:w="1560" w:type="dxa"/>
          </w:tcPr>
          <w:p w14:paraId="08B2579F"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Lining the channel</w:t>
            </w:r>
          </w:p>
        </w:tc>
        <w:tc>
          <w:tcPr>
            <w:tcW w:w="8264" w:type="dxa"/>
          </w:tcPr>
          <w:p w14:paraId="3CD81DBE"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Lining the river channel with concrete, making it smoother which will reduce friction and increase velocity taking water away from urban areas quickly.</w:t>
            </w:r>
          </w:p>
        </w:tc>
      </w:tr>
      <w:tr w:rsidR="00FA4590" w:rsidRPr="00272A3F" w14:paraId="52FC535C" w14:textId="77777777" w:rsidTr="002F17CF">
        <w:tc>
          <w:tcPr>
            <w:tcW w:w="1560" w:type="dxa"/>
          </w:tcPr>
          <w:p w14:paraId="10D0A655"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Load</w:t>
            </w:r>
          </w:p>
        </w:tc>
        <w:tc>
          <w:tcPr>
            <w:tcW w:w="8264" w:type="dxa"/>
          </w:tcPr>
          <w:p w14:paraId="2F89C2A0"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The material carried by a river.</w:t>
            </w:r>
          </w:p>
        </w:tc>
      </w:tr>
      <w:tr w:rsidR="00FA4590" w:rsidRPr="00272A3F" w14:paraId="560F4806" w14:textId="77777777" w:rsidTr="002F17CF">
        <w:tc>
          <w:tcPr>
            <w:tcW w:w="1560" w:type="dxa"/>
          </w:tcPr>
          <w:p w14:paraId="3516C518"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Magnitude</w:t>
            </w:r>
          </w:p>
        </w:tc>
        <w:tc>
          <w:tcPr>
            <w:tcW w:w="8264" w:type="dxa"/>
          </w:tcPr>
          <w:p w14:paraId="4593E6EF"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The size of the flood</w:t>
            </w:r>
          </w:p>
        </w:tc>
      </w:tr>
      <w:tr w:rsidR="00FA4590" w:rsidRPr="00272A3F" w14:paraId="38F8607D" w14:textId="77777777" w:rsidTr="002F17CF">
        <w:tc>
          <w:tcPr>
            <w:tcW w:w="1560" w:type="dxa"/>
          </w:tcPr>
          <w:p w14:paraId="234AE8EC"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Meanders</w:t>
            </w:r>
          </w:p>
        </w:tc>
        <w:tc>
          <w:tcPr>
            <w:tcW w:w="8264" w:type="dxa"/>
          </w:tcPr>
          <w:p w14:paraId="0BD657F1"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 xml:space="preserve">Bends in a river formed by Helicoidal flow, with erosion on the outside and deposition on the inside. </w:t>
            </w:r>
          </w:p>
        </w:tc>
      </w:tr>
      <w:tr w:rsidR="00FA4590" w:rsidRPr="00272A3F" w14:paraId="69499082" w14:textId="77777777" w:rsidTr="002F17CF">
        <w:tc>
          <w:tcPr>
            <w:tcW w:w="1560" w:type="dxa"/>
          </w:tcPr>
          <w:p w14:paraId="2B9A6E22"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Naturalisation</w:t>
            </w:r>
          </w:p>
        </w:tc>
        <w:tc>
          <w:tcPr>
            <w:tcW w:w="8264" w:type="dxa"/>
          </w:tcPr>
          <w:p w14:paraId="5E7FD635"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 xml:space="preserve">Restoring rivers to a state closer to their original course by removing hard engineering and other restrictive structures. </w:t>
            </w:r>
          </w:p>
        </w:tc>
      </w:tr>
      <w:tr w:rsidR="00FA4590" w:rsidRPr="00272A3F" w14:paraId="3D02AD25" w14:textId="77777777" w:rsidTr="002F17CF">
        <w:tc>
          <w:tcPr>
            <w:tcW w:w="1560" w:type="dxa"/>
          </w:tcPr>
          <w:p w14:paraId="4639C296"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Overland flow</w:t>
            </w:r>
          </w:p>
        </w:tc>
        <w:tc>
          <w:tcPr>
            <w:tcW w:w="8264" w:type="dxa"/>
          </w:tcPr>
          <w:p w14:paraId="30EADBE5"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The movement of water over the surface of the land, usually when the ground is saturated or frozen or when precipitation is too intense for infiltration to occur.</w:t>
            </w:r>
          </w:p>
        </w:tc>
      </w:tr>
      <w:tr w:rsidR="00FA4590" w:rsidRPr="00272A3F" w14:paraId="25E33AE2" w14:textId="77777777" w:rsidTr="002F17CF">
        <w:tc>
          <w:tcPr>
            <w:tcW w:w="1560" w:type="dxa"/>
          </w:tcPr>
          <w:p w14:paraId="2AB92CD3"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Peak rainfall</w:t>
            </w:r>
          </w:p>
        </w:tc>
        <w:tc>
          <w:tcPr>
            <w:tcW w:w="8264" w:type="dxa"/>
          </w:tcPr>
          <w:p w14:paraId="1CF95FF7"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The time when the maximum amount of rain was falling.</w:t>
            </w:r>
          </w:p>
        </w:tc>
      </w:tr>
      <w:tr w:rsidR="00FA4590" w:rsidRPr="00272A3F" w14:paraId="2C749876" w14:textId="77777777" w:rsidTr="002F17CF">
        <w:tc>
          <w:tcPr>
            <w:tcW w:w="1560" w:type="dxa"/>
          </w:tcPr>
          <w:p w14:paraId="1956B3C4"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Percolation</w:t>
            </w:r>
          </w:p>
        </w:tc>
        <w:tc>
          <w:tcPr>
            <w:tcW w:w="8264" w:type="dxa"/>
          </w:tcPr>
          <w:p w14:paraId="2E3B1A81"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 xml:space="preserve">The movement of water through gravity within soil. </w:t>
            </w:r>
          </w:p>
        </w:tc>
      </w:tr>
      <w:tr w:rsidR="00FA4590" w:rsidRPr="00272A3F" w14:paraId="4B9288D0" w14:textId="77777777" w:rsidTr="002F17CF">
        <w:tc>
          <w:tcPr>
            <w:tcW w:w="1560" w:type="dxa"/>
          </w:tcPr>
          <w:p w14:paraId="1009B94B"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Point bar</w:t>
            </w:r>
          </w:p>
        </w:tc>
        <w:tc>
          <w:tcPr>
            <w:tcW w:w="8264" w:type="dxa"/>
          </w:tcPr>
          <w:p w14:paraId="60161E3A"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Sediments laid down on the inside of a meander.</w:t>
            </w:r>
          </w:p>
        </w:tc>
      </w:tr>
      <w:tr w:rsidR="00FA4590" w:rsidRPr="00272A3F" w14:paraId="506268D5" w14:textId="77777777" w:rsidTr="002F17CF">
        <w:tc>
          <w:tcPr>
            <w:tcW w:w="1560" w:type="dxa"/>
          </w:tcPr>
          <w:p w14:paraId="4F976310"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Potential energy</w:t>
            </w:r>
          </w:p>
        </w:tc>
        <w:tc>
          <w:tcPr>
            <w:tcW w:w="8264" w:type="dxa"/>
          </w:tcPr>
          <w:p w14:paraId="7DC02BEF"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The erosive power that is related to the height the water has to fall downhill to reach sea level. (gravity)</w:t>
            </w:r>
          </w:p>
        </w:tc>
      </w:tr>
      <w:tr w:rsidR="00FA4590" w:rsidRPr="00272A3F" w14:paraId="2B0C3A2A" w14:textId="77777777" w:rsidTr="002F17CF">
        <w:tc>
          <w:tcPr>
            <w:tcW w:w="1560" w:type="dxa"/>
          </w:tcPr>
          <w:p w14:paraId="6A5C9AB4"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Potholes</w:t>
            </w:r>
          </w:p>
        </w:tc>
        <w:tc>
          <w:tcPr>
            <w:tcW w:w="8264" w:type="dxa"/>
          </w:tcPr>
          <w:p w14:paraId="7DA7D7BC"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Are formed by corrasion (abrasion). Pebbles carried by the river are swirled around on the riverbed.</w:t>
            </w:r>
          </w:p>
        </w:tc>
      </w:tr>
      <w:tr w:rsidR="00FA4590" w:rsidRPr="00272A3F" w14:paraId="56FD46E6" w14:textId="77777777" w:rsidTr="002F17CF">
        <w:tc>
          <w:tcPr>
            <w:tcW w:w="1560" w:type="dxa"/>
          </w:tcPr>
          <w:p w14:paraId="0F202245"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Precipitation</w:t>
            </w:r>
          </w:p>
        </w:tc>
        <w:tc>
          <w:tcPr>
            <w:tcW w:w="8264" w:type="dxa"/>
          </w:tcPr>
          <w:p w14:paraId="5ECF6FB4"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All forms of moisture that reaches the Earth’s surface, including rain, snow and dew.</w:t>
            </w:r>
          </w:p>
        </w:tc>
      </w:tr>
      <w:tr w:rsidR="00FA4590" w:rsidRPr="00272A3F" w14:paraId="3396AB29" w14:textId="77777777" w:rsidTr="002F17CF">
        <w:tc>
          <w:tcPr>
            <w:tcW w:w="1560" w:type="dxa"/>
          </w:tcPr>
          <w:p w14:paraId="4D95BEB8"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Rapids</w:t>
            </w:r>
          </w:p>
        </w:tc>
        <w:tc>
          <w:tcPr>
            <w:tcW w:w="8264" w:type="dxa"/>
          </w:tcPr>
          <w:p w14:paraId="04C27888"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Rapids are stretches of fast-flowing water tumbling over a rocky and shallow riverbed.</w:t>
            </w:r>
          </w:p>
        </w:tc>
      </w:tr>
      <w:tr w:rsidR="00FA4590" w:rsidRPr="00272A3F" w14:paraId="5999F759" w14:textId="77777777" w:rsidTr="002F17CF">
        <w:tc>
          <w:tcPr>
            <w:tcW w:w="1560" w:type="dxa"/>
          </w:tcPr>
          <w:p w14:paraId="36310EC0"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Realignment</w:t>
            </w:r>
          </w:p>
        </w:tc>
        <w:tc>
          <w:tcPr>
            <w:tcW w:w="8264" w:type="dxa"/>
          </w:tcPr>
          <w:p w14:paraId="130FA0D6"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(straightening) shortening the river course by removing meanders, which increases gradient therefore moving water more quickly away from urban areas.</w:t>
            </w:r>
          </w:p>
        </w:tc>
      </w:tr>
      <w:tr w:rsidR="00FA4590" w:rsidRPr="00272A3F" w14:paraId="7C8E46C3" w14:textId="77777777" w:rsidTr="002F17CF">
        <w:tc>
          <w:tcPr>
            <w:tcW w:w="1560" w:type="dxa"/>
          </w:tcPr>
          <w:p w14:paraId="02B307B9"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Recurrence interval</w:t>
            </w:r>
          </w:p>
        </w:tc>
        <w:tc>
          <w:tcPr>
            <w:tcW w:w="8264" w:type="dxa"/>
          </w:tcPr>
          <w:p w14:paraId="293BF763"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The interval at which particular levels of flooding will occur</w:t>
            </w:r>
          </w:p>
        </w:tc>
      </w:tr>
      <w:tr w:rsidR="00FA4590" w:rsidRPr="00272A3F" w14:paraId="443E8C9A" w14:textId="77777777" w:rsidTr="002F17CF">
        <w:tc>
          <w:tcPr>
            <w:tcW w:w="1560" w:type="dxa"/>
          </w:tcPr>
          <w:p w14:paraId="793DA7B7"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Regime</w:t>
            </w:r>
          </w:p>
        </w:tc>
        <w:tc>
          <w:tcPr>
            <w:tcW w:w="8264" w:type="dxa"/>
          </w:tcPr>
          <w:p w14:paraId="4D580181"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The annual pattern of river discharge.</w:t>
            </w:r>
          </w:p>
        </w:tc>
      </w:tr>
      <w:tr w:rsidR="00FA4590" w:rsidRPr="00272A3F" w14:paraId="457A588D" w14:textId="77777777" w:rsidTr="002F17CF">
        <w:tc>
          <w:tcPr>
            <w:tcW w:w="1560" w:type="dxa"/>
          </w:tcPr>
          <w:p w14:paraId="2EA4C883"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Rejuvenation</w:t>
            </w:r>
          </w:p>
        </w:tc>
        <w:tc>
          <w:tcPr>
            <w:tcW w:w="8264" w:type="dxa"/>
          </w:tcPr>
          <w:p w14:paraId="02AD17E5"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 xml:space="preserve">A renewal of energy which permits accelerated erosion and transport. </w:t>
            </w:r>
          </w:p>
        </w:tc>
      </w:tr>
      <w:tr w:rsidR="00FA4590" w:rsidRPr="00272A3F" w14:paraId="746066F9" w14:textId="77777777" w:rsidTr="002F17CF">
        <w:tc>
          <w:tcPr>
            <w:tcW w:w="1560" w:type="dxa"/>
          </w:tcPr>
          <w:p w14:paraId="01A3E116"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Revetments</w:t>
            </w:r>
          </w:p>
        </w:tc>
        <w:tc>
          <w:tcPr>
            <w:tcW w:w="8264" w:type="dxa"/>
          </w:tcPr>
          <w:p w14:paraId="06FEB488"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Made of concrete, steel piling or gabions are used to strengthen banks</w:t>
            </w:r>
          </w:p>
        </w:tc>
      </w:tr>
      <w:tr w:rsidR="00FA4590" w:rsidRPr="00272A3F" w14:paraId="3FC41593" w14:textId="77777777" w:rsidTr="002F17CF">
        <w:tc>
          <w:tcPr>
            <w:tcW w:w="1560" w:type="dxa"/>
          </w:tcPr>
          <w:p w14:paraId="315B522F"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Riffles and pools</w:t>
            </w:r>
          </w:p>
        </w:tc>
        <w:tc>
          <w:tcPr>
            <w:tcW w:w="8264" w:type="dxa"/>
          </w:tcPr>
          <w:p w14:paraId="176CB0B7"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Shallows (riffles) alternate with deeper (pools) sections along the meandering sections of a river.</w:t>
            </w:r>
          </w:p>
        </w:tc>
      </w:tr>
      <w:tr w:rsidR="00FA4590" w:rsidRPr="00272A3F" w14:paraId="5BC37297" w14:textId="77777777" w:rsidTr="002F17CF">
        <w:tc>
          <w:tcPr>
            <w:tcW w:w="1560" w:type="dxa"/>
          </w:tcPr>
          <w:p w14:paraId="607C91FA"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Risk categories</w:t>
            </w:r>
          </w:p>
        </w:tc>
        <w:tc>
          <w:tcPr>
            <w:tcW w:w="8264" w:type="dxa"/>
          </w:tcPr>
          <w:p w14:paraId="25F8FB0A"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For floods low; 1 in 200 years or less; moderate- 1 in 75  to 1 in 200 years significant 1 in 75 years.</w:t>
            </w:r>
          </w:p>
        </w:tc>
      </w:tr>
      <w:tr w:rsidR="00FA4590" w:rsidRPr="00272A3F" w14:paraId="484CF2D5" w14:textId="77777777" w:rsidTr="002F17CF">
        <w:tc>
          <w:tcPr>
            <w:tcW w:w="1560" w:type="dxa"/>
          </w:tcPr>
          <w:p w14:paraId="74100164"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River cliff</w:t>
            </w:r>
          </w:p>
        </w:tc>
        <w:tc>
          <w:tcPr>
            <w:tcW w:w="8264" w:type="dxa"/>
          </w:tcPr>
          <w:p w14:paraId="251240CE"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Outside of a meander- steep undercut bank</w:t>
            </w:r>
          </w:p>
        </w:tc>
      </w:tr>
      <w:tr w:rsidR="00FA4590" w:rsidRPr="00272A3F" w14:paraId="734BCF29" w14:textId="77777777" w:rsidTr="002F17CF">
        <w:tc>
          <w:tcPr>
            <w:tcW w:w="1560" w:type="dxa"/>
          </w:tcPr>
          <w:p w14:paraId="4B0CA09B"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River restoration</w:t>
            </w:r>
          </w:p>
        </w:tc>
        <w:tc>
          <w:tcPr>
            <w:tcW w:w="8264" w:type="dxa"/>
          </w:tcPr>
          <w:p w14:paraId="3E7A423C"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Returning uplands to peat bog increasing absorption to historic levels and delaying water entering streams that threaten towns.</w:t>
            </w:r>
          </w:p>
        </w:tc>
      </w:tr>
      <w:tr w:rsidR="00FA4590" w:rsidRPr="00272A3F" w14:paraId="52F534F6" w14:textId="77777777" w:rsidTr="002F17CF">
        <w:tc>
          <w:tcPr>
            <w:tcW w:w="1560" w:type="dxa"/>
          </w:tcPr>
          <w:p w14:paraId="3E575028"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Roundness</w:t>
            </w:r>
          </w:p>
        </w:tc>
        <w:tc>
          <w:tcPr>
            <w:tcW w:w="8264" w:type="dxa"/>
          </w:tcPr>
          <w:p w14:paraId="36AAD68A"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The shape of sediment in a river which changes downstream as a result of attrition. Highly angular</w:t>
            </w:r>
            <w:r w:rsidRPr="00272A3F">
              <w:rPr>
                <w:rFonts w:ascii="Bliss 2 Regular" w:hAnsi="Bliss 2 Regular"/>
                <w:color w:val="000000" w:themeColor="text1"/>
                <w:sz w:val="20"/>
                <w:szCs w:val="20"/>
              </w:rPr>
              <w:sym w:font="Wingdings" w:char="F0E0"/>
            </w:r>
            <w:r w:rsidRPr="00272A3F">
              <w:rPr>
                <w:rFonts w:ascii="Bliss 2 Regular" w:hAnsi="Bliss 2 Regular"/>
                <w:color w:val="000000" w:themeColor="text1"/>
                <w:sz w:val="20"/>
                <w:szCs w:val="20"/>
              </w:rPr>
              <w:t xml:space="preserve"> smooth/ rounded.</w:t>
            </w:r>
          </w:p>
        </w:tc>
      </w:tr>
      <w:tr w:rsidR="00FA4590" w:rsidRPr="00272A3F" w14:paraId="7F32036F" w14:textId="77777777" w:rsidTr="002F17CF">
        <w:tc>
          <w:tcPr>
            <w:tcW w:w="1560" w:type="dxa"/>
          </w:tcPr>
          <w:p w14:paraId="23FDB07D"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Runoff</w:t>
            </w:r>
          </w:p>
        </w:tc>
        <w:tc>
          <w:tcPr>
            <w:tcW w:w="8264" w:type="dxa"/>
          </w:tcPr>
          <w:p w14:paraId="56686D32"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Water flowing over the land surface as channel flow and overland flow. (aka surface flow and overland flow)</w:t>
            </w:r>
          </w:p>
        </w:tc>
      </w:tr>
      <w:tr w:rsidR="00FA4590" w:rsidRPr="00272A3F" w14:paraId="3197CA80" w14:textId="77777777" w:rsidTr="002F17CF">
        <w:tc>
          <w:tcPr>
            <w:tcW w:w="1560" w:type="dxa"/>
          </w:tcPr>
          <w:p w14:paraId="3CBAA539"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Saltation</w:t>
            </w:r>
          </w:p>
        </w:tc>
        <w:tc>
          <w:tcPr>
            <w:tcW w:w="8264" w:type="dxa"/>
          </w:tcPr>
          <w:p w14:paraId="5F6144C3"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Small stone bounce or leap-frog along the channel bed</w:t>
            </w:r>
          </w:p>
        </w:tc>
      </w:tr>
      <w:tr w:rsidR="00FA4590" w:rsidRPr="00272A3F" w14:paraId="72FA0756" w14:textId="77777777" w:rsidTr="002F17CF">
        <w:tc>
          <w:tcPr>
            <w:tcW w:w="1560" w:type="dxa"/>
          </w:tcPr>
          <w:p w14:paraId="27406C4A"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Sinuosity</w:t>
            </w:r>
          </w:p>
        </w:tc>
        <w:tc>
          <w:tcPr>
            <w:tcW w:w="8264" w:type="dxa"/>
          </w:tcPr>
          <w:p w14:paraId="6D8719EA"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The curving nature of a meander described as; actual channel length divided by straight line distance</w:t>
            </w:r>
          </w:p>
        </w:tc>
      </w:tr>
      <w:tr w:rsidR="00FA4590" w:rsidRPr="00272A3F" w14:paraId="28E460F4" w14:textId="77777777" w:rsidTr="002F17CF">
        <w:tc>
          <w:tcPr>
            <w:tcW w:w="1560" w:type="dxa"/>
          </w:tcPr>
          <w:p w14:paraId="7CF86CA5"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sluice gates</w:t>
            </w:r>
          </w:p>
        </w:tc>
        <w:tc>
          <w:tcPr>
            <w:tcW w:w="8264" w:type="dxa"/>
          </w:tcPr>
          <w:p w14:paraId="616CE043"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Barriers that hold back water, may even pump water in the opposite direction to flow with a pumping station.</w:t>
            </w:r>
          </w:p>
        </w:tc>
      </w:tr>
      <w:tr w:rsidR="00FA4590" w:rsidRPr="00272A3F" w14:paraId="4448CE5C" w14:textId="77777777" w:rsidTr="002F17CF">
        <w:tc>
          <w:tcPr>
            <w:tcW w:w="1560" w:type="dxa"/>
          </w:tcPr>
          <w:p w14:paraId="5C6838B8"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Soft engineering</w:t>
            </w:r>
          </w:p>
        </w:tc>
        <w:tc>
          <w:tcPr>
            <w:tcW w:w="8264" w:type="dxa"/>
          </w:tcPr>
          <w:p w14:paraId="2554E102"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Flood management strategies that are non- structural measures more “naturalistic”.</w:t>
            </w:r>
          </w:p>
        </w:tc>
      </w:tr>
      <w:tr w:rsidR="00FA4590" w:rsidRPr="00272A3F" w14:paraId="54894C0C" w14:textId="77777777" w:rsidTr="002F17CF">
        <w:tc>
          <w:tcPr>
            <w:tcW w:w="1560" w:type="dxa"/>
          </w:tcPr>
          <w:p w14:paraId="382187F3"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Soil moisture</w:t>
            </w:r>
          </w:p>
        </w:tc>
        <w:tc>
          <w:tcPr>
            <w:tcW w:w="8264" w:type="dxa"/>
          </w:tcPr>
          <w:p w14:paraId="796937A9"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The total amount of water, including water vapour, in an unsaturated soil</w:t>
            </w:r>
          </w:p>
        </w:tc>
      </w:tr>
      <w:tr w:rsidR="00FA4590" w:rsidRPr="00272A3F" w14:paraId="34820F96" w14:textId="77777777" w:rsidTr="002F17CF">
        <w:tc>
          <w:tcPr>
            <w:tcW w:w="1560" w:type="dxa"/>
          </w:tcPr>
          <w:p w14:paraId="323759BA"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Solution load</w:t>
            </w:r>
          </w:p>
        </w:tc>
        <w:tc>
          <w:tcPr>
            <w:tcW w:w="8264" w:type="dxa"/>
          </w:tcPr>
          <w:p w14:paraId="107A0798"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Dissolved minerals transported within the mass of the moving water.</w:t>
            </w:r>
          </w:p>
        </w:tc>
      </w:tr>
      <w:tr w:rsidR="00FA4590" w:rsidRPr="00272A3F" w14:paraId="2E39C2EB" w14:textId="77777777" w:rsidTr="002F17CF">
        <w:tc>
          <w:tcPr>
            <w:tcW w:w="1560" w:type="dxa"/>
          </w:tcPr>
          <w:p w14:paraId="7C9CBE43"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Stemflow</w:t>
            </w:r>
          </w:p>
        </w:tc>
        <w:tc>
          <w:tcPr>
            <w:tcW w:w="8264" w:type="dxa"/>
          </w:tcPr>
          <w:p w14:paraId="243C0934"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Flow down plant trunks and stems following interception.</w:t>
            </w:r>
          </w:p>
        </w:tc>
      </w:tr>
      <w:tr w:rsidR="00FA4590" w:rsidRPr="00272A3F" w14:paraId="389F9B4C" w14:textId="77777777" w:rsidTr="002F17CF">
        <w:tc>
          <w:tcPr>
            <w:tcW w:w="1560" w:type="dxa"/>
          </w:tcPr>
          <w:p w14:paraId="78F77F98"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Stormflow</w:t>
            </w:r>
          </w:p>
        </w:tc>
        <w:tc>
          <w:tcPr>
            <w:tcW w:w="8264" w:type="dxa"/>
          </w:tcPr>
          <w:p w14:paraId="49E6DC56"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Water that reaches the channel largely through runoff. This may be a combination of overland flow and rapid throughflow.</w:t>
            </w:r>
          </w:p>
        </w:tc>
      </w:tr>
      <w:tr w:rsidR="00FA4590" w:rsidRPr="00272A3F" w14:paraId="26D94BB4" w14:textId="77777777" w:rsidTr="002F17CF">
        <w:tc>
          <w:tcPr>
            <w:tcW w:w="1560" w:type="dxa"/>
          </w:tcPr>
          <w:p w14:paraId="5E157418"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Straightening</w:t>
            </w:r>
          </w:p>
        </w:tc>
        <w:tc>
          <w:tcPr>
            <w:tcW w:w="8264" w:type="dxa"/>
          </w:tcPr>
          <w:p w14:paraId="7813B37A"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To increase velocity of removal of water near to an urban area- may cause flooding downstream  May make navigation quicker (see realignment)</w:t>
            </w:r>
          </w:p>
        </w:tc>
      </w:tr>
      <w:tr w:rsidR="00FA4590" w:rsidRPr="00272A3F" w14:paraId="09CA7F08" w14:textId="77777777" w:rsidTr="002F17CF">
        <w:tc>
          <w:tcPr>
            <w:tcW w:w="1560" w:type="dxa"/>
          </w:tcPr>
          <w:p w14:paraId="7939FFF2"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Strata</w:t>
            </w:r>
          </w:p>
        </w:tc>
        <w:tc>
          <w:tcPr>
            <w:tcW w:w="8264" w:type="dxa"/>
          </w:tcPr>
          <w:p w14:paraId="411CD2A9"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Layers of rock</w:t>
            </w:r>
          </w:p>
        </w:tc>
      </w:tr>
      <w:tr w:rsidR="00FA4590" w:rsidRPr="00272A3F" w14:paraId="21BD04DD" w14:textId="77777777" w:rsidTr="002F17CF">
        <w:tc>
          <w:tcPr>
            <w:tcW w:w="1560" w:type="dxa"/>
          </w:tcPr>
          <w:p w14:paraId="3877FD05"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Surface storage</w:t>
            </w:r>
          </w:p>
        </w:tc>
        <w:tc>
          <w:tcPr>
            <w:tcW w:w="8264" w:type="dxa"/>
          </w:tcPr>
          <w:p w14:paraId="6E327B9C"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The total volume of water held on the Earth’s surface in lakes ponds and puddles</w:t>
            </w:r>
          </w:p>
        </w:tc>
      </w:tr>
      <w:tr w:rsidR="00FA4590" w:rsidRPr="00272A3F" w14:paraId="64137D51" w14:textId="77777777" w:rsidTr="002F17CF">
        <w:tc>
          <w:tcPr>
            <w:tcW w:w="1560" w:type="dxa"/>
          </w:tcPr>
          <w:p w14:paraId="6B70490E"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Surplus</w:t>
            </w:r>
          </w:p>
        </w:tc>
        <w:tc>
          <w:tcPr>
            <w:tcW w:w="8264" w:type="dxa"/>
          </w:tcPr>
          <w:p w14:paraId="4DAF95D2"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More than is needed e.g. soil moisture in winter</w:t>
            </w:r>
          </w:p>
        </w:tc>
      </w:tr>
      <w:tr w:rsidR="00FA4590" w:rsidRPr="00272A3F" w14:paraId="2D3DDED3" w14:textId="77777777" w:rsidTr="002F17CF">
        <w:tc>
          <w:tcPr>
            <w:tcW w:w="1560" w:type="dxa"/>
          </w:tcPr>
          <w:p w14:paraId="5ABB7912"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Suspended load</w:t>
            </w:r>
          </w:p>
        </w:tc>
        <w:tc>
          <w:tcPr>
            <w:tcW w:w="8264" w:type="dxa"/>
          </w:tcPr>
          <w:p w14:paraId="65208FEA"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This is the bulk of the sediment transported by a river and consists of muds, clay and sand. It is the reason why rivers appear muddy when bank full or approaching the river mouth</w:t>
            </w:r>
          </w:p>
        </w:tc>
      </w:tr>
      <w:tr w:rsidR="00FA4590" w:rsidRPr="00272A3F" w14:paraId="3E6F2B7A" w14:textId="77777777" w:rsidTr="002F17CF">
        <w:tc>
          <w:tcPr>
            <w:tcW w:w="1560" w:type="dxa"/>
          </w:tcPr>
          <w:p w14:paraId="3999FDD3"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Suspension</w:t>
            </w:r>
          </w:p>
        </w:tc>
        <w:tc>
          <w:tcPr>
            <w:tcW w:w="8264" w:type="dxa"/>
          </w:tcPr>
          <w:p w14:paraId="63AB51D4"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Sand and silt carried along by the flow of river.</w:t>
            </w:r>
          </w:p>
        </w:tc>
      </w:tr>
      <w:tr w:rsidR="00FA4590" w:rsidRPr="00272A3F" w14:paraId="48E8C472" w14:textId="77777777" w:rsidTr="002F17CF">
        <w:tc>
          <w:tcPr>
            <w:tcW w:w="1560" w:type="dxa"/>
          </w:tcPr>
          <w:p w14:paraId="49E3ABA8"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Throughflow</w:t>
            </w:r>
          </w:p>
        </w:tc>
        <w:tc>
          <w:tcPr>
            <w:tcW w:w="8264" w:type="dxa"/>
          </w:tcPr>
          <w:p w14:paraId="3E3D18AF"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The movement of water downslope within the soil layer.</w:t>
            </w:r>
          </w:p>
        </w:tc>
      </w:tr>
      <w:tr w:rsidR="00FA4590" w:rsidRPr="00272A3F" w14:paraId="0F48E1D1" w14:textId="77777777" w:rsidTr="002F17CF">
        <w:tc>
          <w:tcPr>
            <w:tcW w:w="1560" w:type="dxa"/>
          </w:tcPr>
          <w:p w14:paraId="24C51F35"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Traction</w:t>
            </w:r>
          </w:p>
        </w:tc>
        <w:tc>
          <w:tcPr>
            <w:tcW w:w="8264" w:type="dxa"/>
          </w:tcPr>
          <w:p w14:paraId="394B0D45" w14:textId="77777777" w:rsidR="00FA4590" w:rsidRPr="00272A3F" w:rsidRDefault="00FA4590" w:rsidP="002F17CF">
            <w:pPr>
              <w:jc w:val="both"/>
              <w:rPr>
                <w:rFonts w:ascii="Bliss 2 Regular" w:hAnsi="Bliss 2 Regular"/>
                <w:color w:val="000000" w:themeColor="text1"/>
                <w:sz w:val="20"/>
                <w:szCs w:val="20"/>
              </w:rPr>
            </w:pPr>
            <w:r w:rsidRPr="00272A3F">
              <w:rPr>
                <w:rFonts w:ascii="Bliss 2 Regular" w:hAnsi="Bliss 2 Regular"/>
                <w:color w:val="000000" w:themeColor="text1"/>
                <w:sz w:val="20"/>
                <w:szCs w:val="20"/>
              </w:rPr>
              <w:t>Large stones rolled along the river bed.</w:t>
            </w:r>
          </w:p>
        </w:tc>
      </w:tr>
      <w:tr w:rsidR="00FA4590" w:rsidRPr="00272A3F" w14:paraId="5F5D374E" w14:textId="77777777" w:rsidTr="002F17CF">
        <w:tc>
          <w:tcPr>
            <w:tcW w:w="1560" w:type="dxa"/>
          </w:tcPr>
          <w:p w14:paraId="7A0BC8EB"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Urbanisation</w:t>
            </w:r>
          </w:p>
        </w:tc>
        <w:tc>
          <w:tcPr>
            <w:tcW w:w="8264" w:type="dxa"/>
          </w:tcPr>
          <w:p w14:paraId="3127CFD7"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An increase in the proportion of a country’s population living in urban areas.</w:t>
            </w:r>
          </w:p>
        </w:tc>
      </w:tr>
      <w:tr w:rsidR="00FA4590" w:rsidRPr="00272A3F" w14:paraId="64119F6C" w14:textId="77777777" w:rsidTr="002F17CF">
        <w:tc>
          <w:tcPr>
            <w:tcW w:w="1560" w:type="dxa"/>
          </w:tcPr>
          <w:p w14:paraId="161FA120"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Velocity</w:t>
            </w:r>
          </w:p>
        </w:tc>
        <w:tc>
          <w:tcPr>
            <w:tcW w:w="8264" w:type="dxa"/>
          </w:tcPr>
          <w:p w14:paraId="567510C8"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The speed and the direction at which a body of water moves (metres per second).</w:t>
            </w:r>
          </w:p>
        </w:tc>
      </w:tr>
      <w:tr w:rsidR="00FA4590" w:rsidRPr="00272A3F" w14:paraId="6CECC7C4" w14:textId="77777777" w:rsidTr="002F17CF">
        <w:tc>
          <w:tcPr>
            <w:tcW w:w="1560" w:type="dxa"/>
          </w:tcPr>
          <w:p w14:paraId="131DD91D"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Vertical erosion</w:t>
            </w:r>
          </w:p>
        </w:tc>
        <w:tc>
          <w:tcPr>
            <w:tcW w:w="8264" w:type="dxa"/>
          </w:tcPr>
          <w:p w14:paraId="7B1EF011"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Dominates upper reaches of river cutting into the bed by abrasion and hydraulic action.</w:t>
            </w:r>
          </w:p>
        </w:tc>
      </w:tr>
      <w:tr w:rsidR="00FA4590" w:rsidRPr="00272A3F" w14:paraId="1D849A14" w14:textId="77777777" w:rsidTr="002F17CF">
        <w:tc>
          <w:tcPr>
            <w:tcW w:w="1560" w:type="dxa"/>
          </w:tcPr>
          <w:p w14:paraId="52B89354"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Washland restoration</w:t>
            </w:r>
          </w:p>
        </w:tc>
        <w:tc>
          <w:tcPr>
            <w:tcW w:w="8264" w:type="dxa"/>
          </w:tcPr>
          <w:p w14:paraId="0DF8D15D"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Wet lands that are deliberately allowed to flood at times of high discharge. Allowing water flood over agricultural land in the floodplain and have that as part of management plan of farm.</w:t>
            </w:r>
          </w:p>
        </w:tc>
      </w:tr>
      <w:tr w:rsidR="00FA4590" w:rsidRPr="00272A3F" w14:paraId="35BE6F79" w14:textId="77777777" w:rsidTr="002F17CF">
        <w:tc>
          <w:tcPr>
            <w:tcW w:w="1560" w:type="dxa"/>
          </w:tcPr>
          <w:p w14:paraId="0317BB13"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Water budget</w:t>
            </w:r>
          </w:p>
        </w:tc>
        <w:tc>
          <w:tcPr>
            <w:tcW w:w="8264" w:type="dxa"/>
          </w:tcPr>
          <w:p w14:paraId="40707828"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Relationship between inputs and outputs in a drainage basin. May be shown as a graph.</w:t>
            </w:r>
          </w:p>
        </w:tc>
      </w:tr>
      <w:tr w:rsidR="00FA4590" w:rsidRPr="00272A3F" w14:paraId="53D9DF75" w14:textId="77777777" w:rsidTr="002F17CF">
        <w:tc>
          <w:tcPr>
            <w:tcW w:w="1560" w:type="dxa"/>
          </w:tcPr>
          <w:p w14:paraId="65C756BD"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Water table</w:t>
            </w:r>
          </w:p>
        </w:tc>
        <w:tc>
          <w:tcPr>
            <w:tcW w:w="8264" w:type="dxa"/>
          </w:tcPr>
          <w:p w14:paraId="2B576C13"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The surface of the saturated layer of soil or rock.</w:t>
            </w:r>
          </w:p>
        </w:tc>
      </w:tr>
      <w:tr w:rsidR="00FA4590" w:rsidRPr="00272A3F" w14:paraId="49BD6BF2" w14:textId="77777777" w:rsidTr="002F17CF">
        <w:tc>
          <w:tcPr>
            <w:tcW w:w="1560" w:type="dxa"/>
          </w:tcPr>
          <w:p w14:paraId="685E5B13"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Waterfalls</w:t>
            </w:r>
          </w:p>
        </w:tc>
        <w:tc>
          <w:tcPr>
            <w:tcW w:w="8264" w:type="dxa"/>
          </w:tcPr>
          <w:p w14:paraId="06D8E45D"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Is a steep or vertical part of the river. Waterfalls occur when a band of hard rock lies across the river with softer rock downstream which is more rapidly eroded</w:t>
            </w:r>
          </w:p>
        </w:tc>
      </w:tr>
      <w:tr w:rsidR="00FA4590" w:rsidRPr="00272A3F" w14:paraId="4A42994B" w14:textId="77777777" w:rsidTr="002F17CF">
        <w:tc>
          <w:tcPr>
            <w:tcW w:w="1560" w:type="dxa"/>
          </w:tcPr>
          <w:p w14:paraId="02E30A8B"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Watershed</w:t>
            </w:r>
          </w:p>
        </w:tc>
        <w:tc>
          <w:tcPr>
            <w:tcW w:w="8264" w:type="dxa"/>
          </w:tcPr>
          <w:p w14:paraId="5B1831FD"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Boundary of a drainage basin, usually ridges of higher land.</w:t>
            </w:r>
          </w:p>
        </w:tc>
      </w:tr>
      <w:tr w:rsidR="00FA4590" w:rsidRPr="00272A3F" w14:paraId="4F3CC30C" w14:textId="77777777" w:rsidTr="002F17CF">
        <w:tc>
          <w:tcPr>
            <w:tcW w:w="1560" w:type="dxa"/>
          </w:tcPr>
          <w:p w14:paraId="77FFAFAE"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 xml:space="preserve">Wetland and river bank conservation </w:t>
            </w:r>
          </w:p>
        </w:tc>
        <w:tc>
          <w:tcPr>
            <w:tcW w:w="8264" w:type="dxa"/>
          </w:tcPr>
          <w:p w14:paraId="27039375"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W</w:t>
            </w:r>
            <w:r w:rsidRPr="00272A3F">
              <w:rPr>
                <w:rFonts w:ascii="Bliss 2 Regular" w:hAnsi="Bliss 2 Regular"/>
                <w:color w:val="000000" w:themeColor="text1"/>
                <w:sz w:val="20"/>
                <w:szCs w:val="20"/>
                <w:lang w:val="en"/>
              </w:rPr>
              <w:t xml:space="preserve">etland includes environments such as marshes, swamps, bogs, and estuaries. Plants and animals found in wetlands are uniquely adapted to these conditions, and it has a unique biodiversity that projects aim to </w:t>
            </w:r>
            <w:r w:rsidRPr="00272A3F">
              <w:rPr>
                <w:rFonts w:ascii="Bliss 2 Regular" w:hAnsi="Bliss 2 Regular"/>
                <w:color w:val="000000" w:themeColor="text1"/>
                <w:sz w:val="20"/>
                <w:szCs w:val="20"/>
              </w:rPr>
              <w:t xml:space="preserve">protect, preserve, or restore wildlife </w:t>
            </w:r>
            <w:r w:rsidRPr="00272A3F">
              <w:rPr>
                <w:rFonts w:ascii="Bliss 2 Regular" w:hAnsi="Bliss 2 Regular"/>
                <w:color w:val="000000" w:themeColor="text1"/>
                <w:sz w:val="20"/>
                <w:szCs w:val="20"/>
                <w:lang w:val="en"/>
              </w:rPr>
              <w:t>and maintain it sustainably.</w:t>
            </w:r>
          </w:p>
        </w:tc>
      </w:tr>
      <w:tr w:rsidR="00FA4590" w:rsidRPr="00272A3F" w14:paraId="5E279949" w14:textId="77777777" w:rsidTr="002F17CF">
        <w:tc>
          <w:tcPr>
            <w:tcW w:w="1560" w:type="dxa"/>
          </w:tcPr>
          <w:p w14:paraId="69139180"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Wetted perimeter</w:t>
            </w:r>
          </w:p>
        </w:tc>
        <w:tc>
          <w:tcPr>
            <w:tcW w:w="8264" w:type="dxa"/>
          </w:tcPr>
          <w:p w14:paraId="2EC1DC27"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That portion of the perimeter of a stream channel cross section that is in contact with the water.</w:t>
            </w:r>
          </w:p>
        </w:tc>
      </w:tr>
      <w:tr w:rsidR="00FA4590" w:rsidRPr="00272A3F" w14:paraId="244324DE" w14:textId="77777777" w:rsidTr="002F17CF">
        <w:tc>
          <w:tcPr>
            <w:tcW w:w="1560" w:type="dxa"/>
          </w:tcPr>
          <w:p w14:paraId="30306C8C" w14:textId="77777777" w:rsidR="00FA4590" w:rsidRPr="00272A3F" w:rsidRDefault="00FA4590" w:rsidP="002F17CF">
            <w:pPr>
              <w:rPr>
                <w:rFonts w:ascii="Bliss 2 Regular" w:hAnsi="Bliss 2 Regular"/>
                <w:b/>
                <w:i/>
                <w:color w:val="000000" w:themeColor="text1"/>
                <w:sz w:val="20"/>
                <w:szCs w:val="20"/>
              </w:rPr>
            </w:pPr>
            <w:r w:rsidRPr="00272A3F">
              <w:rPr>
                <w:rFonts w:ascii="Bliss 2 Regular" w:hAnsi="Bliss 2 Regular"/>
                <w:b/>
                <w:i/>
                <w:color w:val="000000" w:themeColor="text1"/>
                <w:sz w:val="20"/>
                <w:szCs w:val="20"/>
              </w:rPr>
              <w:t>Wing dykes</w:t>
            </w:r>
          </w:p>
        </w:tc>
        <w:tc>
          <w:tcPr>
            <w:tcW w:w="8264" w:type="dxa"/>
          </w:tcPr>
          <w:p w14:paraId="4CC10755" w14:textId="77777777" w:rsidR="00FA4590" w:rsidRPr="00272A3F" w:rsidRDefault="00FA4590" w:rsidP="002F17CF">
            <w:pPr>
              <w:rPr>
                <w:rFonts w:ascii="Bliss 2 Regular" w:hAnsi="Bliss 2 Regular"/>
                <w:color w:val="000000" w:themeColor="text1"/>
                <w:sz w:val="20"/>
                <w:szCs w:val="20"/>
              </w:rPr>
            </w:pPr>
            <w:r w:rsidRPr="00272A3F">
              <w:rPr>
                <w:rFonts w:ascii="Bliss 2 Regular" w:hAnsi="Bliss 2 Regular"/>
                <w:color w:val="000000" w:themeColor="text1"/>
                <w:sz w:val="20"/>
                <w:szCs w:val="20"/>
              </w:rPr>
              <w:t>Jut out from the sides of the channel to focus the main river current in the centre of the channel and away from the banks. This pins the river down preventing meanders migrating downstream.</w:t>
            </w:r>
          </w:p>
        </w:tc>
      </w:tr>
    </w:tbl>
    <w:p w14:paraId="7A41F169" w14:textId="77777777" w:rsidR="00FA4590" w:rsidRPr="00272A3F" w:rsidRDefault="00FA4590" w:rsidP="00FA4590">
      <w:pPr>
        <w:tabs>
          <w:tab w:val="left" w:pos="1560"/>
        </w:tabs>
        <w:spacing w:after="0" w:line="240" w:lineRule="auto"/>
        <w:jc w:val="both"/>
        <w:rPr>
          <w:rFonts w:ascii="Bliss 2 Regular" w:hAnsi="Bliss 2 Regular"/>
          <w:sz w:val="24"/>
          <w:szCs w:val="24"/>
        </w:rPr>
      </w:pPr>
    </w:p>
    <w:p w14:paraId="4ED75389" w14:textId="77777777" w:rsidR="00FA4590" w:rsidRPr="00272A3F" w:rsidRDefault="00FA4590" w:rsidP="00FA4590">
      <w:pPr>
        <w:tabs>
          <w:tab w:val="left" w:pos="1560"/>
        </w:tabs>
        <w:spacing w:after="0" w:line="240" w:lineRule="auto"/>
        <w:jc w:val="both"/>
        <w:rPr>
          <w:rFonts w:ascii="Bliss 2 Regular" w:hAnsi="Bliss 2 Regular"/>
          <w:sz w:val="24"/>
          <w:szCs w:val="24"/>
        </w:rPr>
      </w:pPr>
    </w:p>
    <w:p w14:paraId="35AC9B7E" w14:textId="77777777" w:rsidR="00FA4590" w:rsidRPr="00272A3F" w:rsidRDefault="00FA4590" w:rsidP="00FA4590">
      <w:pPr>
        <w:tabs>
          <w:tab w:val="left" w:pos="1560"/>
        </w:tabs>
        <w:spacing w:after="0" w:line="240" w:lineRule="auto"/>
        <w:jc w:val="both"/>
        <w:rPr>
          <w:rFonts w:ascii="Bliss 2 Regular" w:hAnsi="Bliss 2 Regular"/>
          <w:sz w:val="24"/>
          <w:szCs w:val="24"/>
        </w:rPr>
      </w:pPr>
    </w:p>
    <w:p w14:paraId="464A7450" w14:textId="77777777" w:rsidR="00272A3F" w:rsidRDefault="00272A3F" w:rsidP="00432324">
      <w:pPr>
        <w:autoSpaceDE w:val="0"/>
        <w:autoSpaceDN w:val="0"/>
        <w:adjustRightInd w:val="0"/>
        <w:spacing w:after="200" w:line="276" w:lineRule="auto"/>
        <w:rPr>
          <w:rFonts w:ascii="Bliss 2 Regular" w:hAnsi="Bliss 2 Regular" w:cs="Calibri"/>
          <w:b/>
          <w:bCs/>
          <w:sz w:val="24"/>
          <w:szCs w:val="24"/>
          <w:highlight w:val="yellow"/>
          <w:u w:val="single"/>
          <w:lang w:val="en"/>
        </w:rPr>
      </w:pPr>
    </w:p>
    <w:p w14:paraId="0CA8A54E" w14:textId="77777777" w:rsidR="00272A3F" w:rsidRDefault="00272A3F" w:rsidP="00432324">
      <w:pPr>
        <w:autoSpaceDE w:val="0"/>
        <w:autoSpaceDN w:val="0"/>
        <w:adjustRightInd w:val="0"/>
        <w:spacing w:after="200" w:line="276" w:lineRule="auto"/>
        <w:rPr>
          <w:rFonts w:ascii="Bliss 2 Regular" w:hAnsi="Bliss 2 Regular" w:cs="Calibri"/>
          <w:b/>
          <w:bCs/>
          <w:sz w:val="24"/>
          <w:szCs w:val="24"/>
          <w:highlight w:val="yellow"/>
          <w:u w:val="single"/>
          <w:lang w:val="en"/>
        </w:rPr>
      </w:pPr>
    </w:p>
    <w:p w14:paraId="09FEBC41" w14:textId="77777777" w:rsidR="00272A3F" w:rsidRDefault="00272A3F" w:rsidP="00432324">
      <w:pPr>
        <w:autoSpaceDE w:val="0"/>
        <w:autoSpaceDN w:val="0"/>
        <w:adjustRightInd w:val="0"/>
        <w:spacing w:after="200" w:line="276" w:lineRule="auto"/>
        <w:rPr>
          <w:rFonts w:ascii="Bliss 2 Regular" w:hAnsi="Bliss 2 Regular" w:cs="Calibri"/>
          <w:b/>
          <w:bCs/>
          <w:sz w:val="24"/>
          <w:szCs w:val="24"/>
          <w:highlight w:val="yellow"/>
          <w:u w:val="single"/>
          <w:lang w:val="en"/>
        </w:rPr>
      </w:pPr>
    </w:p>
    <w:p w14:paraId="3A343231" w14:textId="77777777" w:rsidR="00272A3F" w:rsidRDefault="00272A3F" w:rsidP="00432324">
      <w:pPr>
        <w:autoSpaceDE w:val="0"/>
        <w:autoSpaceDN w:val="0"/>
        <w:adjustRightInd w:val="0"/>
        <w:spacing w:after="200" w:line="276" w:lineRule="auto"/>
        <w:rPr>
          <w:rFonts w:ascii="Bliss 2 Regular" w:hAnsi="Bliss 2 Regular" w:cs="Calibri"/>
          <w:b/>
          <w:bCs/>
          <w:sz w:val="24"/>
          <w:szCs w:val="24"/>
          <w:highlight w:val="yellow"/>
          <w:u w:val="single"/>
          <w:lang w:val="en"/>
        </w:rPr>
      </w:pPr>
    </w:p>
    <w:p w14:paraId="7E4F6D74" w14:textId="77777777" w:rsidR="00272A3F" w:rsidRDefault="00272A3F" w:rsidP="00432324">
      <w:pPr>
        <w:autoSpaceDE w:val="0"/>
        <w:autoSpaceDN w:val="0"/>
        <w:adjustRightInd w:val="0"/>
        <w:spacing w:after="200" w:line="276" w:lineRule="auto"/>
        <w:rPr>
          <w:rFonts w:ascii="Bliss 2 Regular" w:hAnsi="Bliss 2 Regular" w:cs="Calibri"/>
          <w:b/>
          <w:bCs/>
          <w:sz w:val="24"/>
          <w:szCs w:val="24"/>
          <w:highlight w:val="yellow"/>
          <w:u w:val="single"/>
          <w:lang w:val="en"/>
        </w:rPr>
      </w:pPr>
    </w:p>
    <w:p w14:paraId="57CD1196" w14:textId="77777777" w:rsidR="00272A3F" w:rsidRDefault="00272A3F" w:rsidP="00432324">
      <w:pPr>
        <w:autoSpaceDE w:val="0"/>
        <w:autoSpaceDN w:val="0"/>
        <w:adjustRightInd w:val="0"/>
        <w:spacing w:after="200" w:line="276" w:lineRule="auto"/>
        <w:rPr>
          <w:rFonts w:ascii="Bliss 2 Regular" w:hAnsi="Bliss 2 Regular" w:cs="Calibri"/>
          <w:b/>
          <w:bCs/>
          <w:sz w:val="24"/>
          <w:szCs w:val="24"/>
          <w:highlight w:val="yellow"/>
          <w:u w:val="single"/>
          <w:lang w:val="en"/>
        </w:rPr>
      </w:pPr>
    </w:p>
    <w:p w14:paraId="1C5E88C2" w14:textId="77777777" w:rsidR="00272A3F" w:rsidRDefault="00272A3F" w:rsidP="00432324">
      <w:pPr>
        <w:autoSpaceDE w:val="0"/>
        <w:autoSpaceDN w:val="0"/>
        <w:adjustRightInd w:val="0"/>
        <w:spacing w:after="200" w:line="276" w:lineRule="auto"/>
        <w:rPr>
          <w:rFonts w:ascii="Bliss 2 Regular" w:hAnsi="Bliss 2 Regular" w:cs="Calibri"/>
          <w:b/>
          <w:bCs/>
          <w:sz w:val="24"/>
          <w:szCs w:val="24"/>
          <w:highlight w:val="yellow"/>
          <w:u w:val="single"/>
          <w:lang w:val="en"/>
        </w:rPr>
      </w:pPr>
    </w:p>
    <w:p w14:paraId="532B8F8C" w14:textId="77777777" w:rsidR="00272A3F" w:rsidRDefault="00272A3F" w:rsidP="00432324">
      <w:pPr>
        <w:autoSpaceDE w:val="0"/>
        <w:autoSpaceDN w:val="0"/>
        <w:adjustRightInd w:val="0"/>
        <w:spacing w:after="200" w:line="276" w:lineRule="auto"/>
        <w:rPr>
          <w:rFonts w:ascii="Bliss 2 Regular" w:hAnsi="Bliss 2 Regular" w:cs="Calibri"/>
          <w:b/>
          <w:bCs/>
          <w:sz w:val="24"/>
          <w:szCs w:val="24"/>
          <w:highlight w:val="yellow"/>
          <w:u w:val="single"/>
          <w:lang w:val="en"/>
        </w:rPr>
      </w:pPr>
    </w:p>
    <w:p w14:paraId="787A051D" w14:textId="77777777" w:rsidR="00272A3F" w:rsidRDefault="00272A3F" w:rsidP="00432324">
      <w:pPr>
        <w:autoSpaceDE w:val="0"/>
        <w:autoSpaceDN w:val="0"/>
        <w:adjustRightInd w:val="0"/>
        <w:spacing w:after="200" w:line="276" w:lineRule="auto"/>
        <w:rPr>
          <w:rFonts w:ascii="Bliss 2 Regular" w:hAnsi="Bliss 2 Regular" w:cs="Calibri"/>
          <w:b/>
          <w:bCs/>
          <w:sz w:val="24"/>
          <w:szCs w:val="24"/>
          <w:highlight w:val="yellow"/>
          <w:u w:val="single"/>
          <w:lang w:val="en"/>
        </w:rPr>
      </w:pPr>
    </w:p>
    <w:p w14:paraId="7E3F0B3C" w14:textId="77777777" w:rsidR="00272A3F" w:rsidRDefault="00272A3F" w:rsidP="00432324">
      <w:pPr>
        <w:autoSpaceDE w:val="0"/>
        <w:autoSpaceDN w:val="0"/>
        <w:adjustRightInd w:val="0"/>
        <w:spacing w:after="200" w:line="276" w:lineRule="auto"/>
        <w:rPr>
          <w:rFonts w:ascii="Bliss 2 Regular" w:hAnsi="Bliss 2 Regular" w:cs="Calibri"/>
          <w:b/>
          <w:bCs/>
          <w:sz w:val="24"/>
          <w:szCs w:val="24"/>
          <w:highlight w:val="yellow"/>
          <w:u w:val="single"/>
          <w:lang w:val="en"/>
        </w:rPr>
      </w:pPr>
    </w:p>
    <w:p w14:paraId="3CF5D145" w14:textId="77777777" w:rsidR="00272A3F" w:rsidRDefault="00272A3F" w:rsidP="00432324">
      <w:pPr>
        <w:autoSpaceDE w:val="0"/>
        <w:autoSpaceDN w:val="0"/>
        <w:adjustRightInd w:val="0"/>
        <w:spacing w:after="200" w:line="276" w:lineRule="auto"/>
        <w:rPr>
          <w:rFonts w:ascii="Bliss 2 Regular" w:hAnsi="Bliss 2 Regular" w:cs="Calibri"/>
          <w:b/>
          <w:bCs/>
          <w:sz w:val="24"/>
          <w:szCs w:val="24"/>
          <w:highlight w:val="yellow"/>
          <w:u w:val="single"/>
          <w:lang w:val="en"/>
        </w:rPr>
      </w:pPr>
    </w:p>
    <w:p w14:paraId="7503DE19" w14:textId="77777777" w:rsidR="00272A3F" w:rsidRDefault="00272A3F" w:rsidP="00432324">
      <w:pPr>
        <w:autoSpaceDE w:val="0"/>
        <w:autoSpaceDN w:val="0"/>
        <w:adjustRightInd w:val="0"/>
        <w:spacing w:after="200" w:line="276" w:lineRule="auto"/>
        <w:rPr>
          <w:rFonts w:ascii="Bliss 2 Regular" w:hAnsi="Bliss 2 Regular" w:cs="Calibri"/>
          <w:b/>
          <w:bCs/>
          <w:sz w:val="24"/>
          <w:szCs w:val="24"/>
          <w:highlight w:val="yellow"/>
          <w:u w:val="single"/>
          <w:lang w:val="en"/>
        </w:rPr>
      </w:pPr>
    </w:p>
    <w:p w14:paraId="32780912" w14:textId="77777777" w:rsidR="00272A3F" w:rsidRDefault="00272A3F" w:rsidP="00432324">
      <w:pPr>
        <w:autoSpaceDE w:val="0"/>
        <w:autoSpaceDN w:val="0"/>
        <w:adjustRightInd w:val="0"/>
        <w:spacing w:after="200" w:line="276" w:lineRule="auto"/>
        <w:rPr>
          <w:rFonts w:ascii="Bliss 2 Regular" w:hAnsi="Bliss 2 Regular" w:cs="Calibri"/>
          <w:b/>
          <w:bCs/>
          <w:sz w:val="24"/>
          <w:szCs w:val="24"/>
          <w:highlight w:val="yellow"/>
          <w:u w:val="single"/>
          <w:lang w:val="en"/>
        </w:rPr>
      </w:pPr>
    </w:p>
    <w:p w14:paraId="39AB3446" w14:textId="72C2636D" w:rsidR="00272A3F" w:rsidRDefault="00272A3F" w:rsidP="00432324">
      <w:pPr>
        <w:autoSpaceDE w:val="0"/>
        <w:autoSpaceDN w:val="0"/>
        <w:adjustRightInd w:val="0"/>
        <w:spacing w:after="200" w:line="276" w:lineRule="auto"/>
        <w:rPr>
          <w:rFonts w:ascii="Bliss 2 Regular" w:hAnsi="Bliss 2 Regular" w:cs="Calibri"/>
          <w:b/>
          <w:bCs/>
          <w:sz w:val="24"/>
          <w:szCs w:val="24"/>
          <w:highlight w:val="yellow"/>
          <w:u w:val="single"/>
          <w:lang w:val="en"/>
        </w:rPr>
      </w:pPr>
    </w:p>
    <w:p w14:paraId="0CEECD5A" w14:textId="77777777" w:rsidR="00272A3F" w:rsidRDefault="00272A3F" w:rsidP="00432324">
      <w:pPr>
        <w:autoSpaceDE w:val="0"/>
        <w:autoSpaceDN w:val="0"/>
        <w:adjustRightInd w:val="0"/>
        <w:spacing w:after="200" w:line="276" w:lineRule="auto"/>
        <w:rPr>
          <w:rFonts w:ascii="Bliss 2 Regular" w:hAnsi="Bliss 2 Regular" w:cs="Calibri"/>
          <w:b/>
          <w:bCs/>
          <w:sz w:val="24"/>
          <w:szCs w:val="24"/>
          <w:highlight w:val="yellow"/>
          <w:u w:val="single"/>
          <w:lang w:val="en"/>
        </w:rPr>
      </w:pPr>
    </w:p>
    <w:p w14:paraId="77B208F7" w14:textId="1064FA9B" w:rsidR="007F7B02" w:rsidRPr="00272A3F" w:rsidRDefault="007E2367" w:rsidP="00432324">
      <w:pPr>
        <w:autoSpaceDE w:val="0"/>
        <w:autoSpaceDN w:val="0"/>
        <w:adjustRightInd w:val="0"/>
        <w:spacing w:after="200" w:line="276" w:lineRule="auto"/>
        <w:rPr>
          <w:rFonts w:ascii="Bliss 2 Regular" w:hAnsi="Bliss 2 Regular" w:cs="Calibri"/>
          <w:b/>
          <w:bCs/>
          <w:sz w:val="24"/>
          <w:szCs w:val="24"/>
          <w:u w:val="single"/>
          <w:lang w:val="en"/>
        </w:rPr>
      </w:pPr>
      <w:r w:rsidRPr="00272A3F">
        <w:rPr>
          <w:rFonts w:ascii="Bliss 2 Regular" w:hAnsi="Bliss 2 Regular" w:cs="Calibri"/>
          <w:b/>
          <w:bCs/>
          <w:sz w:val="24"/>
          <w:szCs w:val="24"/>
          <w:highlight w:val="yellow"/>
          <w:u w:val="single"/>
          <w:lang w:val="en"/>
        </w:rPr>
        <w:t xml:space="preserve">Chapter 2: </w:t>
      </w:r>
      <w:r w:rsidR="007F7B02" w:rsidRPr="00272A3F">
        <w:rPr>
          <w:rFonts w:ascii="Bliss 2 Regular" w:hAnsi="Bliss 2 Regular" w:cs="Calibri"/>
          <w:b/>
          <w:bCs/>
          <w:sz w:val="24"/>
          <w:szCs w:val="24"/>
          <w:highlight w:val="yellow"/>
          <w:u w:val="single"/>
          <w:lang w:val="en"/>
        </w:rPr>
        <w:t>Coasts</w:t>
      </w:r>
    </w:p>
    <w:p w14:paraId="040ED383" w14:textId="77777777" w:rsidR="007F7B02" w:rsidRPr="00272A3F" w:rsidRDefault="007F7B02" w:rsidP="007F7B02">
      <w:pPr>
        <w:autoSpaceDE w:val="0"/>
        <w:autoSpaceDN w:val="0"/>
        <w:adjustRightInd w:val="0"/>
        <w:spacing w:after="200" w:line="240" w:lineRule="auto"/>
        <w:jc w:val="center"/>
        <w:rPr>
          <w:rFonts w:ascii="Bliss 2 Regular" w:hAnsi="Bliss 2 Regular" w:cs="Calibri"/>
          <w:b/>
          <w:bCs/>
          <w:sz w:val="24"/>
          <w:szCs w:val="24"/>
          <w:lang w:val="en"/>
        </w:rPr>
      </w:pPr>
      <w:r w:rsidRPr="00272A3F">
        <w:rPr>
          <w:rFonts w:ascii="Bliss 2 Regular" w:hAnsi="Bliss 2 Regular" w:cs="Calibri"/>
          <w:noProof/>
          <w:sz w:val="24"/>
          <w:szCs w:val="24"/>
          <w:lang w:eastAsia="en-GB"/>
        </w:rPr>
        <w:drawing>
          <wp:inline distT="0" distB="0" distL="0" distR="0" wp14:anchorId="4B0E1C71" wp14:editId="7765EF31">
            <wp:extent cx="4819650" cy="3810000"/>
            <wp:effectExtent l="0" t="0" r="0" b="0"/>
            <wp:docPr id="7" name="Picture 7"/>
            <wp:cNvGraphicFramePr>
              <a:graphicFrameLocks xmlns:a="http://schemas.openxmlformats.org/drawingml/2006/main" noChangeAspect="1"/>
            </wp:cNvGraphicFramePr>
            <a:graphic xmlns:a="http://schemas.openxmlformats.org/drawingml/2006/main">
              <a:graphicData uri="http://schemas.openxmlformats.org/drawingml/2006/picture">
                <pic:pic xmlns:pic="http://schemas.openxmlformats.org/drawingml/2006/picture">
                  <pic:nvPicPr>
                    <pic:cNvPr id="0" name="Picture 1"/>
                    <pic:cNvPicPr>
                      <a:picLocks noChangeAspect="1" noChangeArrowheads="1"/>
                    </pic:cNvPicPr>
                  </pic:nvPicPr>
                  <pic:blipFill>
                    <a:blip r:embed="rId14">
                      <a:extLst>
                        <a:ext uri="{28A0092B-C50C-407E-A947-70E740481C1C}">
                          <a14:useLocalDpi xmlns:a14="http://schemas.microsoft.com/office/drawing/2010/main" val="0"/>
                        </a:ext>
                      </a:extLst>
                    </a:blip>
                    <a:srcRect/>
                    <a:stretch>
                      <a:fillRect/>
                    </a:stretch>
                  </pic:blipFill>
                  <pic:spPr bwMode="auto">
                    <a:xfrm>
                      <a:off x="0" y="0"/>
                      <a:ext cx="4819650" cy="3810000"/>
                    </a:xfrm>
                    <a:prstGeom prst="rect">
                      <a:avLst/>
                    </a:prstGeom>
                    <a:noFill/>
                    <a:ln>
                      <a:noFill/>
                    </a:ln>
                  </pic:spPr>
                </pic:pic>
              </a:graphicData>
            </a:graphic>
          </wp:inline>
        </w:drawing>
      </w:r>
    </w:p>
    <w:p w14:paraId="553E8FEA" w14:textId="77777777" w:rsidR="00397498" w:rsidRPr="00272A3F" w:rsidRDefault="00272A3F" w:rsidP="00397498">
      <w:pPr>
        <w:autoSpaceDE w:val="0"/>
        <w:autoSpaceDN w:val="0"/>
        <w:adjustRightInd w:val="0"/>
        <w:spacing w:after="200" w:line="276" w:lineRule="auto"/>
        <w:jc w:val="center"/>
        <w:rPr>
          <w:rFonts w:ascii="Bliss 2 Regular" w:hAnsi="Bliss 2 Regular" w:cs="Calibri"/>
          <w:b/>
          <w:bCs/>
          <w:sz w:val="24"/>
          <w:szCs w:val="24"/>
          <w:lang w:val="en"/>
        </w:rPr>
      </w:pPr>
      <w:hyperlink r:id="rId15" w:history="1">
        <w:r w:rsidR="007F7B02" w:rsidRPr="00272A3F">
          <w:rPr>
            <w:rFonts w:ascii="Bliss 2 Regular" w:hAnsi="Bliss 2 Regular" w:cs="Calibri"/>
            <w:b/>
            <w:bCs/>
            <w:sz w:val="24"/>
            <w:szCs w:val="24"/>
            <w:lang w:val="en"/>
          </w:rPr>
          <w:t>http://www.onegeology.org/extra/kids/images/tides.jpg</w:t>
        </w:r>
      </w:hyperlink>
    </w:p>
    <w:p w14:paraId="6619C9FA" w14:textId="77777777" w:rsidR="00397498" w:rsidRPr="00272A3F" w:rsidRDefault="00397498" w:rsidP="00397498">
      <w:pPr>
        <w:autoSpaceDE w:val="0"/>
        <w:autoSpaceDN w:val="0"/>
        <w:adjustRightInd w:val="0"/>
        <w:spacing w:after="200" w:line="276" w:lineRule="auto"/>
        <w:jc w:val="center"/>
        <w:rPr>
          <w:rFonts w:ascii="Bliss 2 Regular" w:hAnsi="Bliss 2 Regular" w:cs="Calibri"/>
          <w:b/>
          <w:bCs/>
          <w:sz w:val="24"/>
          <w:szCs w:val="24"/>
          <w:lang w:val="en"/>
        </w:rPr>
      </w:pPr>
    </w:p>
    <w:p w14:paraId="613A7397" w14:textId="5C23D7C7" w:rsidR="007F7B02" w:rsidRPr="00272A3F" w:rsidRDefault="007F7B02" w:rsidP="00397498">
      <w:pPr>
        <w:autoSpaceDE w:val="0"/>
        <w:autoSpaceDN w:val="0"/>
        <w:adjustRightInd w:val="0"/>
        <w:spacing w:after="200" w:line="276" w:lineRule="auto"/>
        <w:jc w:val="center"/>
        <w:rPr>
          <w:rFonts w:ascii="Bliss 2 Regular" w:hAnsi="Bliss 2 Regular" w:cs="Calibri"/>
          <w:b/>
          <w:bCs/>
          <w:sz w:val="24"/>
          <w:szCs w:val="24"/>
          <w:lang w:val="en"/>
        </w:rPr>
      </w:pPr>
      <w:r w:rsidRPr="00272A3F">
        <w:rPr>
          <w:rFonts w:ascii="Bliss 2 Regular" w:hAnsi="Bliss 2 Regular" w:cs="Calibri"/>
          <w:b/>
          <w:bCs/>
          <w:sz w:val="24"/>
          <w:szCs w:val="24"/>
          <w:lang w:val="en"/>
        </w:rPr>
        <w:t>Independent Research</w:t>
      </w:r>
    </w:p>
    <w:p w14:paraId="1A716177" w14:textId="77777777" w:rsidR="007F7B02" w:rsidRPr="00272A3F" w:rsidRDefault="007F7B02" w:rsidP="007F7B02">
      <w:pPr>
        <w:numPr>
          <w:ilvl w:val="0"/>
          <w:numId w:val="10"/>
        </w:numPr>
        <w:autoSpaceDE w:val="0"/>
        <w:autoSpaceDN w:val="0"/>
        <w:adjustRightInd w:val="0"/>
        <w:spacing w:after="200" w:line="276" w:lineRule="auto"/>
        <w:ind w:left="360" w:hanging="360"/>
        <w:rPr>
          <w:rFonts w:ascii="Bliss 2 Regular" w:hAnsi="Bliss 2 Regular" w:cs="Calibri"/>
          <w:sz w:val="24"/>
          <w:szCs w:val="24"/>
          <w:lang w:val="en"/>
        </w:rPr>
      </w:pPr>
      <w:r w:rsidRPr="00272A3F">
        <w:rPr>
          <w:rFonts w:ascii="Bliss 2 Regular" w:hAnsi="Bliss 2 Regular" w:cs="Calibri"/>
          <w:sz w:val="24"/>
          <w:szCs w:val="24"/>
          <w:lang w:val="en"/>
        </w:rPr>
        <w:t>How does the geological structure of the coast influence the development of coastal landscapes?</w:t>
      </w:r>
      <w:r w:rsidRPr="00272A3F">
        <w:rPr>
          <w:rFonts w:ascii="Bliss 2 Regular" w:hAnsi="Bliss 2 Regular" w:cs="Calibri"/>
          <w:sz w:val="24"/>
          <w:szCs w:val="24"/>
          <w:lang w:val="en"/>
        </w:rPr>
        <w:br/>
      </w:r>
      <w:hyperlink r:id="rId16" w:history="1">
        <w:r w:rsidRPr="00272A3F">
          <w:rPr>
            <w:rFonts w:ascii="Bliss 2 Regular" w:hAnsi="Bliss 2 Regular" w:cs="Calibri"/>
            <w:sz w:val="24"/>
            <w:szCs w:val="24"/>
            <w:lang w:val="en"/>
          </w:rPr>
          <w:t>http://www.bgs.ac.uk/discoveringGeology/geologyOfBritain/viewer.html</w:t>
        </w:r>
      </w:hyperlink>
    </w:p>
    <w:p w14:paraId="0AB4E481" w14:textId="77777777" w:rsidR="007F7B02" w:rsidRPr="00272A3F" w:rsidRDefault="007F7B02" w:rsidP="007F7B02">
      <w:pPr>
        <w:numPr>
          <w:ilvl w:val="0"/>
          <w:numId w:val="10"/>
        </w:numPr>
        <w:autoSpaceDE w:val="0"/>
        <w:autoSpaceDN w:val="0"/>
        <w:adjustRightInd w:val="0"/>
        <w:spacing w:after="200" w:line="276" w:lineRule="auto"/>
        <w:ind w:left="360" w:hanging="360"/>
        <w:rPr>
          <w:rFonts w:ascii="Bliss 2 Regular" w:hAnsi="Bliss 2 Regular" w:cs="Calibri"/>
          <w:sz w:val="24"/>
          <w:szCs w:val="24"/>
          <w:lang w:val="en"/>
        </w:rPr>
      </w:pPr>
      <w:r w:rsidRPr="00272A3F">
        <w:rPr>
          <w:rFonts w:ascii="Bliss 2 Regular" w:hAnsi="Bliss 2 Regular" w:cs="Calibri"/>
          <w:sz w:val="24"/>
          <w:szCs w:val="24"/>
          <w:lang w:val="en"/>
        </w:rPr>
        <w:t>What effect will sea level rise have on coastlines?</w:t>
      </w:r>
      <w:r w:rsidRPr="00272A3F">
        <w:rPr>
          <w:rFonts w:ascii="Bliss 2 Regular" w:hAnsi="Bliss 2 Regular" w:cs="Calibri"/>
          <w:sz w:val="24"/>
          <w:szCs w:val="24"/>
          <w:lang w:val="en"/>
        </w:rPr>
        <w:br/>
      </w:r>
      <w:hyperlink r:id="rId17" w:history="1">
        <w:r w:rsidRPr="00272A3F">
          <w:rPr>
            <w:rFonts w:ascii="Bliss 2 Regular" w:hAnsi="Bliss 2 Regular" w:cs="Calibri"/>
            <w:sz w:val="24"/>
            <w:szCs w:val="24"/>
            <w:lang w:val="en"/>
          </w:rPr>
          <w:t>http://www.theguardian.com/environment/sea-level</w:t>
        </w:r>
      </w:hyperlink>
      <w:r w:rsidRPr="00272A3F">
        <w:rPr>
          <w:rFonts w:ascii="Bliss 2 Regular" w:hAnsi="Bliss 2 Regular" w:cs="Calibri"/>
          <w:sz w:val="24"/>
          <w:szCs w:val="24"/>
          <w:lang w:val="en"/>
        </w:rPr>
        <w:t xml:space="preserve"> </w:t>
      </w:r>
    </w:p>
    <w:p w14:paraId="58AEED46" w14:textId="77777777" w:rsidR="007F7B02" w:rsidRPr="00272A3F" w:rsidRDefault="00272A3F" w:rsidP="007F7B02">
      <w:pPr>
        <w:autoSpaceDE w:val="0"/>
        <w:autoSpaceDN w:val="0"/>
        <w:adjustRightInd w:val="0"/>
        <w:spacing w:after="200" w:line="276" w:lineRule="auto"/>
        <w:ind w:left="360"/>
        <w:rPr>
          <w:rFonts w:ascii="Bliss 2 Regular" w:hAnsi="Bliss 2 Regular" w:cs="Calibri"/>
          <w:sz w:val="24"/>
          <w:szCs w:val="24"/>
          <w:lang w:val="en"/>
        </w:rPr>
      </w:pPr>
      <w:hyperlink r:id="rId18" w:history="1">
        <w:r w:rsidR="007F7B02" w:rsidRPr="00272A3F">
          <w:rPr>
            <w:rStyle w:val="Hyperlink"/>
            <w:rFonts w:ascii="Bliss 2 Regular" w:hAnsi="Bliss 2 Regular" w:cs="Calibri"/>
            <w:sz w:val="24"/>
            <w:szCs w:val="24"/>
            <w:lang w:val="en"/>
          </w:rPr>
          <w:t>http://www.assembly.wales/Research%20Documents/Coastal%20Erosion%20and%20Sea%20Level%20Rise%20-%20Quick%20guide-30012014-235792/qg12-0014-English.pdf</w:t>
        </w:r>
      </w:hyperlink>
    </w:p>
    <w:p w14:paraId="49D16A0D" w14:textId="77777777" w:rsidR="007F7B02" w:rsidRPr="00272A3F" w:rsidRDefault="00272A3F" w:rsidP="007F7B02">
      <w:pPr>
        <w:autoSpaceDE w:val="0"/>
        <w:autoSpaceDN w:val="0"/>
        <w:adjustRightInd w:val="0"/>
        <w:spacing w:after="200" w:line="276" w:lineRule="auto"/>
        <w:ind w:left="360"/>
        <w:rPr>
          <w:rFonts w:ascii="Bliss 2 Regular" w:hAnsi="Bliss 2 Regular" w:cs="Calibri"/>
          <w:sz w:val="24"/>
          <w:szCs w:val="24"/>
          <w:lang w:val="en"/>
        </w:rPr>
      </w:pPr>
      <w:hyperlink r:id="rId19" w:history="1">
        <w:r w:rsidR="007F7B02" w:rsidRPr="00272A3F">
          <w:rPr>
            <w:rStyle w:val="Hyperlink"/>
            <w:rFonts w:ascii="Bliss 2 Regular" w:hAnsi="Bliss 2 Regular" w:cs="Calibri"/>
            <w:sz w:val="24"/>
            <w:szCs w:val="24"/>
            <w:lang w:val="en"/>
          </w:rPr>
          <w:t>http://www.bgs.ac.uk/discoveringGeology/climateChange/general/coastalErosion.html</w:t>
        </w:r>
      </w:hyperlink>
    </w:p>
    <w:p w14:paraId="46CF4F20" w14:textId="77777777" w:rsidR="007F7B02" w:rsidRPr="00272A3F" w:rsidRDefault="007F7B02" w:rsidP="007F7B02">
      <w:pPr>
        <w:numPr>
          <w:ilvl w:val="0"/>
          <w:numId w:val="10"/>
        </w:numPr>
        <w:autoSpaceDE w:val="0"/>
        <w:autoSpaceDN w:val="0"/>
        <w:adjustRightInd w:val="0"/>
        <w:spacing w:after="200" w:line="276" w:lineRule="auto"/>
        <w:ind w:left="360" w:hanging="360"/>
        <w:rPr>
          <w:rFonts w:ascii="Bliss 2 Regular" w:hAnsi="Bliss 2 Regular" w:cs="Calibri"/>
          <w:sz w:val="24"/>
          <w:szCs w:val="24"/>
          <w:lang w:val="en"/>
        </w:rPr>
      </w:pPr>
      <w:r w:rsidRPr="00272A3F">
        <w:rPr>
          <w:rFonts w:ascii="Bliss 2 Regular" w:hAnsi="Bliss 2 Regular" w:cs="Calibri"/>
          <w:sz w:val="24"/>
          <w:szCs w:val="24"/>
          <w:lang w:val="en"/>
        </w:rPr>
        <w:t>Why is Bangladesh so at risk from coastal flooding?</w:t>
      </w:r>
    </w:p>
    <w:p w14:paraId="1A1B5420" w14:textId="77777777" w:rsidR="007F7B02" w:rsidRPr="00272A3F" w:rsidRDefault="00272A3F" w:rsidP="007F7B02">
      <w:pPr>
        <w:autoSpaceDE w:val="0"/>
        <w:autoSpaceDN w:val="0"/>
        <w:adjustRightInd w:val="0"/>
        <w:spacing w:after="200" w:line="276" w:lineRule="auto"/>
        <w:ind w:left="360"/>
        <w:rPr>
          <w:rFonts w:ascii="Bliss 2 Regular" w:hAnsi="Bliss 2 Regular" w:cs="Calibri"/>
          <w:sz w:val="24"/>
          <w:szCs w:val="24"/>
          <w:lang w:val="en"/>
        </w:rPr>
      </w:pPr>
      <w:hyperlink r:id="rId20" w:history="1">
        <w:r w:rsidR="007F7B02" w:rsidRPr="00272A3F">
          <w:rPr>
            <w:rStyle w:val="Hyperlink"/>
            <w:rFonts w:ascii="Bliss 2 Regular" w:hAnsi="Bliss 2 Regular" w:cs="Calibri"/>
            <w:sz w:val="24"/>
            <w:szCs w:val="24"/>
            <w:lang w:val="en"/>
          </w:rPr>
          <w:t>http://www.bbc.co.uk/schools/gcsebitesize/geography/water_rivers/river_flooding_management_rev6.shtml</w:t>
        </w:r>
      </w:hyperlink>
    </w:p>
    <w:p w14:paraId="2576FD68" w14:textId="77777777" w:rsidR="007F7B02" w:rsidRPr="00272A3F" w:rsidRDefault="00272A3F" w:rsidP="007F7B02">
      <w:pPr>
        <w:autoSpaceDE w:val="0"/>
        <w:autoSpaceDN w:val="0"/>
        <w:adjustRightInd w:val="0"/>
        <w:spacing w:after="200" w:line="276" w:lineRule="auto"/>
        <w:ind w:left="360"/>
        <w:rPr>
          <w:rFonts w:ascii="Bliss 2 Regular" w:hAnsi="Bliss 2 Regular" w:cs="Calibri"/>
          <w:sz w:val="24"/>
          <w:szCs w:val="24"/>
          <w:lang w:val="en"/>
        </w:rPr>
      </w:pPr>
      <w:hyperlink r:id="rId21" w:history="1">
        <w:r w:rsidR="007F7B02" w:rsidRPr="00272A3F">
          <w:rPr>
            <w:rStyle w:val="Hyperlink"/>
            <w:rFonts w:ascii="Bliss 2 Regular" w:hAnsi="Bliss 2 Regular" w:cs="Calibri"/>
            <w:sz w:val="24"/>
            <w:szCs w:val="24"/>
            <w:lang w:val="en"/>
          </w:rPr>
          <w:t>http://coolgeography.co.uk/A-level/AQA/Year%2012/Rivers_Floods/Flooding/Bangladesh/Bangladesh.htm</w:t>
        </w:r>
      </w:hyperlink>
    </w:p>
    <w:p w14:paraId="60E457F2" w14:textId="77777777" w:rsidR="007F7B02" w:rsidRPr="00272A3F" w:rsidRDefault="007F7B02" w:rsidP="007F7B02">
      <w:pPr>
        <w:numPr>
          <w:ilvl w:val="0"/>
          <w:numId w:val="10"/>
        </w:numPr>
        <w:autoSpaceDE w:val="0"/>
        <w:autoSpaceDN w:val="0"/>
        <w:adjustRightInd w:val="0"/>
        <w:spacing w:after="200" w:line="276" w:lineRule="auto"/>
        <w:ind w:left="360" w:hanging="360"/>
        <w:rPr>
          <w:rFonts w:ascii="Bliss 2 Regular" w:hAnsi="Bliss 2 Regular" w:cs="Calibri"/>
          <w:sz w:val="24"/>
          <w:szCs w:val="24"/>
          <w:lang w:val="en"/>
        </w:rPr>
      </w:pPr>
      <w:r w:rsidRPr="00272A3F">
        <w:rPr>
          <w:rFonts w:ascii="Bliss 2 Regular" w:hAnsi="Bliss 2 Regular" w:cs="Calibri"/>
          <w:sz w:val="24"/>
          <w:szCs w:val="24"/>
          <w:lang w:val="en"/>
        </w:rPr>
        <w:t>Find four images representing a range of mass movement along the coastline.  Annotate them in detail and include examples of where they have occurred around the world</w:t>
      </w:r>
    </w:p>
    <w:p w14:paraId="330EBE99" w14:textId="77777777" w:rsidR="007F7B02" w:rsidRPr="00272A3F" w:rsidRDefault="007F7B02" w:rsidP="007F7B02">
      <w:pPr>
        <w:numPr>
          <w:ilvl w:val="0"/>
          <w:numId w:val="10"/>
        </w:numPr>
        <w:autoSpaceDE w:val="0"/>
        <w:autoSpaceDN w:val="0"/>
        <w:adjustRightInd w:val="0"/>
        <w:spacing w:after="200" w:line="276" w:lineRule="auto"/>
        <w:ind w:left="360" w:hanging="360"/>
        <w:rPr>
          <w:rFonts w:ascii="Bliss 2 Regular" w:hAnsi="Bliss 2 Regular" w:cs="Calibri"/>
          <w:sz w:val="24"/>
          <w:szCs w:val="24"/>
          <w:lang w:val="en"/>
        </w:rPr>
      </w:pPr>
      <w:r w:rsidRPr="00272A3F">
        <w:rPr>
          <w:rFonts w:ascii="Bliss 2 Regular" w:hAnsi="Bliss 2 Regular" w:cs="Calibri"/>
          <w:sz w:val="24"/>
          <w:szCs w:val="24"/>
          <w:lang w:val="en"/>
        </w:rPr>
        <w:t>What is the difference between eustatic and isostatic sea level change?</w:t>
      </w:r>
    </w:p>
    <w:p w14:paraId="0666701D" w14:textId="77777777" w:rsidR="00397498" w:rsidRPr="00272A3F" w:rsidRDefault="00397498" w:rsidP="007F7B02">
      <w:pPr>
        <w:autoSpaceDE w:val="0"/>
        <w:autoSpaceDN w:val="0"/>
        <w:adjustRightInd w:val="0"/>
        <w:spacing w:after="200" w:line="276" w:lineRule="auto"/>
        <w:rPr>
          <w:rFonts w:ascii="Bliss 2 Regular" w:hAnsi="Bliss 2 Regular" w:cs="Calibri"/>
          <w:b/>
          <w:bCs/>
          <w:sz w:val="24"/>
          <w:szCs w:val="24"/>
          <w:u w:val="single"/>
          <w:lang w:val="en"/>
        </w:rPr>
      </w:pPr>
    </w:p>
    <w:p w14:paraId="2A210F30" w14:textId="22E7B86B" w:rsidR="007F7B02" w:rsidRPr="00272A3F" w:rsidRDefault="007F7B02" w:rsidP="007F7B02">
      <w:pPr>
        <w:autoSpaceDE w:val="0"/>
        <w:autoSpaceDN w:val="0"/>
        <w:adjustRightInd w:val="0"/>
        <w:spacing w:after="200" w:line="276" w:lineRule="auto"/>
        <w:rPr>
          <w:rFonts w:ascii="Bliss 2 Regular" w:hAnsi="Bliss 2 Regular" w:cs="Calibri"/>
          <w:b/>
          <w:bCs/>
          <w:sz w:val="24"/>
          <w:szCs w:val="24"/>
          <w:u w:val="single"/>
          <w:lang w:val="en"/>
        </w:rPr>
      </w:pPr>
      <w:r w:rsidRPr="00272A3F">
        <w:rPr>
          <w:rFonts w:ascii="Bliss 2 Regular" w:hAnsi="Bliss 2 Regular" w:cs="Calibri"/>
          <w:b/>
          <w:bCs/>
          <w:sz w:val="24"/>
          <w:szCs w:val="24"/>
          <w:u w:val="single"/>
          <w:lang w:val="en"/>
        </w:rPr>
        <w:t>Pre Knowledge Topics - Coast</w:t>
      </w:r>
      <w:r w:rsidR="00397498" w:rsidRPr="00272A3F">
        <w:rPr>
          <w:rFonts w:ascii="Bliss 2 Regular" w:hAnsi="Bliss 2 Regular" w:cs="Calibri"/>
          <w:b/>
          <w:bCs/>
          <w:sz w:val="24"/>
          <w:szCs w:val="24"/>
          <w:u w:val="single"/>
          <w:lang w:val="en"/>
        </w:rPr>
        <w:t>s</w:t>
      </w:r>
    </w:p>
    <w:p w14:paraId="51506A0C" w14:textId="77777777" w:rsidR="007F7B02" w:rsidRPr="00272A3F" w:rsidRDefault="007F7B02" w:rsidP="007F7B02">
      <w:pPr>
        <w:numPr>
          <w:ilvl w:val="0"/>
          <w:numId w:val="11"/>
        </w:numPr>
        <w:autoSpaceDE w:val="0"/>
        <w:autoSpaceDN w:val="0"/>
        <w:adjustRightInd w:val="0"/>
        <w:spacing w:after="200" w:line="276" w:lineRule="auto"/>
        <w:ind w:left="360" w:hanging="360"/>
        <w:rPr>
          <w:rFonts w:ascii="Bliss 2 Regular" w:hAnsi="Bliss 2 Regular" w:cs="Calibri"/>
          <w:sz w:val="24"/>
          <w:szCs w:val="24"/>
          <w:lang w:val="en"/>
        </w:rPr>
      </w:pPr>
      <w:r w:rsidRPr="00272A3F">
        <w:rPr>
          <w:rFonts w:ascii="Bliss 2 Regular" w:hAnsi="Bliss 2 Regular" w:cs="Calibri"/>
          <w:sz w:val="24"/>
          <w:szCs w:val="24"/>
          <w:lang w:val="en"/>
        </w:rPr>
        <w:t>Use GIS (Google Earth) to map of a variety of coastal landscapes in the UK and around the world</w:t>
      </w:r>
    </w:p>
    <w:p w14:paraId="150129E3" w14:textId="77777777" w:rsidR="007F7B02" w:rsidRPr="00272A3F" w:rsidRDefault="007F7B02" w:rsidP="007F7B02">
      <w:pPr>
        <w:numPr>
          <w:ilvl w:val="0"/>
          <w:numId w:val="11"/>
        </w:numPr>
        <w:autoSpaceDE w:val="0"/>
        <w:autoSpaceDN w:val="0"/>
        <w:adjustRightInd w:val="0"/>
        <w:spacing w:after="200" w:line="276" w:lineRule="auto"/>
        <w:ind w:left="360" w:hanging="360"/>
        <w:rPr>
          <w:rFonts w:ascii="Bliss 2 Regular" w:hAnsi="Bliss 2 Regular" w:cs="Calibri"/>
          <w:sz w:val="24"/>
          <w:szCs w:val="24"/>
          <w:lang w:val="en"/>
        </w:rPr>
      </w:pPr>
      <w:r w:rsidRPr="00272A3F">
        <w:rPr>
          <w:rFonts w:ascii="Bliss 2 Regular" w:hAnsi="Bliss 2 Regular" w:cs="Calibri"/>
          <w:sz w:val="24"/>
          <w:szCs w:val="24"/>
          <w:lang w:val="en"/>
        </w:rPr>
        <w:t>Draw field sketches of contrasting coastlines</w:t>
      </w:r>
    </w:p>
    <w:p w14:paraId="68B0AB40" w14:textId="77777777" w:rsidR="007F7B02" w:rsidRPr="00272A3F" w:rsidRDefault="007F7B02" w:rsidP="007F7B02">
      <w:pPr>
        <w:numPr>
          <w:ilvl w:val="0"/>
          <w:numId w:val="11"/>
        </w:numPr>
        <w:autoSpaceDE w:val="0"/>
        <w:autoSpaceDN w:val="0"/>
        <w:adjustRightInd w:val="0"/>
        <w:spacing w:after="200" w:line="276" w:lineRule="auto"/>
        <w:ind w:left="360" w:hanging="360"/>
        <w:rPr>
          <w:rFonts w:ascii="Bliss 2 Regular" w:hAnsi="Bliss 2 Regular" w:cs="Calibri"/>
          <w:sz w:val="24"/>
          <w:szCs w:val="24"/>
          <w:lang w:val="en"/>
        </w:rPr>
      </w:pPr>
      <w:r w:rsidRPr="00272A3F">
        <w:rPr>
          <w:rFonts w:ascii="Bliss 2 Regular" w:hAnsi="Bliss 2 Regular" w:cs="Calibri"/>
          <w:sz w:val="24"/>
          <w:szCs w:val="24"/>
          <w:lang w:val="en"/>
        </w:rPr>
        <w:t xml:space="preserve">Use </w:t>
      </w:r>
      <w:r w:rsidRPr="00272A3F">
        <w:rPr>
          <w:rFonts w:ascii="Bliss 2 Regular" w:hAnsi="Bliss 2 Regular"/>
          <w:sz w:val="24"/>
          <w:szCs w:val="24"/>
        </w:rPr>
        <w:t>http://wtp2.appspot.com/wheresthepath.htm</w:t>
      </w:r>
      <w:r w:rsidRPr="00272A3F">
        <w:rPr>
          <w:rFonts w:ascii="Bliss 2 Regular" w:hAnsi="Bliss 2 Regular" w:cs="Calibri"/>
          <w:sz w:val="24"/>
          <w:szCs w:val="24"/>
          <w:lang w:val="en"/>
        </w:rPr>
        <w:t xml:space="preserve"> to measure rates of erosion over time along contrasting coastlines</w:t>
      </w:r>
    </w:p>
    <w:p w14:paraId="5CA6A285" w14:textId="77777777" w:rsidR="007F7B02" w:rsidRPr="00272A3F" w:rsidRDefault="007F7B02" w:rsidP="007F7B02">
      <w:pPr>
        <w:numPr>
          <w:ilvl w:val="0"/>
          <w:numId w:val="11"/>
        </w:numPr>
        <w:autoSpaceDE w:val="0"/>
        <w:autoSpaceDN w:val="0"/>
        <w:adjustRightInd w:val="0"/>
        <w:spacing w:after="200" w:line="276" w:lineRule="auto"/>
        <w:ind w:left="360" w:hanging="360"/>
        <w:rPr>
          <w:rFonts w:ascii="Bliss 2 Regular" w:hAnsi="Bliss 2 Regular" w:cs="Calibri"/>
          <w:b/>
          <w:bCs/>
          <w:sz w:val="24"/>
          <w:szCs w:val="24"/>
          <w:lang w:val="en"/>
        </w:rPr>
      </w:pPr>
      <w:r w:rsidRPr="00272A3F">
        <w:rPr>
          <w:rFonts w:ascii="Bliss 2 Regular" w:hAnsi="Bliss 2 Regular" w:cs="Calibri"/>
          <w:sz w:val="24"/>
          <w:szCs w:val="24"/>
          <w:lang w:val="en"/>
        </w:rPr>
        <w:t>Annotate images to show a range of approaches to coastal management and their environmental impact</w:t>
      </w:r>
    </w:p>
    <w:p w14:paraId="7FB5B436" w14:textId="77777777" w:rsidR="007F7B02" w:rsidRPr="00272A3F" w:rsidRDefault="007F7B02" w:rsidP="007F7B02">
      <w:pPr>
        <w:numPr>
          <w:ilvl w:val="0"/>
          <w:numId w:val="11"/>
        </w:numPr>
        <w:autoSpaceDE w:val="0"/>
        <w:autoSpaceDN w:val="0"/>
        <w:adjustRightInd w:val="0"/>
        <w:spacing w:after="200" w:line="276" w:lineRule="auto"/>
        <w:ind w:left="360" w:hanging="360"/>
        <w:rPr>
          <w:rFonts w:ascii="Bliss 2 Regular" w:hAnsi="Bliss 2 Regular" w:cs="Calibri"/>
          <w:b/>
          <w:bCs/>
          <w:sz w:val="24"/>
          <w:szCs w:val="24"/>
          <w:lang w:val="en"/>
        </w:rPr>
      </w:pPr>
      <w:r w:rsidRPr="00272A3F">
        <w:rPr>
          <w:rFonts w:ascii="Bliss 2 Regular" w:hAnsi="Bliss 2 Regular" w:cs="Calibri"/>
          <w:sz w:val="24"/>
          <w:szCs w:val="24"/>
          <w:lang w:val="en"/>
        </w:rPr>
        <w:t>Create a map of the sediment cells around the UK</w:t>
      </w:r>
    </w:p>
    <w:p w14:paraId="78CF6B08" w14:textId="77777777" w:rsidR="007F7B02" w:rsidRPr="00272A3F" w:rsidRDefault="007F7B02" w:rsidP="007F7B02">
      <w:pPr>
        <w:numPr>
          <w:ilvl w:val="0"/>
          <w:numId w:val="11"/>
        </w:numPr>
        <w:autoSpaceDE w:val="0"/>
        <w:autoSpaceDN w:val="0"/>
        <w:adjustRightInd w:val="0"/>
        <w:spacing w:after="200" w:line="276" w:lineRule="auto"/>
        <w:ind w:left="360" w:hanging="360"/>
        <w:rPr>
          <w:rFonts w:ascii="Bliss 2 Regular" w:hAnsi="Bliss 2 Regular" w:cs="Calibri"/>
          <w:b/>
          <w:bCs/>
          <w:sz w:val="24"/>
          <w:szCs w:val="24"/>
          <w:lang w:val="en"/>
        </w:rPr>
      </w:pPr>
      <w:r w:rsidRPr="00272A3F">
        <w:rPr>
          <w:rFonts w:ascii="Bliss 2 Regular" w:hAnsi="Bliss 2 Regular" w:cs="Calibri"/>
          <w:sz w:val="24"/>
          <w:szCs w:val="24"/>
          <w:lang w:val="en"/>
        </w:rPr>
        <w:t>Sketch and annotate a recurved spit to show its formation</w:t>
      </w:r>
    </w:p>
    <w:p w14:paraId="484A1601" w14:textId="77777777" w:rsidR="007F7B02" w:rsidRPr="00272A3F" w:rsidRDefault="007F7B02" w:rsidP="007F7B02">
      <w:pPr>
        <w:numPr>
          <w:ilvl w:val="0"/>
          <w:numId w:val="11"/>
        </w:numPr>
        <w:autoSpaceDE w:val="0"/>
        <w:autoSpaceDN w:val="0"/>
        <w:adjustRightInd w:val="0"/>
        <w:spacing w:after="200" w:line="276" w:lineRule="auto"/>
        <w:ind w:left="360" w:hanging="360"/>
        <w:rPr>
          <w:rFonts w:ascii="Bliss 2 Regular" w:hAnsi="Bliss 2 Regular" w:cs="Calibri"/>
          <w:b/>
          <w:bCs/>
          <w:sz w:val="24"/>
          <w:szCs w:val="24"/>
          <w:lang w:val="en"/>
        </w:rPr>
      </w:pPr>
      <w:r w:rsidRPr="00272A3F">
        <w:rPr>
          <w:rFonts w:ascii="Bliss 2 Regular" w:hAnsi="Bliss 2 Regular" w:cs="Calibri"/>
          <w:sz w:val="24"/>
          <w:szCs w:val="24"/>
          <w:lang w:val="en"/>
        </w:rPr>
        <w:t>Annotate diagrams to show the different types of erosion and transportation at the coast</w:t>
      </w:r>
    </w:p>
    <w:p w14:paraId="5D3B0731" w14:textId="77777777" w:rsidR="007F7B02" w:rsidRPr="00272A3F" w:rsidRDefault="007F7B02" w:rsidP="007F7B02">
      <w:pPr>
        <w:numPr>
          <w:ilvl w:val="0"/>
          <w:numId w:val="11"/>
        </w:numPr>
        <w:autoSpaceDE w:val="0"/>
        <w:autoSpaceDN w:val="0"/>
        <w:adjustRightInd w:val="0"/>
        <w:spacing w:after="200" w:line="276" w:lineRule="auto"/>
        <w:ind w:left="360" w:hanging="360"/>
        <w:rPr>
          <w:rFonts w:ascii="Bliss 2 Regular" w:hAnsi="Bliss 2 Regular" w:cs="Calibri"/>
          <w:b/>
          <w:bCs/>
          <w:sz w:val="24"/>
          <w:szCs w:val="24"/>
          <w:lang w:val="en"/>
        </w:rPr>
      </w:pPr>
      <w:r w:rsidRPr="00272A3F">
        <w:rPr>
          <w:rFonts w:ascii="Bliss 2 Regular" w:hAnsi="Bliss 2 Regular" w:cs="Calibri"/>
          <w:sz w:val="24"/>
          <w:szCs w:val="24"/>
          <w:lang w:val="en"/>
        </w:rPr>
        <w:t>Draw sketches of concordant and discordant coastlines</w:t>
      </w:r>
    </w:p>
    <w:p w14:paraId="3C8FD30B" w14:textId="77777777" w:rsidR="007F7B02" w:rsidRPr="00272A3F" w:rsidRDefault="007F7B02" w:rsidP="007F7B02">
      <w:pPr>
        <w:numPr>
          <w:ilvl w:val="0"/>
          <w:numId w:val="11"/>
        </w:numPr>
        <w:autoSpaceDE w:val="0"/>
        <w:autoSpaceDN w:val="0"/>
        <w:adjustRightInd w:val="0"/>
        <w:spacing w:after="200" w:line="276" w:lineRule="auto"/>
        <w:ind w:left="360" w:hanging="360"/>
        <w:rPr>
          <w:rFonts w:ascii="Bliss 2 Regular" w:hAnsi="Bliss 2 Regular" w:cs="Calibri"/>
          <w:b/>
          <w:bCs/>
          <w:sz w:val="24"/>
          <w:szCs w:val="24"/>
          <w:lang w:val="en"/>
        </w:rPr>
      </w:pPr>
      <w:r w:rsidRPr="00272A3F">
        <w:rPr>
          <w:rFonts w:ascii="Bliss 2 Regular" w:hAnsi="Bliss 2 Regular" w:cs="Calibri"/>
          <w:sz w:val="24"/>
          <w:szCs w:val="24"/>
          <w:lang w:val="en"/>
        </w:rPr>
        <w:t>Draw and annotate the formation of a stump</w:t>
      </w:r>
    </w:p>
    <w:p w14:paraId="74A02A94" w14:textId="77777777" w:rsidR="007F7B02" w:rsidRPr="00272A3F" w:rsidRDefault="007F7B02" w:rsidP="007F7B02">
      <w:pPr>
        <w:numPr>
          <w:ilvl w:val="0"/>
          <w:numId w:val="11"/>
        </w:numPr>
        <w:autoSpaceDE w:val="0"/>
        <w:autoSpaceDN w:val="0"/>
        <w:adjustRightInd w:val="0"/>
        <w:spacing w:after="200" w:line="276" w:lineRule="auto"/>
        <w:ind w:left="360" w:hanging="360"/>
        <w:rPr>
          <w:rFonts w:ascii="Bliss 2 Regular" w:hAnsi="Bliss 2 Regular" w:cs="Calibri"/>
          <w:b/>
          <w:bCs/>
          <w:sz w:val="24"/>
          <w:szCs w:val="24"/>
          <w:lang w:val="en"/>
        </w:rPr>
      </w:pPr>
      <w:r w:rsidRPr="00272A3F">
        <w:rPr>
          <w:rFonts w:ascii="Bliss 2 Regular" w:hAnsi="Bliss 2 Regular" w:cs="Calibri"/>
          <w:sz w:val="24"/>
          <w:szCs w:val="24"/>
          <w:lang w:val="en"/>
        </w:rPr>
        <w:t xml:space="preserve">Find the definition for the following words: </w:t>
      </w:r>
    </w:p>
    <w:tbl>
      <w:tblPr>
        <w:tblW w:w="10320" w:type="dxa"/>
        <w:tblInd w:w="-5" w:type="dxa"/>
        <w:tblLayout w:type="fixed"/>
        <w:tblLook w:val="0000" w:firstRow="0" w:lastRow="0" w:firstColumn="0" w:lastColumn="0" w:noHBand="0" w:noVBand="0"/>
      </w:tblPr>
      <w:tblGrid>
        <w:gridCol w:w="2235"/>
        <w:gridCol w:w="8085"/>
      </w:tblGrid>
      <w:tr w:rsidR="007F7B02" w:rsidRPr="00272A3F" w14:paraId="6AEED7EA"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3F8E6AF3" w14:textId="77777777" w:rsidR="007F7B02" w:rsidRPr="00272A3F" w:rsidRDefault="007F7B02" w:rsidP="00432324">
            <w:pPr>
              <w:autoSpaceDE w:val="0"/>
              <w:autoSpaceDN w:val="0"/>
              <w:adjustRightInd w:val="0"/>
              <w:spacing w:after="0" w:line="240" w:lineRule="auto"/>
              <w:jc w:val="center"/>
              <w:rPr>
                <w:rFonts w:ascii="Bliss 2 Regular" w:hAnsi="Bliss 2 Regular" w:cs="Calibri"/>
                <w:sz w:val="24"/>
                <w:szCs w:val="24"/>
                <w:lang w:val="en"/>
              </w:rPr>
            </w:pPr>
            <w:r w:rsidRPr="00272A3F">
              <w:rPr>
                <w:rFonts w:ascii="Bliss 2 Regular" w:hAnsi="Bliss 2 Regular" w:cs="Trebuchet MS"/>
                <w:b/>
                <w:bCs/>
                <w:sz w:val="24"/>
                <w:szCs w:val="24"/>
                <w:lang w:val="en"/>
              </w:rPr>
              <w:t>Term</w:t>
            </w:r>
          </w:p>
        </w:tc>
        <w:tc>
          <w:tcPr>
            <w:tcW w:w="8085" w:type="dxa"/>
            <w:tcBorders>
              <w:top w:val="single" w:sz="4" w:space="0" w:color="836967"/>
              <w:left w:val="single" w:sz="4" w:space="0" w:color="836967"/>
              <w:bottom w:val="single" w:sz="4" w:space="0" w:color="836967"/>
              <w:right w:val="single" w:sz="4" w:space="0" w:color="836967"/>
            </w:tcBorders>
          </w:tcPr>
          <w:p w14:paraId="27D858E9" w14:textId="77777777" w:rsidR="007F7B02" w:rsidRPr="00272A3F" w:rsidRDefault="007F7B02" w:rsidP="00432324">
            <w:pPr>
              <w:autoSpaceDE w:val="0"/>
              <w:autoSpaceDN w:val="0"/>
              <w:adjustRightInd w:val="0"/>
              <w:spacing w:after="0" w:line="240" w:lineRule="auto"/>
              <w:jc w:val="center"/>
              <w:rPr>
                <w:rFonts w:ascii="Bliss 2 Regular" w:hAnsi="Bliss 2 Regular" w:cs="Trebuchet MS"/>
                <w:b/>
                <w:bCs/>
                <w:sz w:val="24"/>
                <w:szCs w:val="24"/>
                <w:lang w:val="en"/>
              </w:rPr>
            </w:pPr>
            <w:r w:rsidRPr="00272A3F">
              <w:rPr>
                <w:rFonts w:ascii="Bliss 2 Regular" w:hAnsi="Bliss 2 Regular" w:cs="Trebuchet MS"/>
                <w:b/>
                <w:bCs/>
                <w:sz w:val="24"/>
                <w:szCs w:val="24"/>
                <w:lang w:val="en"/>
              </w:rPr>
              <w:t>Definition</w:t>
            </w:r>
          </w:p>
          <w:p w14:paraId="55A9B76E" w14:textId="77777777" w:rsidR="002F17CF" w:rsidRPr="00272A3F" w:rsidRDefault="002F17CF" w:rsidP="00432324">
            <w:pPr>
              <w:autoSpaceDE w:val="0"/>
              <w:autoSpaceDN w:val="0"/>
              <w:adjustRightInd w:val="0"/>
              <w:spacing w:after="0" w:line="240" w:lineRule="auto"/>
              <w:jc w:val="center"/>
              <w:rPr>
                <w:rFonts w:ascii="Bliss 2 Regular" w:hAnsi="Bliss 2 Regular" w:cs="Calibri"/>
                <w:sz w:val="24"/>
                <w:szCs w:val="24"/>
                <w:lang w:val="en"/>
              </w:rPr>
            </w:pPr>
          </w:p>
        </w:tc>
      </w:tr>
      <w:tr w:rsidR="007F7B02" w:rsidRPr="00272A3F" w14:paraId="6E431ABC"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67DE2DDB"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Abandon the line</w:t>
            </w:r>
          </w:p>
        </w:tc>
        <w:tc>
          <w:tcPr>
            <w:tcW w:w="8085" w:type="dxa"/>
            <w:tcBorders>
              <w:top w:val="single" w:sz="4" w:space="0" w:color="836967"/>
              <w:left w:val="single" w:sz="4" w:space="0" w:color="836967"/>
              <w:bottom w:val="single" w:sz="4" w:space="0" w:color="836967"/>
              <w:right w:val="single" w:sz="4" w:space="0" w:color="836967"/>
            </w:tcBorders>
          </w:tcPr>
          <w:p w14:paraId="112BF1E2"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51922285" w14:textId="77777777" w:rsidR="002F17CF" w:rsidRPr="00272A3F" w:rsidRDefault="002F17CF"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30A4022E" w14:textId="77777777" w:rsidTr="00432324">
        <w:trPr>
          <w:trHeight w:val="210"/>
        </w:trPr>
        <w:tc>
          <w:tcPr>
            <w:tcW w:w="2235" w:type="dxa"/>
            <w:tcBorders>
              <w:top w:val="single" w:sz="4" w:space="0" w:color="836967"/>
              <w:left w:val="single" w:sz="4" w:space="0" w:color="836967"/>
              <w:bottom w:val="single" w:sz="4" w:space="0" w:color="836967"/>
              <w:right w:val="single" w:sz="4" w:space="0" w:color="836967"/>
            </w:tcBorders>
          </w:tcPr>
          <w:p w14:paraId="1F659702"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Abrasion</w:t>
            </w:r>
          </w:p>
        </w:tc>
        <w:tc>
          <w:tcPr>
            <w:tcW w:w="8085" w:type="dxa"/>
            <w:tcBorders>
              <w:top w:val="single" w:sz="4" w:space="0" w:color="836967"/>
              <w:left w:val="single" w:sz="4" w:space="0" w:color="836967"/>
              <w:bottom w:val="single" w:sz="4" w:space="0" w:color="836967"/>
              <w:right w:val="single" w:sz="4" w:space="0" w:color="836967"/>
            </w:tcBorders>
          </w:tcPr>
          <w:p w14:paraId="5DEB2C23"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175EF32F" w14:textId="77777777" w:rsidR="002F17CF" w:rsidRPr="00272A3F" w:rsidRDefault="002F17CF"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0884663C"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1EF469B7"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Accretion</w:t>
            </w:r>
          </w:p>
        </w:tc>
        <w:tc>
          <w:tcPr>
            <w:tcW w:w="8085" w:type="dxa"/>
            <w:tcBorders>
              <w:top w:val="single" w:sz="4" w:space="0" w:color="836967"/>
              <w:left w:val="single" w:sz="4" w:space="0" w:color="836967"/>
              <w:bottom w:val="single" w:sz="4" w:space="0" w:color="836967"/>
              <w:right w:val="single" w:sz="4" w:space="0" w:color="836967"/>
            </w:tcBorders>
          </w:tcPr>
          <w:p w14:paraId="22092E08" w14:textId="77777777" w:rsidR="007F7B02" w:rsidRPr="00272A3F" w:rsidRDefault="007F7B02" w:rsidP="00432324">
            <w:pPr>
              <w:autoSpaceDE w:val="0"/>
              <w:autoSpaceDN w:val="0"/>
              <w:adjustRightInd w:val="0"/>
              <w:spacing w:after="0" w:line="240" w:lineRule="auto"/>
              <w:rPr>
                <w:rFonts w:ascii="Bliss 2 Regular" w:hAnsi="Bliss 2 Regular" w:cs="Trebuchet MS"/>
                <w:sz w:val="24"/>
                <w:szCs w:val="24"/>
                <w:lang w:val="en"/>
              </w:rPr>
            </w:pPr>
            <w:r w:rsidRPr="00272A3F">
              <w:rPr>
                <w:rFonts w:ascii="Bliss 2 Regular" w:hAnsi="Bliss 2 Regular" w:cs="Trebuchet MS"/>
                <w:sz w:val="24"/>
                <w:szCs w:val="24"/>
                <w:lang w:val="en"/>
              </w:rPr>
              <w:t xml:space="preserve"> </w:t>
            </w:r>
          </w:p>
          <w:p w14:paraId="21886481" w14:textId="77777777" w:rsidR="002F17CF" w:rsidRPr="00272A3F" w:rsidRDefault="002F17CF"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4BF55C10"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5A52B634"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Advance the Line</w:t>
            </w:r>
          </w:p>
        </w:tc>
        <w:tc>
          <w:tcPr>
            <w:tcW w:w="8085" w:type="dxa"/>
            <w:tcBorders>
              <w:top w:val="single" w:sz="4" w:space="0" w:color="836967"/>
              <w:left w:val="single" w:sz="4" w:space="0" w:color="836967"/>
              <w:bottom w:val="single" w:sz="4" w:space="0" w:color="836967"/>
              <w:right w:val="single" w:sz="4" w:space="0" w:color="836967"/>
            </w:tcBorders>
          </w:tcPr>
          <w:p w14:paraId="5537B149"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3224E1C0" w14:textId="77777777" w:rsidR="002F17CF" w:rsidRPr="00272A3F" w:rsidRDefault="002F17CF"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4FACD121"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1ED9BF6F"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Arch</w:t>
            </w:r>
          </w:p>
        </w:tc>
        <w:tc>
          <w:tcPr>
            <w:tcW w:w="8085" w:type="dxa"/>
            <w:tcBorders>
              <w:top w:val="single" w:sz="4" w:space="0" w:color="836967"/>
              <w:left w:val="single" w:sz="4" w:space="0" w:color="836967"/>
              <w:bottom w:val="single" w:sz="4" w:space="0" w:color="836967"/>
              <w:right w:val="single" w:sz="4" w:space="0" w:color="836967"/>
            </w:tcBorders>
          </w:tcPr>
          <w:p w14:paraId="54992931"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2291D533" w14:textId="77777777" w:rsidR="002F17CF" w:rsidRPr="00272A3F" w:rsidRDefault="002F17CF"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02E581EA"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33DFC365"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Attrition</w:t>
            </w:r>
          </w:p>
        </w:tc>
        <w:tc>
          <w:tcPr>
            <w:tcW w:w="8085" w:type="dxa"/>
            <w:tcBorders>
              <w:top w:val="single" w:sz="4" w:space="0" w:color="836967"/>
              <w:left w:val="single" w:sz="4" w:space="0" w:color="836967"/>
              <w:bottom w:val="single" w:sz="4" w:space="0" w:color="836967"/>
              <w:right w:val="single" w:sz="4" w:space="0" w:color="836967"/>
            </w:tcBorders>
          </w:tcPr>
          <w:p w14:paraId="12CE1751"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2A57BC74" w14:textId="77777777" w:rsidR="002F17CF" w:rsidRPr="00272A3F" w:rsidRDefault="002F17CF"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03A0B216"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39B5A455"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Attrition</w:t>
            </w:r>
          </w:p>
        </w:tc>
        <w:tc>
          <w:tcPr>
            <w:tcW w:w="8085" w:type="dxa"/>
            <w:tcBorders>
              <w:top w:val="single" w:sz="4" w:space="0" w:color="836967"/>
              <w:left w:val="single" w:sz="4" w:space="0" w:color="836967"/>
              <w:bottom w:val="single" w:sz="4" w:space="0" w:color="836967"/>
              <w:right w:val="single" w:sz="4" w:space="0" w:color="836967"/>
            </w:tcBorders>
          </w:tcPr>
          <w:p w14:paraId="07614217"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086E1ECF" w14:textId="77777777" w:rsidR="002F17CF" w:rsidRPr="00272A3F" w:rsidRDefault="002F17CF"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1F13A17F"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46DCA306"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Backwash</w:t>
            </w:r>
          </w:p>
        </w:tc>
        <w:tc>
          <w:tcPr>
            <w:tcW w:w="8085" w:type="dxa"/>
            <w:tcBorders>
              <w:top w:val="single" w:sz="4" w:space="0" w:color="836967"/>
              <w:left w:val="single" w:sz="4" w:space="0" w:color="836967"/>
              <w:bottom w:val="single" w:sz="4" w:space="0" w:color="836967"/>
              <w:right w:val="single" w:sz="4" w:space="0" w:color="836967"/>
            </w:tcBorders>
          </w:tcPr>
          <w:p w14:paraId="393120A8"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1966FD64" w14:textId="77777777" w:rsidR="002F17CF" w:rsidRPr="00272A3F" w:rsidRDefault="002F17CF"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594E7F25"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4F275981"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Bar</w:t>
            </w:r>
          </w:p>
        </w:tc>
        <w:tc>
          <w:tcPr>
            <w:tcW w:w="8085" w:type="dxa"/>
            <w:tcBorders>
              <w:top w:val="single" w:sz="4" w:space="0" w:color="836967"/>
              <w:left w:val="single" w:sz="4" w:space="0" w:color="836967"/>
              <w:bottom w:val="single" w:sz="4" w:space="0" w:color="836967"/>
              <w:right w:val="single" w:sz="4" w:space="0" w:color="836967"/>
            </w:tcBorders>
          </w:tcPr>
          <w:p w14:paraId="2CBE9EA1"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33A197EF" w14:textId="77777777" w:rsidR="002F17CF" w:rsidRPr="00272A3F" w:rsidRDefault="002F17CF"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71516647"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337087AF"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Benefit cost ratio</w:t>
            </w:r>
          </w:p>
        </w:tc>
        <w:tc>
          <w:tcPr>
            <w:tcW w:w="8085" w:type="dxa"/>
            <w:tcBorders>
              <w:top w:val="single" w:sz="4" w:space="0" w:color="836967"/>
              <w:left w:val="single" w:sz="4" w:space="0" w:color="836967"/>
              <w:bottom w:val="single" w:sz="4" w:space="0" w:color="836967"/>
              <w:right w:val="single" w:sz="4" w:space="0" w:color="836967"/>
            </w:tcBorders>
          </w:tcPr>
          <w:p w14:paraId="31D7B4FE"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7F1204DC" w14:textId="77777777" w:rsidR="002F17CF" w:rsidRPr="00272A3F" w:rsidRDefault="002F17CF"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34A6322C"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5ACDA375"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Berm</w:t>
            </w:r>
          </w:p>
        </w:tc>
        <w:tc>
          <w:tcPr>
            <w:tcW w:w="8085" w:type="dxa"/>
            <w:tcBorders>
              <w:top w:val="single" w:sz="4" w:space="0" w:color="836967"/>
              <w:left w:val="single" w:sz="4" w:space="0" w:color="836967"/>
              <w:bottom w:val="single" w:sz="4" w:space="0" w:color="836967"/>
              <w:right w:val="single" w:sz="4" w:space="0" w:color="836967"/>
            </w:tcBorders>
          </w:tcPr>
          <w:p w14:paraId="3B473FA7"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1E04AE7A" w14:textId="77777777" w:rsidR="002F17CF" w:rsidRPr="00272A3F" w:rsidRDefault="002F17CF"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5FF52599"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66DF9022"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Beach nourishment</w:t>
            </w:r>
          </w:p>
        </w:tc>
        <w:tc>
          <w:tcPr>
            <w:tcW w:w="8085" w:type="dxa"/>
            <w:tcBorders>
              <w:top w:val="single" w:sz="4" w:space="0" w:color="836967"/>
              <w:left w:val="single" w:sz="4" w:space="0" w:color="836967"/>
              <w:bottom w:val="single" w:sz="4" w:space="0" w:color="836967"/>
              <w:right w:val="single" w:sz="4" w:space="0" w:color="836967"/>
            </w:tcBorders>
          </w:tcPr>
          <w:p w14:paraId="3761B92B"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29A95380" w14:textId="77777777" w:rsidR="002F17CF" w:rsidRPr="00272A3F" w:rsidRDefault="002F17CF"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2EE765F1"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5AB03F17"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Blow –hole</w:t>
            </w:r>
          </w:p>
        </w:tc>
        <w:tc>
          <w:tcPr>
            <w:tcW w:w="8085" w:type="dxa"/>
            <w:tcBorders>
              <w:top w:val="single" w:sz="4" w:space="0" w:color="836967"/>
              <w:left w:val="single" w:sz="4" w:space="0" w:color="836967"/>
              <w:bottom w:val="single" w:sz="4" w:space="0" w:color="836967"/>
              <w:right w:val="single" w:sz="4" w:space="0" w:color="836967"/>
            </w:tcBorders>
          </w:tcPr>
          <w:p w14:paraId="3B0975BF"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36712D66" w14:textId="77777777" w:rsidR="002F17CF" w:rsidRPr="00272A3F" w:rsidRDefault="002F17CF"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2CE4C3AA"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7E3E97C1"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Breaching</w:t>
            </w:r>
          </w:p>
        </w:tc>
        <w:tc>
          <w:tcPr>
            <w:tcW w:w="8085" w:type="dxa"/>
            <w:tcBorders>
              <w:top w:val="single" w:sz="4" w:space="0" w:color="836967"/>
              <w:left w:val="single" w:sz="4" w:space="0" w:color="836967"/>
              <w:bottom w:val="single" w:sz="4" w:space="0" w:color="836967"/>
              <w:right w:val="single" w:sz="4" w:space="0" w:color="836967"/>
            </w:tcBorders>
          </w:tcPr>
          <w:p w14:paraId="74F6F308"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4250B2B6" w14:textId="77777777" w:rsidR="002F17CF" w:rsidRPr="00272A3F" w:rsidRDefault="002F17CF"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5051445A"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5F33188A"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Char</w:t>
            </w:r>
          </w:p>
        </w:tc>
        <w:tc>
          <w:tcPr>
            <w:tcW w:w="8085" w:type="dxa"/>
            <w:tcBorders>
              <w:top w:val="single" w:sz="4" w:space="0" w:color="836967"/>
              <w:left w:val="single" w:sz="4" w:space="0" w:color="836967"/>
              <w:bottom w:val="single" w:sz="4" w:space="0" w:color="836967"/>
              <w:right w:val="single" w:sz="4" w:space="0" w:color="836967"/>
            </w:tcBorders>
          </w:tcPr>
          <w:p w14:paraId="40D66128"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4641406C" w14:textId="77777777" w:rsidR="002F17CF" w:rsidRPr="00272A3F" w:rsidRDefault="002F17CF"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37BBC433"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58B817B8"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Constructive waves</w:t>
            </w:r>
          </w:p>
        </w:tc>
        <w:tc>
          <w:tcPr>
            <w:tcW w:w="8085" w:type="dxa"/>
            <w:tcBorders>
              <w:top w:val="single" w:sz="4" w:space="0" w:color="836967"/>
              <w:left w:val="single" w:sz="4" w:space="0" w:color="836967"/>
              <w:bottom w:val="single" w:sz="4" w:space="0" w:color="836967"/>
              <w:right w:val="single" w:sz="4" w:space="0" w:color="836967"/>
            </w:tcBorders>
          </w:tcPr>
          <w:p w14:paraId="7B5A210E"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2972E4AF" w14:textId="77777777" w:rsidR="002F17CF" w:rsidRPr="00272A3F" w:rsidRDefault="002F17CF"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5FE6515E"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39629BF7"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Concordant geology</w:t>
            </w:r>
          </w:p>
        </w:tc>
        <w:tc>
          <w:tcPr>
            <w:tcW w:w="8085" w:type="dxa"/>
            <w:tcBorders>
              <w:top w:val="single" w:sz="4" w:space="0" w:color="836967"/>
              <w:left w:val="single" w:sz="4" w:space="0" w:color="836967"/>
              <w:bottom w:val="single" w:sz="4" w:space="0" w:color="836967"/>
              <w:right w:val="single" w:sz="4" w:space="0" w:color="836967"/>
            </w:tcBorders>
          </w:tcPr>
          <w:p w14:paraId="4BB31B02"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1706187E" w14:textId="77777777" w:rsidR="002F17CF" w:rsidRPr="00272A3F" w:rsidRDefault="002F17CF"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032BF902"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21CC7AD0"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Corrasion</w:t>
            </w:r>
          </w:p>
        </w:tc>
        <w:tc>
          <w:tcPr>
            <w:tcW w:w="8085" w:type="dxa"/>
            <w:tcBorders>
              <w:top w:val="single" w:sz="4" w:space="0" w:color="836967"/>
              <w:left w:val="single" w:sz="4" w:space="0" w:color="836967"/>
              <w:bottom w:val="single" w:sz="4" w:space="0" w:color="836967"/>
              <w:right w:val="single" w:sz="4" w:space="0" w:color="836967"/>
            </w:tcBorders>
          </w:tcPr>
          <w:p w14:paraId="311FFE8F"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3C90341C" w14:textId="77777777" w:rsidR="002F17CF" w:rsidRPr="00272A3F" w:rsidRDefault="002F17CF"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3BC9F2FF"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48FC653E"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Corrosion</w:t>
            </w:r>
          </w:p>
        </w:tc>
        <w:tc>
          <w:tcPr>
            <w:tcW w:w="8085" w:type="dxa"/>
            <w:tcBorders>
              <w:top w:val="single" w:sz="4" w:space="0" w:color="836967"/>
              <w:left w:val="single" w:sz="4" w:space="0" w:color="836967"/>
              <w:bottom w:val="single" w:sz="4" w:space="0" w:color="836967"/>
              <w:right w:val="single" w:sz="4" w:space="0" w:color="836967"/>
            </w:tcBorders>
          </w:tcPr>
          <w:p w14:paraId="33757DD4"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15C4D91D" w14:textId="77777777" w:rsidR="002F17CF" w:rsidRPr="00272A3F" w:rsidRDefault="002F17CF"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69ED2952"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4D7BE2B9"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Cusp</w:t>
            </w:r>
          </w:p>
        </w:tc>
        <w:tc>
          <w:tcPr>
            <w:tcW w:w="8085" w:type="dxa"/>
            <w:tcBorders>
              <w:top w:val="single" w:sz="4" w:space="0" w:color="836967"/>
              <w:left w:val="single" w:sz="4" w:space="0" w:color="836967"/>
              <w:bottom w:val="single" w:sz="4" w:space="0" w:color="836967"/>
              <w:right w:val="single" w:sz="4" w:space="0" w:color="836967"/>
            </w:tcBorders>
          </w:tcPr>
          <w:p w14:paraId="3D690B9A"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24B5B4FE" w14:textId="77777777" w:rsidR="002F17CF" w:rsidRPr="00272A3F" w:rsidRDefault="002F17CF"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375F969C"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4A571FB5"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Cuspate foreland</w:t>
            </w:r>
          </w:p>
        </w:tc>
        <w:tc>
          <w:tcPr>
            <w:tcW w:w="8085" w:type="dxa"/>
            <w:tcBorders>
              <w:top w:val="single" w:sz="4" w:space="0" w:color="836967"/>
              <w:left w:val="single" w:sz="4" w:space="0" w:color="836967"/>
              <w:bottom w:val="single" w:sz="4" w:space="0" w:color="836967"/>
              <w:right w:val="single" w:sz="4" w:space="0" w:color="836967"/>
            </w:tcBorders>
          </w:tcPr>
          <w:p w14:paraId="01EEE7C5"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0B683255" w14:textId="77777777" w:rsidR="002F17CF" w:rsidRPr="00272A3F" w:rsidRDefault="002F17CF"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73BBAD3D"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6921AD32"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Defence line</w:t>
            </w:r>
          </w:p>
        </w:tc>
        <w:tc>
          <w:tcPr>
            <w:tcW w:w="8085" w:type="dxa"/>
            <w:tcBorders>
              <w:top w:val="single" w:sz="4" w:space="0" w:color="836967"/>
              <w:left w:val="single" w:sz="4" w:space="0" w:color="836967"/>
              <w:bottom w:val="single" w:sz="4" w:space="0" w:color="836967"/>
              <w:right w:val="single" w:sz="4" w:space="0" w:color="836967"/>
            </w:tcBorders>
          </w:tcPr>
          <w:p w14:paraId="453E155B"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4BFE3ECA" w14:textId="77777777" w:rsidR="002F17CF" w:rsidRPr="00272A3F" w:rsidRDefault="002F17CF"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6CCF6348"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01F1DF8C"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Deltas</w:t>
            </w:r>
          </w:p>
        </w:tc>
        <w:tc>
          <w:tcPr>
            <w:tcW w:w="8085" w:type="dxa"/>
            <w:tcBorders>
              <w:top w:val="single" w:sz="4" w:space="0" w:color="836967"/>
              <w:left w:val="single" w:sz="4" w:space="0" w:color="836967"/>
              <w:bottom w:val="single" w:sz="4" w:space="0" w:color="836967"/>
              <w:right w:val="single" w:sz="4" w:space="0" w:color="836967"/>
            </w:tcBorders>
          </w:tcPr>
          <w:p w14:paraId="79C62504"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37199E01" w14:textId="77777777" w:rsidR="002F17CF" w:rsidRPr="00272A3F" w:rsidRDefault="002F17CF"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68C55EF5"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6B20A69B"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Destructive waves</w:t>
            </w:r>
          </w:p>
        </w:tc>
        <w:tc>
          <w:tcPr>
            <w:tcW w:w="8085" w:type="dxa"/>
            <w:tcBorders>
              <w:top w:val="single" w:sz="4" w:space="0" w:color="836967"/>
              <w:left w:val="single" w:sz="4" w:space="0" w:color="836967"/>
              <w:bottom w:val="single" w:sz="4" w:space="0" w:color="836967"/>
              <w:right w:val="single" w:sz="4" w:space="0" w:color="836967"/>
            </w:tcBorders>
          </w:tcPr>
          <w:p w14:paraId="4186FCF2"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5EA48669" w14:textId="77777777" w:rsidR="002F17CF" w:rsidRPr="00272A3F" w:rsidRDefault="002F17CF"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7B293897"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76D8BDA9"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Differential erosion</w:t>
            </w:r>
          </w:p>
        </w:tc>
        <w:tc>
          <w:tcPr>
            <w:tcW w:w="8085" w:type="dxa"/>
            <w:tcBorders>
              <w:top w:val="single" w:sz="4" w:space="0" w:color="836967"/>
              <w:left w:val="single" w:sz="4" w:space="0" w:color="836967"/>
              <w:bottom w:val="single" w:sz="4" w:space="0" w:color="836967"/>
              <w:right w:val="single" w:sz="4" w:space="0" w:color="836967"/>
            </w:tcBorders>
          </w:tcPr>
          <w:p w14:paraId="72A2985E"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73F0E25E" w14:textId="77777777" w:rsidR="002F17CF" w:rsidRPr="00272A3F" w:rsidRDefault="002F17CF"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57033D7F"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776CF037"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Discordant geology</w:t>
            </w:r>
          </w:p>
        </w:tc>
        <w:tc>
          <w:tcPr>
            <w:tcW w:w="8085" w:type="dxa"/>
            <w:tcBorders>
              <w:top w:val="single" w:sz="4" w:space="0" w:color="836967"/>
              <w:left w:val="single" w:sz="4" w:space="0" w:color="836967"/>
              <w:bottom w:val="single" w:sz="4" w:space="0" w:color="836967"/>
              <w:right w:val="single" w:sz="4" w:space="0" w:color="836967"/>
            </w:tcBorders>
          </w:tcPr>
          <w:p w14:paraId="62BC40C9"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29485575" w14:textId="77777777" w:rsidR="002F17CF" w:rsidRPr="00272A3F" w:rsidRDefault="002F17CF"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3621DC81"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325B22BB"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Diurnal range</w:t>
            </w:r>
          </w:p>
        </w:tc>
        <w:tc>
          <w:tcPr>
            <w:tcW w:w="8085" w:type="dxa"/>
            <w:tcBorders>
              <w:top w:val="single" w:sz="4" w:space="0" w:color="836967"/>
              <w:left w:val="single" w:sz="4" w:space="0" w:color="836967"/>
              <w:bottom w:val="single" w:sz="4" w:space="0" w:color="836967"/>
              <w:right w:val="single" w:sz="4" w:space="0" w:color="836967"/>
            </w:tcBorders>
          </w:tcPr>
          <w:p w14:paraId="6B0E5BEC"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6D50217E" w14:textId="77777777" w:rsidR="002F17CF" w:rsidRPr="00272A3F" w:rsidRDefault="002F17CF"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4ACE6393"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4C1512E9"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Do Nothing</w:t>
            </w:r>
          </w:p>
        </w:tc>
        <w:tc>
          <w:tcPr>
            <w:tcW w:w="8085" w:type="dxa"/>
            <w:tcBorders>
              <w:top w:val="single" w:sz="4" w:space="0" w:color="836967"/>
              <w:left w:val="single" w:sz="4" w:space="0" w:color="836967"/>
              <w:bottom w:val="single" w:sz="4" w:space="0" w:color="836967"/>
              <w:right w:val="single" w:sz="4" w:space="0" w:color="836967"/>
            </w:tcBorders>
          </w:tcPr>
          <w:p w14:paraId="20E96512"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5F834A83" w14:textId="77777777" w:rsidR="002F17CF" w:rsidRPr="00272A3F" w:rsidRDefault="002F17CF"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3D4EAF73"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6ACECC07"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Downdrift</w:t>
            </w:r>
          </w:p>
        </w:tc>
        <w:tc>
          <w:tcPr>
            <w:tcW w:w="8085" w:type="dxa"/>
            <w:tcBorders>
              <w:top w:val="single" w:sz="4" w:space="0" w:color="836967"/>
              <w:left w:val="single" w:sz="4" w:space="0" w:color="836967"/>
              <w:bottom w:val="single" w:sz="4" w:space="0" w:color="836967"/>
              <w:right w:val="single" w:sz="4" w:space="0" w:color="836967"/>
            </w:tcBorders>
          </w:tcPr>
          <w:p w14:paraId="34D73297"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1A760947" w14:textId="77777777" w:rsidR="002F17CF" w:rsidRPr="00272A3F" w:rsidRDefault="002F17CF"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47FB64DB"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0EADB3A2"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Dunes</w:t>
            </w:r>
          </w:p>
        </w:tc>
        <w:tc>
          <w:tcPr>
            <w:tcW w:w="8085" w:type="dxa"/>
            <w:tcBorders>
              <w:top w:val="single" w:sz="4" w:space="0" w:color="836967"/>
              <w:left w:val="single" w:sz="4" w:space="0" w:color="836967"/>
              <w:bottom w:val="single" w:sz="4" w:space="0" w:color="836967"/>
              <w:right w:val="single" w:sz="4" w:space="0" w:color="836967"/>
            </w:tcBorders>
          </w:tcPr>
          <w:p w14:paraId="3EBC9689"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38D1140F" w14:textId="77777777" w:rsidR="002F17CF" w:rsidRPr="00272A3F" w:rsidRDefault="002F17CF"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48118286"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1259047F"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Eustatic</w:t>
            </w:r>
          </w:p>
        </w:tc>
        <w:tc>
          <w:tcPr>
            <w:tcW w:w="8085" w:type="dxa"/>
            <w:tcBorders>
              <w:top w:val="single" w:sz="4" w:space="0" w:color="836967"/>
              <w:left w:val="single" w:sz="4" w:space="0" w:color="836967"/>
              <w:bottom w:val="single" w:sz="4" w:space="0" w:color="836967"/>
              <w:right w:val="single" w:sz="4" w:space="0" w:color="836967"/>
            </w:tcBorders>
          </w:tcPr>
          <w:p w14:paraId="63E7CAC7"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7C0E34EE" w14:textId="77777777" w:rsidR="002F17CF" w:rsidRPr="00272A3F" w:rsidRDefault="002F17CF"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5C137DF6"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62C93674"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Fetch</w:t>
            </w:r>
          </w:p>
        </w:tc>
        <w:tc>
          <w:tcPr>
            <w:tcW w:w="8085" w:type="dxa"/>
            <w:tcBorders>
              <w:top w:val="single" w:sz="4" w:space="0" w:color="836967"/>
              <w:left w:val="single" w:sz="4" w:space="0" w:color="836967"/>
              <w:bottom w:val="single" w:sz="4" w:space="0" w:color="836967"/>
              <w:right w:val="single" w:sz="4" w:space="0" w:color="836967"/>
            </w:tcBorders>
          </w:tcPr>
          <w:p w14:paraId="4E5B194C"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5C3AEFEF" w14:textId="77777777" w:rsidR="002F17CF" w:rsidRPr="00272A3F" w:rsidRDefault="002F17CF"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750AC0CE"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72D433E9"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Fiord</w:t>
            </w:r>
          </w:p>
        </w:tc>
        <w:tc>
          <w:tcPr>
            <w:tcW w:w="8085" w:type="dxa"/>
            <w:tcBorders>
              <w:top w:val="single" w:sz="4" w:space="0" w:color="836967"/>
              <w:left w:val="single" w:sz="4" w:space="0" w:color="836967"/>
              <w:bottom w:val="single" w:sz="4" w:space="0" w:color="836967"/>
              <w:right w:val="single" w:sz="4" w:space="0" w:color="836967"/>
            </w:tcBorders>
          </w:tcPr>
          <w:p w14:paraId="17E64CC2"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51D860EA" w14:textId="77777777" w:rsidR="002F17CF" w:rsidRPr="00272A3F" w:rsidRDefault="002F17CF"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30C5BEAB"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389389D6"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Flocculation</w:t>
            </w:r>
          </w:p>
        </w:tc>
        <w:tc>
          <w:tcPr>
            <w:tcW w:w="8085" w:type="dxa"/>
            <w:tcBorders>
              <w:top w:val="single" w:sz="4" w:space="0" w:color="836967"/>
              <w:left w:val="single" w:sz="4" w:space="0" w:color="836967"/>
              <w:bottom w:val="single" w:sz="4" w:space="0" w:color="836967"/>
              <w:right w:val="single" w:sz="4" w:space="0" w:color="836967"/>
            </w:tcBorders>
          </w:tcPr>
          <w:p w14:paraId="791B6146"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0F1B98E8" w14:textId="77777777" w:rsidR="002F17CF" w:rsidRPr="00272A3F" w:rsidRDefault="002F17CF"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409192BD"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2D307D6A"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Flood</w:t>
            </w:r>
          </w:p>
        </w:tc>
        <w:tc>
          <w:tcPr>
            <w:tcW w:w="8085" w:type="dxa"/>
            <w:tcBorders>
              <w:top w:val="single" w:sz="4" w:space="0" w:color="836967"/>
              <w:left w:val="single" w:sz="4" w:space="0" w:color="836967"/>
              <w:bottom w:val="single" w:sz="4" w:space="0" w:color="836967"/>
              <w:right w:val="single" w:sz="4" w:space="0" w:color="836967"/>
            </w:tcBorders>
          </w:tcPr>
          <w:p w14:paraId="2A6FC07A"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38481670" w14:textId="77777777" w:rsidR="002F17CF" w:rsidRPr="00272A3F" w:rsidRDefault="002F17CF"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22DA30EE"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2BB74483"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Frequency</w:t>
            </w:r>
          </w:p>
        </w:tc>
        <w:tc>
          <w:tcPr>
            <w:tcW w:w="8085" w:type="dxa"/>
            <w:tcBorders>
              <w:top w:val="single" w:sz="4" w:space="0" w:color="836967"/>
              <w:left w:val="single" w:sz="4" w:space="0" w:color="836967"/>
              <w:bottom w:val="single" w:sz="4" w:space="0" w:color="836967"/>
              <w:right w:val="single" w:sz="4" w:space="0" w:color="836967"/>
            </w:tcBorders>
          </w:tcPr>
          <w:p w14:paraId="1C37E083"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30CC25FD" w14:textId="77777777" w:rsidR="002F17CF" w:rsidRPr="00272A3F" w:rsidRDefault="002F17CF"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4FB24902"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2793E205"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Gabion</w:t>
            </w:r>
          </w:p>
        </w:tc>
        <w:tc>
          <w:tcPr>
            <w:tcW w:w="8085" w:type="dxa"/>
            <w:tcBorders>
              <w:top w:val="single" w:sz="4" w:space="0" w:color="836967"/>
              <w:left w:val="single" w:sz="4" w:space="0" w:color="836967"/>
              <w:bottom w:val="single" w:sz="4" w:space="0" w:color="836967"/>
              <w:right w:val="single" w:sz="4" w:space="0" w:color="836967"/>
            </w:tcBorders>
          </w:tcPr>
          <w:p w14:paraId="26ACD36A"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6F529F33" w14:textId="77777777" w:rsidR="002F17CF" w:rsidRPr="00272A3F" w:rsidRDefault="002F17CF"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2EE25103" w14:textId="77777777" w:rsidTr="00432324">
        <w:trPr>
          <w:trHeight w:val="270"/>
        </w:trPr>
        <w:tc>
          <w:tcPr>
            <w:tcW w:w="2235" w:type="dxa"/>
            <w:tcBorders>
              <w:top w:val="single" w:sz="4" w:space="0" w:color="836967"/>
              <w:left w:val="single" w:sz="4" w:space="0" w:color="836967"/>
              <w:bottom w:val="single" w:sz="4" w:space="0" w:color="836967"/>
              <w:right w:val="single" w:sz="4" w:space="0" w:color="836967"/>
            </w:tcBorders>
          </w:tcPr>
          <w:p w14:paraId="05A7B7B5"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Geo</w:t>
            </w:r>
          </w:p>
        </w:tc>
        <w:tc>
          <w:tcPr>
            <w:tcW w:w="8085" w:type="dxa"/>
            <w:tcBorders>
              <w:top w:val="single" w:sz="4" w:space="0" w:color="836967"/>
              <w:left w:val="single" w:sz="4" w:space="0" w:color="836967"/>
              <w:bottom w:val="single" w:sz="4" w:space="0" w:color="836967"/>
              <w:right w:val="single" w:sz="4" w:space="0" w:color="836967"/>
            </w:tcBorders>
          </w:tcPr>
          <w:p w14:paraId="4F374A78"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0E3F5666" w14:textId="77777777" w:rsidR="002F17CF" w:rsidRPr="00272A3F" w:rsidRDefault="002F17CF"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79D89D15"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3B4A9E48"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Groyne</w:t>
            </w:r>
          </w:p>
        </w:tc>
        <w:tc>
          <w:tcPr>
            <w:tcW w:w="8085" w:type="dxa"/>
            <w:tcBorders>
              <w:top w:val="single" w:sz="4" w:space="0" w:color="836967"/>
              <w:left w:val="single" w:sz="4" w:space="0" w:color="836967"/>
              <w:bottom w:val="single" w:sz="4" w:space="0" w:color="836967"/>
              <w:right w:val="single" w:sz="4" w:space="0" w:color="836967"/>
            </w:tcBorders>
          </w:tcPr>
          <w:p w14:paraId="1730C9F1"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38A700DB" w14:textId="77777777" w:rsidR="002F17CF" w:rsidRPr="00272A3F" w:rsidRDefault="002F17CF"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14754DBD"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060F326E"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Halophytes</w:t>
            </w:r>
          </w:p>
        </w:tc>
        <w:tc>
          <w:tcPr>
            <w:tcW w:w="8085" w:type="dxa"/>
            <w:tcBorders>
              <w:top w:val="single" w:sz="4" w:space="0" w:color="836967"/>
              <w:left w:val="single" w:sz="4" w:space="0" w:color="836967"/>
              <w:bottom w:val="single" w:sz="4" w:space="0" w:color="836967"/>
              <w:right w:val="single" w:sz="4" w:space="0" w:color="836967"/>
            </w:tcBorders>
          </w:tcPr>
          <w:p w14:paraId="45BFEF0D"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100E6CEC" w14:textId="77777777" w:rsidR="002F17CF" w:rsidRPr="00272A3F" w:rsidRDefault="002F17CF"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23621F14"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73340162"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Hard engineering</w:t>
            </w:r>
          </w:p>
        </w:tc>
        <w:tc>
          <w:tcPr>
            <w:tcW w:w="8085" w:type="dxa"/>
            <w:tcBorders>
              <w:top w:val="single" w:sz="4" w:space="0" w:color="836967"/>
              <w:left w:val="single" w:sz="4" w:space="0" w:color="836967"/>
              <w:bottom w:val="single" w:sz="4" w:space="0" w:color="836967"/>
              <w:right w:val="single" w:sz="4" w:space="0" w:color="836967"/>
            </w:tcBorders>
          </w:tcPr>
          <w:p w14:paraId="6F42B104"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2D25EF82" w14:textId="77777777" w:rsidR="002F17CF" w:rsidRPr="00272A3F" w:rsidRDefault="002F17CF"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7CA2B399"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064EF55F"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High energy coast</w:t>
            </w:r>
          </w:p>
        </w:tc>
        <w:tc>
          <w:tcPr>
            <w:tcW w:w="8085" w:type="dxa"/>
            <w:tcBorders>
              <w:top w:val="single" w:sz="4" w:space="0" w:color="836967"/>
              <w:left w:val="single" w:sz="4" w:space="0" w:color="836967"/>
              <w:bottom w:val="single" w:sz="4" w:space="0" w:color="836967"/>
              <w:right w:val="single" w:sz="4" w:space="0" w:color="836967"/>
            </w:tcBorders>
          </w:tcPr>
          <w:p w14:paraId="6C8DEAD9"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1E27EC58" w14:textId="77777777" w:rsidR="002F17CF" w:rsidRPr="00272A3F" w:rsidRDefault="002F17CF"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0C148F3F"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08D0E74D"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Hold the line</w:t>
            </w:r>
          </w:p>
        </w:tc>
        <w:tc>
          <w:tcPr>
            <w:tcW w:w="8085" w:type="dxa"/>
            <w:tcBorders>
              <w:top w:val="single" w:sz="4" w:space="0" w:color="836967"/>
              <w:left w:val="single" w:sz="4" w:space="0" w:color="836967"/>
              <w:bottom w:val="single" w:sz="4" w:space="0" w:color="836967"/>
              <w:right w:val="single" w:sz="4" w:space="0" w:color="836967"/>
            </w:tcBorders>
          </w:tcPr>
          <w:p w14:paraId="7498D1FF"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51462C0B" w14:textId="77777777" w:rsidR="0077534A" w:rsidRPr="00272A3F" w:rsidRDefault="0077534A"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02E9FB4D"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0BC810EC"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Hydraulic action</w:t>
            </w:r>
          </w:p>
        </w:tc>
        <w:tc>
          <w:tcPr>
            <w:tcW w:w="8085" w:type="dxa"/>
            <w:tcBorders>
              <w:top w:val="single" w:sz="4" w:space="0" w:color="836967"/>
              <w:left w:val="single" w:sz="4" w:space="0" w:color="836967"/>
              <w:bottom w:val="single" w:sz="4" w:space="0" w:color="836967"/>
              <w:right w:val="single" w:sz="4" w:space="0" w:color="836967"/>
            </w:tcBorders>
          </w:tcPr>
          <w:p w14:paraId="25BD0C9D"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153DE795" w14:textId="77777777" w:rsidR="0077534A" w:rsidRPr="00272A3F" w:rsidRDefault="0077534A"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629D7F26"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655A66FA"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 xml:space="preserve">Isostatic </w:t>
            </w:r>
          </w:p>
        </w:tc>
        <w:tc>
          <w:tcPr>
            <w:tcW w:w="8085" w:type="dxa"/>
            <w:tcBorders>
              <w:top w:val="single" w:sz="4" w:space="0" w:color="836967"/>
              <w:left w:val="single" w:sz="4" w:space="0" w:color="836967"/>
              <w:bottom w:val="single" w:sz="4" w:space="0" w:color="836967"/>
              <w:right w:val="single" w:sz="4" w:space="0" w:color="836967"/>
            </w:tcBorders>
          </w:tcPr>
          <w:p w14:paraId="6099A8F1"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582D72E4" w14:textId="77777777" w:rsidR="0077534A" w:rsidRPr="00272A3F" w:rsidRDefault="0077534A"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523BE98C"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4F23CB57"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Isthmus</w:t>
            </w:r>
          </w:p>
        </w:tc>
        <w:tc>
          <w:tcPr>
            <w:tcW w:w="8085" w:type="dxa"/>
            <w:tcBorders>
              <w:top w:val="single" w:sz="4" w:space="0" w:color="836967"/>
              <w:left w:val="single" w:sz="4" w:space="0" w:color="836967"/>
              <w:bottom w:val="single" w:sz="4" w:space="0" w:color="836967"/>
              <w:right w:val="single" w:sz="4" w:space="0" w:color="836967"/>
            </w:tcBorders>
          </w:tcPr>
          <w:p w14:paraId="01F31174"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2B3CB015" w14:textId="77777777" w:rsidR="0077534A" w:rsidRPr="00272A3F" w:rsidRDefault="0077534A"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3FC9E8ED"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5F7B8A7B"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Longshore drift</w:t>
            </w:r>
          </w:p>
        </w:tc>
        <w:tc>
          <w:tcPr>
            <w:tcW w:w="8085" w:type="dxa"/>
            <w:tcBorders>
              <w:top w:val="single" w:sz="4" w:space="0" w:color="836967"/>
              <w:left w:val="single" w:sz="4" w:space="0" w:color="836967"/>
              <w:bottom w:val="single" w:sz="4" w:space="0" w:color="836967"/>
              <w:right w:val="single" w:sz="4" w:space="0" w:color="836967"/>
            </w:tcBorders>
          </w:tcPr>
          <w:p w14:paraId="64F131D5"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217C7CBB" w14:textId="77777777" w:rsidR="0077534A" w:rsidRPr="00272A3F" w:rsidRDefault="0077534A"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742F9EC2"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3FF9A184"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Low energy coast</w:t>
            </w:r>
          </w:p>
        </w:tc>
        <w:tc>
          <w:tcPr>
            <w:tcW w:w="8085" w:type="dxa"/>
            <w:tcBorders>
              <w:top w:val="single" w:sz="4" w:space="0" w:color="836967"/>
              <w:left w:val="single" w:sz="4" w:space="0" w:color="836967"/>
              <w:bottom w:val="single" w:sz="4" w:space="0" w:color="836967"/>
              <w:right w:val="single" w:sz="4" w:space="0" w:color="836967"/>
            </w:tcBorders>
          </w:tcPr>
          <w:p w14:paraId="1411960B"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66B6217D" w14:textId="77777777" w:rsidR="0077534A" w:rsidRPr="00272A3F" w:rsidRDefault="0077534A"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76E84894"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61EA7D53"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Magnitude</w:t>
            </w:r>
          </w:p>
        </w:tc>
        <w:tc>
          <w:tcPr>
            <w:tcW w:w="8085" w:type="dxa"/>
            <w:tcBorders>
              <w:top w:val="single" w:sz="4" w:space="0" w:color="836967"/>
              <w:left w:val="single" w:sz="4" w:space="0" w:color="836967"/>
              <w:bottom w:val="single" w:sz="4" w:space="0" w:color="836967"/>
              <w:right w:val="single" w:sz="4" w:space="0" w:color="836967"/>
            </w:tcBorders>
          </w:tcPr>
          <w:p w14:paraId="01B5F06D"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7BD6B4F0" w14:textId="77777777" w:rsidR="0077534A" w:rsidRPr="00272A3F" w:rsidRDefault="0077534A"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77B96187"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48355D76"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Managed retreat</w:t>
            </w:r>
          </w:p>
        </w:tc>
        <w:tc>
          <w:tcPr>
            <w:tcW w:w="8085" w:type="dxa"/>
            <w:tcBorders>
              <w:top w:val="single" w:sz="4" w:space="0" w:color="836967"/>
              <w:left w:val="single" w:sz="4" w:space="0" w:color="836967"/>
              <w:bottom w:val="single" w:sz="4" w:space="0" w:color="836967"/>
              <w:right w:val="single" w:sz="4" w:space="0" w:color="836967"/>
            </w:tcBorders>
          </w:tcPr>
          <w:p w14:paraId="3BD54390"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424F4FE8" w14:textId="77777777" w:rsidR="0077534A" w:rsidRPr="00272A3F" w:rsidRDefault="0077534A"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1704857C"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1DDF679D"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Mass Movement</w:t>
            </w:r>
          </w:p>
        </w:tc>
        <w:tc>
          <w:tcPr>
            <w:tcW w:w="8085" w:type="dxa"/>
            <w:tcBorders>
              <w:top w:val="single" w:sz="4" w:space="0" w:color="836967"/>
              <w:left w:val="single" w:sz="4" w:space="0" w:color="836967"/>
              <w:bottom w:val="single" w:sz="4" w:space="0" w:color="836967"/>
              <w:right w:val="single" w:sz="4" w:space="0" w:color="836967"/>
            </w:tcBorders>
          </w:tcPr>
          <w:p w14:paraId="7F8DCD78"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1E96B759" w14:textId="77777777" w:rsidR="0077534A" w:rsidRPr="00272A3F" w:rsidRDefault="0077534A"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19515D78"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2381A9B6"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Plagioclimax</w:t>
            </w:r>
          </w:p>
        </w:tc>
        <w:tc>
          <w:tcPr>
            <w:tcW w:w="8085" w:type="dxa"/>
            <w:tcBorders>
              <w:top w:val="single" w:sz="4" w:space="0" w:color="836967"/>
              <w:left w:val="single" w:sz="4" w:space="0" w:color="836967"/>
              <w:bottom w:val="single" w:sz="4" w:space="0" w:color="836967"/>
              <w:right w:val="single" w:sz="4" w:space="0" w:color="836967"/>
            </w:tcBorders>
          </w:tcPr>
          <w:p w14:paraId="7E10637C"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40585F6B" w14:textId="77777777" w:rsidR="0077534A" w:rsidRPr="00272A3F" w:rsidRDefault="0077534A"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5E71F1D9"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617B9703"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Psammosere</w:t>
            </w:r>
          </w:p>
        </w:tc>
        <w:tc>
          <w:tcPr>
            <w:tcW w:w="8085" w:type="dxa"/>
            <w:tcBorders>
              <w:top w:val="single" w:sz="4" w:space="0" w:color="836967"/>
              <w:left w:val="single" w:sz="4" w:space="0" w:color="836967"/>
              <w:bottom w:val="single" w:sz="4" w:space="0" w:color="836967"/>
              <w:right w:val="single" w:sz="4" w:space="0" w:color="836967"/>
            </w:tcBorders>
          </w:tcPr>
          <w:p w14:paraId="55C585A8"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5D5D46CC" w14:textId="77777777" w:rsidR="0077534A" w:rsidRPr="00272A3F" w:rsidRDefault="0077534A"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440D4607"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545807B1"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Recession</w:t>
            </w:r>
          </w:p>
        </w:tc>
        <w:tc>
          <w:tcPr>
            <w:tcW w:w="8085" w:type="dxa"/>
            <w:tcBorders>
              <w:top w:val="single" w:sz="4" w:space="0" w:color="836967"/>
              <w:left w:val="single" w:sz="4" w:space="0" w:color="836967"/>
              <w:bottom w:val="single" w:sz="4" w:space="0" w:color="836967"/>
              <w:right w:val="single" w:sz="4" w:space="0" w:color="836967"/>
            </w:tcBorders>
          </w:tcPr>
          <w:p w14:paraId="15A55061"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502C06CA" w14:textId="77777777" w:rsidR="0077534A" w:rsidRPr="00272A3F" w:rsidRDefault="0077534A"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24213240"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4C4461CB"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Recurrence interval</w:t>
            </w:r>
          </w:p>
        </w:tc>
        <w:tc>
          <w:tcPr>
            <w:tcW w:w="8085" w:type="dxa"/>
            <w:tcBorders>
              <w:top w:val="single" w:sz="4" w:space="0" w:color="836967"/>
              <w:left w:val="single" w:sz="4" w:space="0" w:color="836967"/>
              <w:bottom w:val="single" w:sz="4" w:space="0" w:color="836967"/>
              <w:right w:val="single" w:sz="4" w:space="0" w:color="836967"/>
            </w:tcBorders>
          </w:tcPr>
          <w:p w14:paraId="0209649F"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76688E1F" w14:textId="77777777" w:rsidR="0077534A" w:rsidRPr="00272A3F" w:rsidRDefault="0077534A"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02B2D3FD"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289185D0"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Retreat the line</w:t>
            </w:r>
          </w:p>
        </w:tc>
        <w:tc>
          <w:tcPr>
            <w:tcW w:w="8085" w:type="dxa"/>
            <w:tcBorders>
              <w:top w:val="single" w:sz="4" w:space="0" w:color="836967"/>
              <w:left w:val="single" w:sz="4" w:space="0" w:color="836967"/>
              <w:bottom w:val="single" w:sz="4" w:space="0" w:color="836967"/>
              <w:right w:val="single" w:sz="4" w:space="0" w:color="836967"/>
            </w:tcBorders>
          </w:tcPr>
          <w:p w14:paraId="3D65D0E6"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71C737C1" w14:textId="77777777" w:rsidR="0077534A" w:rsidRPr="00272A3F" w:rsidRDefault="0077534A"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3783B4C3"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217B418A"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Return period</w:t>
            </w:r>
          </w:p>
        </w:tc>
        <w:tc>
          <w:tcPr>
            <w:tcW w:w="8085" w:type="dxa"/>
            <w:tcBorders>
              <w:top w:val="single" w:sz="4" w:space="0" w:color="836967"/>
              <w:left w:val="single" w:sz="4" w:space="0" w:color="836967"/>
              <w:bottom w:val="single" w:sz="4" w:space="0" w:color="836967"/>
              <w:right w:val="single" w:sz="4" w:space="0" w:color="836967"/>
            </w:tcBorders>
          </w:tcPr>
          <w:p w14:paraId="060BD6AF"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108E208E" w14:textId="77777777" w:rsidR="0077534A" w:rsidRPr="00272A3F" w:rsidRDefault="0077534A"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36533876"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52BA7A20"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Revetment</w:t>
            </w:r>
          </w:p>
        </w:tc>
        <w:tc>
          <w:tcPr>
            <w:tcW w:w="8085" w:type="dxa"/>
            <w:tcBorders>
              <w:top w:val="single" w:sz="4" w:space="0" w:color="836967"/>
              <w:left w:val="single" w:sz="4" w:space="0" w:color="836967"/>
              <w:bottom w:val="single" w:sz="4" w:space="0" w:color="836967"/>
              <w:right w:val="single" w:sz="4" w:space="0" w:color="836967"/>
            </w:tcBorders>
          </w:tcPr>
          <w:p w14:paraId="0F37BADD"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56EBFCEF" w14:textId="77777777" w:rsidR="0077534A" w:rsidRPr="00272A3F" w:rsidRDefault="0077534A"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3DC7A1CA"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31A9E654"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Ria</w:t>
            </w:r>
          </w:p>
        </w:tc>
        <w:tc>
          <w:tcPr>
            <w:tcW w:w="8085" w:type="dxa"/>
            <w:tcBorders>
              <w:top w:val="single" w:sz="4" w:space="0" w:color="836967"/>
              <w:left w:val="single" w:sz="4" w:space="0" w:color="836967"/>
              <w:bottom w:val="single" w:sz="4" w:space="0" w:color="836967"/>
              <w:right w:val="single" w:sz="4" w:space="0" w:color="836967"/>
            </w:tcBorders>
          </w:tcPr>
          <w:p w14:paraId="6808681B"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5DF5E7BA" w14:textId="77777777" w:rsidR="0077534A" w:rsidRPr="00272A3F" w:rsidRDefault="0077534A"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7EA1828D"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2E968658"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Runnel</w:t>
            </w:r>
          </w:p>
        </w:tc>
        <w:tc>
          <w:tcPr>
            <w:tcW w:w="8085" w:type="dxa"/>
            <w:tcBorders>
              <w:top w:val="single" w:sz="4" w:space="0" w:color="836967"/>
              <w:left w:val="single" w:sz="4" w:space="0" w:color="836967"/>
              <w:bottom w:val="single" w:sz="4" w:space="0" w:color="836967"/>
              <w:right w:val="single" w:sz="4" w:space="0" w:color="836967"/>
            </w:tcBorders>
          </w:tcPr>
          <w:p w14:paraId="258EBA03"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5FACAE24" w14:textId="77777777" w:rsidR="0077534A" w:rsidRPr="00272A3F" w:rsidRDefault="0077534A"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2C9E2118"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151A5582"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Saltation</w:t>
            </w:r>
          </w:p>
        </w:tc>
        <w:tc>
          <w:tcPr>
            <w:tcW w:w="8085" w:type="dxa"/>
            <w:tcBorders>
              <w:top w:val="single" w:sz="4" w:space="0" w:color="836967"/>
              <w:left w:val="single" w:sz="4" w:space="0" w:color="836967"/>
              <w:bottom w:val="single" w:sz="4" w:space="0" w:color="836967"/>
              <w:right w:val="single" w:sz="4" w:space="0" w:color="836967"/>
            </w:tcBorders>
          </w:tcPr>
          <w:p w14:paraId="6F82D5A3"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2E4F207D" w14:textId="77777777" w:rsidR="0077534A" w:rsidRPr="00272A3F" w:rsidRDefault="0077534A"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3B6DFF4E"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49686CB6"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Sediment cell</w:t>
            </w:r>
          </w:p>
        </w:tc>
        <w:tc>
          <w:tcPr>
            <w:tcW w:w="8085" w:type="dxa"/>
            <w:tcBorders>
              <w:top w:val="single" w:sz="4" w:space="0" w:color="836967"/>
              <w:left w:val="single" w:sz="4" w:space="0" w:color="836967"/>
              <w:bottom w:val="single" w:sz="4" w:space="0" w:color="836967"/>
              <w:right w:val="single" w:sz="4" w:space="0" w:color="836967"/>
            </w:tcBorders>
          </w:tcPr>
          <w:p w14:paraId="094AB22C"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461F5789" w14:textId="77777777" w:rsidR="0077534A" w:rsidRPr="00272A3F" w:rsidRDefault="0077534A"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67FC51F2"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05E839B1"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Sediment sink</w:t>
            </w:r>
          </w:p>
        </w:tc>
        <w:tc>
          <w:tcPr>
            <w:tcW w:w="8085" w:type="dxa"/>
            <w:tcBorders>
              <w:top w:val="single" w:sz="4" w:space="0" w:color="836967"/>
              <w:left w:val="single" w:sz="4" w:space="0" w:color="836967"/>
              <w:bottom w:val="single" w:sz="4" w:space="0" w:color="836967"/>
              <w:right w:val="single" w:sz="4" w:space="0" w:color="836967"/>
            </w:tcBorders>
          </w:tcPr>
          <w:p w14:paraId="11A20174"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38F9F36C" w14:textId="77777777" w:rsidR="0077534A" w:rsidRPr="00272A3F" w:rsidRDefault="0077534A"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32C6790B"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55E09757"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 xml:space="preserve">Slumping  </w:t>
            </w:r>
          </w:p>
        </w:tc>
        <w:tc>
          <w:tcPr>
            <w:tcW w:w="8085" w:type="dxa"/>
            <w:tcBorders>
              <w:top w:val="single" w:sz="4" w:space="0" w:color="836967"/>
              <w:left w:val="single" w:sz="4" w:space="0" w:color="836967"/>
              <w:bottom w:val="single" w:sz="4" w:space="0" w:color="836967"/>
              <w:right w:val="single" w:sz="4" w:space="0" w:color="836967"/>
            </w:tcBorders>
          </w:tcPr>
          <w:p w14:paraId="0F1E6CDA"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241ACA0F" w14:textId="77777777" w:rsidR="0077534A" w:rsidRPr="00272A3F" w:rsidRDefault="0077534A"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176C0DF8"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031E5B70"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Soft Engineering</w:t>
            </w:r>
          </w:p>
        </w:tc>
        <w:tc>
          <w:tcPr>
            <w:tcW w:w="8085" w:type="dxa"/>
            <w:tcBorders>
              <w:top w:val="single" w:sz="4" w:space="0" w:color="836967"/>
              <w:left w:val="single" w:sz="4" w:space="0" w:color="836967"/>
              <w:bottom w:val="single" w:sz="4" w:space="0" w:color="836967"/>
              <w:right w:val="single" w:sz="4" w:space="0" w:color="836967"/>
            </w:tcBorders>
          </w:tcPr>
          <w:p w14:paraId="1D429308"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3EA69342" w14:textId="77777777" w:rsidR="0077534A" w:rsidRPr="00272A3F" w:rsidRDefault="0077534A"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3CD5AA46"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2760960C"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Spit</w:t>
            </w:r>
          </w:p>
        </w:tc>
        <w:tc>
          <w:tcPr>
            <w:tcW w:w="8085" w:type="dxa"/>
            <w:tcBorders>
              <w:top w:val="single" w:sz="4" w:space="0" w:color="836967"/>
              <w:left w:val="single" w:sz="4" w:space="0" w:color="836967"/>
              <w:bottom w:val="single" w:sz="4" w:space="0" w:color="836967"/>
              <w:right w:val="single" w:sz="4" w:space="0" w:color="836967"/>
            </w:tcBorders>
          </w:tcPr>
          <w:p w14:paraId="1E0F575A"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3F69119E" w14:textId="77777777" w:rsidR="0077534A" w:rsidRPr="00272A3F" w:rsidRDefault="0077534A"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2ECABDD3"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6BF20B08"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Spring tide</w:t>
            </w:r>
          </w:p>
        </w:tc>
        <w:tc>
          <w:tcPr>
            <w:tcW w:w="8085" w:type="dxa"/>
            <w:tcBorders>
              <w:top w:val="single" w:sz="4" w:space="0" w:color="836967"/>
              <w:left w:val="single" w:sz="4" w:space="0" w:color="836967"/>
              <w:bottom w:val="single" w:sz="4" w:space="0" w:color="836967"/>
              <w:right w:val="single" w:sz="4" w:space="0" w:color="836967"/>
            </w:tcBorders>
          </w:tcPr>
          <w:p w14:paraId="4D96C913"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3F9E164F" w14:textId="77777777" w:rsidR="0077534A" w:rsidRPr="00272A3F" w:rsidRDefault="0077534A"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0D0C5DAA"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32E11B6C"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Stack</w:t>
            </w:r>
          </w:p>
        </w:tc>
        <w:tc>
          <w:tcPr>
            <w:tcW w:w="8085" w:type="dxa"/>
            <w:tcBorders>
              <w:top w:val="single" w:sz="4" w:space="0" w:color="836967"/>
              <w:left w:val="single" w:sz="4" w:space="0" w:color="836967"/>
              <w:bottom w:val="single" w:sz="4" w:space="0" w:color="836967"/>
              <w:right w:val="single" w:sz="4" w:space="0" w:color="836967"/>
            </w:tcBorders>
          </w:tcPr>
          <w:p w14:paraId="2CACAC47"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00E5DAED" w14:textId="77777777" w:rsidR="0077534A" w:rsidRPr="00272A3F" w:rsidRDefault="0077534A"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27628F62"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2E71F2A4"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Subaerial erosion</w:t>
            </w:r>
          </w:p>
        </w:tc>
        <w:tc>
          <w:tcPr>
            <w:tcW w:w="8085" w:type="dxa"/>
            <w:tcBorders>
              <w:top w:val="single" w:sz="4" w:space="0" w:color="836967"/>
              <w:left w:val="single" w:sz="4" w:space="0" w:color="836967"/>
              <w:bottom w:val="single" w:sz="4" w:space="0" w:color="836967"/>
              <w:right w:val="single" w:sz="4" w:space="0" w:color="836967"/>
            </w:tcBorders>
          </w:tcPr>
          <w:p w14:paraId="7759F97B"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64763F2D" w14:textId="77777777" w:rsidR="0077534A" w:rsidRPr="00272A3F" w:rsidRDefault="0077534A"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43E0C721"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0B235F4C"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Surges</w:t>
            </w:r>
          </w:p>
        </w:tc>
        <w:tc>
          <w:tcPr>
            <w:tcW w:w="8085" w:type="dxa"/>
            <w:tcBorders>
              <w:top w:val="single" w:sz="4" w:space="0" w:color="836967"/>
              <w:left w:val="single" w:sz="4" w:space="0" w:color="836967"/>
              <w:bottom w:val="single" w:sz="4" w:space="0" w:color="836967"/>
              <w:right w:val="single" w:sz="4" w:space="0" w:color="836967"/>
            </w:tcBorders>
          </w:tcPr>
          <w:p w14:paraId="51C4CDC8"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670B9F07" w14:textId="77777777" w:rsidR="0077534A" w:rsidRPr="00272A3F" w:rsidRDefault="0077534A"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7F037B02"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214412EF"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Swash</w:t>
            </w:r>
          </w:p>
        </w:tc>
        <w:tc>
          <w:tcPr>
            <w:tcW w:w="8085" w:type="dxa"/>
            <w:tcBorders>
              <w:top w:val="single" w:sz="4" w:space="0" w:color="836967"/>
              <w:left w:val="single" w:sz="4" w:space="0" w:color="836967"/>
              <w:bottom w:val="single" w:sz="4" w:space="0" w:color="836967"/>
              <w:right w:val="single" w:sz="4" w:space="0" w:color="836967"/>
            </w:tcBorders>
          </w:tcPr>
          <w:p w14:paraId="0617534B"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4B971B69" w14:textId="77777777" w:rsidR="0077534A" w:rsidRPr="00272A3F" w:rsidRDefault="0077534A"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4D7B3023"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43930332"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Swell</w:t>
            </w:r>
          </w:p>
        </w:tc>
        <w:tc>
          <w:tcPr>
            <w:tcW w:w="8085" w:type="dxa"/>
            <w:tcBorders>
              <w:top w:val="single" w:sz="4" w:space="0" w:color="836967"/>
              <w:left w:val="single" w:sz="4" w:space="0" w:color="836967"/>
              <w:bottom w:val="single" w:sz="4" w:space="0" w:color="836967"/>
              <w:right w:val="single" w:sz="4" w:space="0" w:color="836967"/>
            </w:tcBorders>
          </w:tcPr>
          <w:p w14:paraId="47E30B5C"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79EE7E96" w14:textId="77777777" w:rsidR="0077534A" w:rsidRPr="00272A3F" w:rsidRDefault="0077534A"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5282260C"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09F27B12"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Tidal bore</w:t>
            </w:r>
          </w:p>
        </w:tc>
        <w:tc>
          <w:tcPr>
            <w:tcW w:w="8085" w:type="dxa"/>
            <w:tcBorders>
              <w:top w:val="single" w:sz="4" w:space="0" w:color="836967"/>
              <w:left w:val="single" w:sz="4" w:space="0" w:color="836967"/>
              <w:bottom w:val="single" w:sz="4" w:space="0" w:color="836967"/>
              <w:right w:val="single" w:sz="4" w:space="0" w:color="836967"/>
            </w:tcBorders>
          </w:tcPr>
          <w:p w14:paraId="6C379B37" w14:textId="77777777" w:rsidR="007F7B02" w:rsidRPr="00272A3F" w:rsidRDefault="007F7B02" w:rsidP="00432324">
            <w:pPr>
              <w:autoSpaceDE w:val="0"/>
              <w:autoSpaceDN w:val="0"/>
              <w:adjustRightInd w:val="0"/>
              <w:spacing w:after="0" w:line="240" w:lineRule="auto"/>
              <w:rPr>
                <w:rFonts w:ascii="Bliss 2 Regular" w:hAnsi="Bliss 2 Regular" w:cs="Trebuchet MS"/>
                <w:sz w:val="24"/>
                <w:szCs w:val="24"/>
                <w:lang w:val="en"/>
              </w:rPr>
            </w:pPr>
            <w:r w:rsidRPr="00272A3F">
              <w:rPr>
                <w:rFonts w:ascii="Bliss 2 Regular" w:hAnsi="Bliss 2 Regular" w:cs="Trebuchet MS"/>
                <w:sz w:val="24"/>
                <w:szCs w:val="24"/>
                <w:lang w:val="en"/>
              </w:rPr>
              <w:t xml:space="preserve"> </w:t>
            </w:r>
          </w:p>
          <w:p w14:paraId="3668188A" w14:textId="77777777" w:rsidR="0077534A" w:rsidRPr="00272A3F" w:rsidRDefault="0077534A"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25C99D4F"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65FA71E0"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Tidal Range</w:t>
            </w:r>
          </w:p>
        </w:tc>
        <w:tc>
          <w:tcPr>
            <w:tcW w:w="8085" w:type="dxa"/>
            <w:tcBorders>
              <w:top w:val="single" w:sz="4" w:space="0" w:color="836967"/>
              <w:left w:val="single" w:sz="4" w:space="0" w:color="836967"/>
              <w:bottom w:val="single" w:sz="4" w:space="0" w:color="836967"/>
              <w:right w:val="single" w:sz="4" w:space="0" w:color="836967"/>
            </w:tcBorders>
          </w:tcPr>
          <w:p w14:paraId="2C4A822B"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53EF7E35" w14:textId="77777777" w:rsidR="0077534A" w:rsidRPr="00272A3F" w:rsidRDefault="0077534A"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5CD6E21E"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42A4A250"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Tombolo</w:t>
            </w:r>
          </w:p>
        </w:tc>
        <w:tc>
          <w:tcPr>
            <w:tcW w:w="8085" w:type="dxa"/>
            <w:tcBorders>
              <w:top w:val="single" w:sz="4" w:space="0" w:color="836967"/>
              <w:left w:val="single" w:sz="4" w:space="0" w:color="836967"/>
              <w:bottom w:val="single" w:sz="4" w:space="0" w:color="836967"/>
              <w:right w:val="single" w:sz="4" w:space="0" w:color="836967"/>
            </w:tcBorders>
          </w:tcPr>
          <w:p w14:paraId="417088C2"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40F39CE5" w14:textId="77777777" w:rsidR="0077534A" w:rsidRPr="00272A3F" w:rsidRDefault="0077534A"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02140CC5"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3AAD8C70"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Updrift</w:t>
            </w:r>
          </w:p>
        </w:tc>
        <w:tc>
          <w:tcPr>
            <w:tcW w:w="8085" w:type="dxa"/>
            <w:tcBorders>
              <w:top w:val="single" w:sz="4" w:space="0" w:color="836967"/>
              <w:left w:val="single" w:sz="4" w:space="0" w:color="836967"/>
              <w:bottom w:val="single" w:sz="4" w:space="0" w:color="836967"/>
              <w:right w:val="single" w:sz="4" w:space="0" w:color="836967"/>
            </w:tcBorders>
          </w:tcPr>
          <w:p w14:paraId="153B4BDA"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2EF181F9" w14:textId="77777777" w:rsidR="0077534A" w:rsidRPr="00272A3F" w:rsidRDefault="0077534A"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0AABB5E5"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563A96D7"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Wave cut platform</w:t>
            </w:r>
          </w:p>
        </w:tc>
        <w:tc>
          <w:tcPr>
            <w:tcW w:w="8085" w:type="dxa"/>
            <w:tcBorders>
              <w:top w:val="single" w:sz="4" w:space="0" w:color="836967"/>
              <w:left w:val="single" w:sz="4" w:space="0" w:color="836967"/>
              <w:bottom w:val="single" w:sz="4" w:space="0" w:color="836967"/>
              <w:right w:val="single" w:sz="4" w:space="0" w:color="836967"/>
            </w:tcBorders>
          </w:tcPr>
          <w:p w14:paraId="1ED9A7B7"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20B99592" w14:textId="77777777" w:rsidR="0077534A" w:rsidRPr="00272A3F" w:rsidRDefault="0077534A"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0DA07858"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786DB9FA"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Wave crest</w:t>
            </w:r>
          </w:p>
        </w:tc>
        <w:tc>
          <w:tcPr>
            <w:tcW w:w="8085" w:type="dxa"/>
            <w:tcBorders>
              <w:top w:val="single" w:sz="4" w:space="0" w:color="836967"/>
              <w:left w:val="single" w:sz="4" w:space="0" w:color="836967"/>
              <w:bottom w:val="single" w:sz="4" w:space="0" w:color="836967"/>
              <w:right w:val="single" w:sz="4" w:space="0" w:color="836967"/>
            </w:tcBorders>
          </w:tcPr>
          <w:p w14:paraId="1F03CFD4"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248496F8" w14:textId="77777777" w:rsidR="0077534A" w:rsidRPr="00272A3F" w:rsidRDefault="0077534A"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25A76351"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6035900C"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Wave energy</w:t>
            </w:r>
          </w:p>
        </w:tc>
        <w:tc>
          <w:tcPr>
            <w:tcW w:w="8085" w:type="dxa"/>
            <w:tcBorders>
              <w:top w:val="single" w:sz="4" w:space="0" w:color="836967"/>
              <w:left w:val="single" w:sz="4" w:space="0" w:color="836967"/>
              <w:bottom w:val="single" w:sz="4" w:space="0" w:color="836967"/>
              <w:right w:val="single" w:sz="4" w:space="0" w:color="836967"/>
            </w:tcBorders>
          </w:tcPr>
          <w:p w14:paraId="7048C244"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01E41287" w14:textId="77777777" w:rsidR="0077534A" w:rsidRPr="00272A3F" w:rsidRDefault="0077534A"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584F4D1C"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2199DC98"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Wavelength</w:t>
            </w:r>
          </w:p>
        </w:tc>
        <w:tc>
          <w:tcPr>
            <w:tcW w:w="8085" w:type="dxa"/>
            <w:tcBorders>
              <w:top w:val="single" w:sz="4" w:space="0" w:color="836967"/>
              <w:left w:val="single" w:sz="4" w:space="0" w:color="836967"/>
              <w:bottom w:val="single" w:sz="4" w:space="0" w:color="836967"/>
              <w:right w:val="single" w:sz="4" w:space="0" w:color="836967"/>
            </w:tcBorders>
          </w:tcPr>
          <w:p w14:paraId="3251AB22"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26B0663F" w14:textId="77777777" w:rsidR="0077534A" w:rsidRPr="00272A3F" w:rsidRDefault="0077534A"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6724B7F4"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754E1D49"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Wave period</w:t>
            </w:r>
          </w:p>
        </w:tc>
        <w:tc>
          <w:tcPr>
            <w:tcW w:w="8085" w:type="dxa"/>
            <w:tcBorders>
              <w:top w:val="single" w:sz="4" w:space="0" w:color="836967"/>
              <w:left w:val="single" w:sz="4" w:space="0" w:color="836967"/>
              <w:bottom w:val="single" w:sz="4" w:space="0" w:color="836967"/>
              <w:right w:val="single" w:sz="4" w:space="0" w:color="836967"/>
            </w:tcBorders>
          </w:tcPr>
          <w:p w14:paraId="021EF7B8"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50C66BDC" w14:textId="77777777" w:rsidR="0077534A" w:rsidRPr="00272A3F" w:rsidRDefault="0077534A"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15541AE1"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06B1EE1A"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Wave steepness</w:t>
            </w:r>
          </w:p>
        </w:tc>
        <w:tc>
          <w:tcPr>
            <w:tcW w:w="8085" w:type="dxa"/>
            <w:tcBorders>
              <w:top w:val="single" w:sz="4" w:space="0" w:color="836967"/>
              <w:left w:val="single" w:sz="4" w:space="0" w:color="836967"/>
              <w:bottom w:val="single" w:sz="4" w:space="0" w:color="836967"/>
              <w:right w:val="single" w:sz="4" w:space="0" w:color="836967"/>
            </w:tcBorders>
          </w:tcPr>
          <w:p w14:paraId="79120271"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7308027B" w14:textId="77777777" w:rsidR="0077534A" w:rsidRPr="00272A3F" w:rsidRDefault="0077534A"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6F1DCA1D"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5697D652"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Wave refraction</w:t>
            </w:r>
          </w:p>
        </w:tc>
        <w:tc>
          <w:tcPr>
            <w:tcW w:w="8085" w:type="dxa"/>
            <w:tcBorders>
              <w:top w:val="single" w:sz="4" w:space="0" w:color="836967"/>
              <w:left w:val="single" w:sz="4" w:space="0" w:color="836967"/>
              <w:bottom w:val="single" w:sz="4" w:space="0" w:color="836967"/>
              <w:right w:val="single" w:sz="4" w:space="0" w:color="836967"/>
            </w:tcBorders>
          </w:tcPr>
          <w:p w14:paraId="42F49686"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1A05E48E" w14:textId="77777777" w:rsidR="0077534A" w:rsidRPr="00272A3F" w:rsidRDefault="0077534A"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5C0A1987" w14:textId="77777777" w:rsidTr="00432324">
        <w:trPr>
          <w:trHeight w:val="1"/>
        </w:trPr>
        <w:tc>
          <w:tcPr>
            <w:tcW w:w="2235" w:type="dxa"/>
            <w:tcBorders>
              <w:top w:val="single" w:sz="4" w:space="0" w:color="836967"/>
              <w:left w:val="single" w:sz="4" w:space="0" w:color="836967"/>
              <w:bottom w:val="single" w:sz="4" w:space="0" w:color="836967"/>
              <w:right w:val="single" w:sz="4" w:space="0" w:color="836967"/>
            </w:tcBorders>
          </w:tcPr>
          <w:p w14:paraId="64DFB305"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Wave trough</w:t>
            </w:r>
          </w:p>
        </w:tc>
        <w:tc>
          <w:tcPr>
            <w:tcW w:w="8085" w:type="dxa"/>
            <w:tcBorders>
              <w:top w:val="single" w:sz="4" w:space="0" w:color="836967"/>
              <w:left w:val="single" w:sz="4" w:space="0" w:color="836967"/>
              <w:bottom w:val="single" w:sz="4" w:space="0" w:color="836967"/>
              <w:right w:val="single" w:sz="4" w:space="0" w:color="836967"/>
            </w:tcBorders>
          </w:tcPr>
          <w:p w14:paraId="3C3F6B9F" w14:textId="77777777" w:rsidR="007F7B02" w:rsidRPr="00272A3F" w:rsidRDefault="007F7B02" w:rsidP="00432324">
            <w:pPr>
              <w:autoSpaceDE w:val="0"/>
              <w:autoSpaceDN w:val="0"/>
              <w:adjustRightInd w:val="0"/>
              <w:spacing w:after="0" w:line="240" w:lineRule="auto"/>
              <w:rPr>
                <w:rFonts w:ascii="Bliss 2 Regular" w:hAnsi="Bliss 2 Regular" w:cs="Calibri"/>
                <w:sz w:val="24"/>
                <w:szCs w:val="24"/>
                <w:lang w:val="en"/>
              </w:rPr>
            </w:pPr>
          </w:p>
          <w:p w14:paraId="74E3A3A6" w14:textId="77777777" w:rsidR="0077534A" w:rsidRPr="00272A3F" w:rsidRDefault="0077534A" w:rsidP="00432324">
            <w:pPr>
              <w:autoSpaceDE w:val="0"/>
              <w:autoSpaceDN w:val="0"/>
              <w:adjustRightInd w:val="0"/>
              <w:spacing w:after="0" w:line="240" w:lineRule="auto"/>
              <w:rPr>
                <w:rFonts w:ascii="Bliss 2 Regular" w:hAnsi="Bliss 2 Regular" w:cs="Calibri"/>
                <w:sz w:val="24"/>
                <w:szCs w:val="24"/>
                <w:lang w:val="en"/>
              </w:rPr>
            </w:pPr>
          </w:p>
        </w:tc>
      </w:tr>
      <w:tr w:rsidR="007F7B02" w:rsidRPr="00272A3F" w14:paraId="327C8A65" w14:textId="77777777" w:rsidTr="00FA4590">
        <w:trPr>
          <w:trHeight w:val="274"/>
        </w:trPr>
        <w:tc>
          <w:tcPr>
            <w:tcW w:w="2235" w:type="dxa"/>
            <w:tcBorders>
              <w:top w:val="single" w:sz="4" w:space="0" w:color="836967"/>
              <w:left w:val="single" w:sz="4" w:space="0" w:color="836967"/>
              <w:bottom w:val="single" w:sz="4" w:space="0" w:color="836967"/>
              <w:right w:val="single" w:sz="4" w:space="0" w:color="836967"/>
            </w:tcBorders>
          </w:tcPr>
          <w:p w14:paraId="0A82448F" w14:textId="77777777" w:rsidR="007F7B02" w:rsidRPr="00272A3F" w:rsidRDefault="007F7B02" w:rsidP="00432324">
            <w:pPr>
              <w:autoSpaceDE w:val="0"/>
              <w:autoSpaceDN w:val="0"/>
              <w:adjustRightInd w:val="0"/>
              <w:spacing w:after="0" w:line="240" w:lineRule="auto"/>
              <w:rPr>
                <w:rFonts w:ascii="Bliss 2 Regular" w:hAnsi="Bliss 2 Regular" w:cs="Calibri"/>
                <w:b/>
                <w:i/>
                <w:sz w:val="24"/>
                <w:szCs w:val="24"/>
                <w:lang w:val="en"/>
              </w:rPr>
            </w:pPr>
            <w:r w:rsidRPr="00272A3F">
              <w:rPr>
                <w:rFonts w:ascii="Bliss 2 Regular" w:hAnsi="Bliss 2 Regular" w:cs="Trebuchet MS"/>
                <w:b/>
                <w:i/>
                <w:sz w:val="24"/>
                <w:szCs w:val="24"/>
                <w:lang w:val="en"/>
              </w:rPr>
              <w:t>Weathering</w:t>
            </w:r>
          </w:p>
        </w:tc>
        <w:tc>
          <w:tcPr>
            <w:tcW w:w="8085" w:type="dxa"/>
            <w:tcBorders>
              <w:top w:val="single" w:sz="4" w:space="0" w:color="836967"/>
              <w:left w:val="single" w:sz="4" w:space="0" w:color="836967"/>
              <w:bottom w:val="single" w:sz="4" w:space="0" w:color="836967"/>
              <w:right w:val="single" w:sz="4" w:space="0" w:color="836967"/>
            </w:tcBorders>
          </w:tcPr>
          <w:p w14:paraId="68107D8A" w14:textId="77777777" w:rsidR="007F7B02" w:rsidRPr="00272A3F" w:rsidRDefault="007F7B02" w:rsidP="00432324">
            <w:pPr>
              <w:autoSpaceDE w:val="0"/>
              <w:autoSpaceDN w:val="0"/>
              <w:adjustRightInd w:val="0"/>
              <w:spacing w:after="0" w:line="240" w:lineRule="auto"/>
              <w:rPr>
                <w:rFonts w:ascii="Bliss 2 Regular" w:hAnsi="Bliss 2 Regular" w:cs="Trebuchet MS"/>
                <w:sz w:val="24"/>
                <w:szCs w:val="24"/>
                <w:lang w:val="en"/>
              </w:rPr>
            </w:pPr>
            <w:r w:rsidRPr="00272A3F">
              <w:rPr>
                <w:rFonts w:ascii="Bliss 2 Regular" w:hAnsi="Bliss 2 Regular" w:cs="Trebuchet MS"/>
                <w:sz w:val="24"/>
                <w:szCs w:val="24"/>
                <w:lang w:val="en"/>
              </w:rPr>
              <w:t xml:space="preserve"> </w:t>
            </w:r>
          </w:p>
          <w:p w14:paraId="428CE6BC" w14:textId="77777777" w:rsidR="0077534A" w:rsidRPr="00272A3F" w:rsidRDefault="0077534A" w:rsidP="00432324">
            <w:pPr>
              <w:autoSpaceDE w:val="0"/>
              <w:autoSpaceDN w:val="0"/>
              <w:adjustRightInd w:val="0"/>
              <w:spacing w:after="0" w:line="240" w:lineRule="auto"/>
              <w:rPr>
                <w:rFonts w:ascii="Bliss 2 Regular" w:hAnsi="Bliss 2 Regular" w:cs="Calibri"/>
                <w:sz w:val="24"/>
                <w:szCs w:val="24"/>
                <w:lang w:val="en"/>
              </w:rPr>
            </w:pPr>
          </w:p>
        </w:tc>
      </w:tr>
    </w:tbl>
    <w:p w14:paraId="6ED62532" w14:textId="77777777" w:rsidR="007F7B02" w:rsidRPr="00272A3F" w:rsidRDefault="007F7B02" w:rsidP="007F7B02">
      <w:pPr>
        <w:autoSpaceDE w:val="0"/>
        <w:autoSpaceDN w:val="0"/>
        <w:adjustRightInd w:val="0"/>
        <w:spacing w:after="200" w:line="276" w:lineRule="auto"/>
        <w:rPr>
          <w:rFonts w:ascii="Bliss 2 Regular" w:hAnsi="Bliss 2 Regular" w:cs="Calibri"/>
          <w:b/>
          <w:bCs/>
          <w:sz w:val="24"/>
          <w:szCs w:val="24"/>
          <w:lang w:val="en"/>
        </w:rPr>
      </w:pPr>
    </w:p>
    <w:p w14:paraId="285DED92" w14:textId="77777777" w:rsidR="007F7B02" w:rsidRPr="00272A3F" w:rsidRDefault="007F7B02" w:rsidP="007F7B02">
      <w:pPr>
        <w:autoSpaceDE w:val="0"/>
        <w:autoSpaceDN w:val="0"/>
        <w:adjustRightInd w:val="0"/>
        <w:spacing w:after="200" w:line="276" w:lineRule="auto"/>
        <w:jc w:val="center"/>
        <w:rPr>
          <w:rFonts w:ascii="Bliss 2 Regular" w:hAnsi="Bliss 2 Regular" w:cs="Calibri"/>
          <w:b/>
          <w:bCs/>
          <w:sz w:val="24"/>
          <w:szCs w:val="24"/>
          <w:lang w:val="en"/>
        </w:rPr>
      </w:pPr>
    </w:p>
    <w:p w14:paraId="1170CA47" w14:textId="77777777" w:rsidR="007E2367" w:rsidRPr="00272A3F" w:rsidRDefault="007E2367" w:rsidP="007E2367">
      <w:pPr>
        <w:rPr>
          <w:rFonts w:ascii="Bliss 2 Regular" w:hAnsi="Bliss 2 Regular" w:cs="Calibri"/>
          <w:b/>
          <w:bCs/>
          <w:sz w:val="24"/>
          <w:szCs w:val="24"/>
          <w:lang w:val="en"/>
        </w:rPr>
      </w:pPr>
    </w:p>
    <w:p w14:paraId="31379E52" w14:textId="77777777" w:rsidR="007E2367" w:rsidRPr="00272A3F" w:rsidRDefault="007E2367" w:rsidP="007E2367">
      <w:pPr>
        <w:rPr>
          <w:rFonts w:ascii="Bliss 2 Regular" w:hAnsi="Bliss 2 Regular" w:cs="Calibri"/>
          <w:b/>
          <w:bCs/>
          <w:sz w:val="24"/>
          <w:szCs w:val="24"/>
          <w:lang w:val="en"/>
        </w:rPr>
      </w:pPr>
    </w:p>
    <w:p w14:paraId="6B6084A5" w14:textId="77777777" w:rsidR="007E2367" w:rsidRPr="00272A3F" w:rsidRDefault="007E2367" w:rsidP="007E2367">
      <w:pPr>
        <w:rPr>
          <w:rFonts w:ascii="Bliss 2 Regular" w:hAnsi="Bliss 2 Regular" w:cs="Calibri"/>
          <w:b/>
          <w:bCs/>
          <w:sz w:val="24"/>
          <w:szCs w:val="24"/>
          <w:lang w:val="en"/>
        </w:rPr>
      </w:pPr>
    </w:p>
    <w:p w14:paraId="72D7334D" w14:textId="77777777" w:rsidR="007E2367" w:rsidRPr="00272A3F" w:rsidRDefault="007E2367" w:rsidP="007E2367">
      <w:pPr>
        <w:rPr>
          <w:rFonts w:ascii="Bliss 2 Regular" w:hAnsi="Bliss 2 Regular" w:cs="Calibri"/>
          <w:b/>
          <w:bCs/>
          <w:sz w:val="24"/>
          <w:szCs w:val="24"/>
          <w:lang w:val="en"/>
        </w:rPr>
      </w:pPr>
    </w:p>
    <w:p w14:paraId="28308E46" w14:textId="77777777" w:rsidR="007E2367" w:rsidRPr="00272A3F" w:rsidRDefault="007E2367" w:rsidP="007E2367">
      <w:pPr>
        <w:rPr>
          <w:rFonts w:ascii="Bliss 2 Regular" w:hAnsi="Bliss 2 Regular" w:cs="Calibri"/>
          <w:b/>
          <w:bCs/>
          <w:sz w:val="24"/>
          <w:szCs w:val="24"/>
          <w:lang w:val="en"/>
        </w:rPr>
      </w:pPr>
    </w:p>
    <w:p w14:paraId="2B8A925F" w14:textId="77777777" w:rsidR="007E2367" w:rsidRPr="00272A3F" w:rsidRDefault="007E2367" w:rsidP="007E2367">
      <w:pPr>
        <w:rPr>
          <w:rFonts w:ascii="Bliss 2 Regular" w:hAnsi="Bliss 2 Regular" w:cs="Calibri"/>
          <w:b/>
          <w:bCs/>
          <w:sz w:val="24"/>
          <w:szCs w:val="24"/>
          <w:lang w:val="en"/>
        </w:rPr>
      </w:pPr>
    </w:p>
    <w:p w14:paraId="7FE39087" w14:textId="77777777" w:rsidR="007E2367" w:rsidRPr="00272A3F" w:rsidRDefault="007E2367" w:rsidP="007E2367">
      <w:pPr>
        <w:rPr>
          <w:rFonts w:ascii="Bliss 2 Regular" w:hAnsi="Bliss 2 Regular" w:cs="Calibri"/>
          <w:b/>
          <w:bCs/>
          <w:sz w:val="24"/>
          <w:szCs w:val="24"/>
          <w:lang w:val="en"/>
        </w:rPr>
      </w:pPr>
    </w:p>
    <w:p w14:paraId="75C38126" w14:textId="77777777" w:rsidR="007E2367" w:rsidRPr="00272A3F" w:rsidRDefault="007E2367" w:rsidP="007E2367">
      <w:pPr>
        <w:rPr>
          <w:rFonts w:ascii="Bliss 2 Regular" w:hAnsi="Bliss 2 Regular" w:cs="Calibri"/>
          <w:b/>
          <w:bCs/>
          <w:sz w:val="24"/>
          <w:szCs w:val="24"/>
          <w:lang w:val="en"/>
        </w:rPr>
      </w:pPr>
    </w:p>
    <w:p w14:paraId="04CE1042" w14:textId="77777777" w:rsidR="007E2367" w:rsidRPr="00272A3F" w:rsidRDefault="007E2367" w:rsidP="007E2367">
      <w:pPr>
        <w:rPr>
          <w:rFonts w:ascii="Bliss 2 Regular" w:hAnsi="Bliss 2 Regular" w:cs="Calibri"/>
          <w:b/>
          <w:bCs/>
          <w:sz w:val="24"/>
          <w:szCs w:val="24"/>
          <w:lang w:val="en"/>
        </w:rPr>
      </w:pPr>
    </w:p>
    <w:p w14:paraId="13D6BA84" w14:textId="77777777" w:rsidR="00272A3F" w:rsidRDefault="00272A3F" w:rsidP="007E2367">
      <w:pPr>
        <w:rPr>
          <w:rFonts w:ascii="Bliss 2 Regular" w:hAnsi="Bliss 2 Regular" w:cs="Calibri"/>
          <w:b/>
          <w:bCs/>
          <w:sz w:val="24"/>
          <w:szCs w:val="24"/>
          <w:highlight w:val="yellow"/>
          <w:u w:val="single"/>
          <w:lang w:val="en"/>
        </w:rPr>
      </w:pPr>
    </w:p>
    <w:p w14:paraId="60FD63C9" w14:textId="77777777" w:rsidR="00272A3F" w:rsidRDefault="00272A3F" w:rsidP="007E2367">
      <w:pPr>
        <w:rPr>
          <w:rFonts w:ascii="Bliss 2 Regular" w:hAnsi="Bliss 2 Regular" w:cs="Calibri"/>
          <w:b/>
          <w:bCs/>
          <w:sz w:val="24"/>
          <w:szCs w:val="24"/>
          <w:highlight w:val="yellow"/>
          <w:u w:val="single"/>
          <w:lang w:val="en"/>
        </w:rPr>
      </w:pPr>
    </w:p>
    <w:p w14:paraId="43CB5794" w14:textId="77777777" w:rsidR="00272A3F" w:rsidRDefault="00272A3F" w:rsidP="007E2367">
      <w:pPr>
        <w:rPr>
          <w:rFonts w:ascii="Bliss 2 Regular" w:hAnsi="Bliss 2 Regular" w:cs="Calibri"/>
          <w:b/>
          <w:bCs/>
          <w:sz w:val="24"/>
          <w:szCs w:val="24"/>
          <w:highlight w:val="yellow"/>
          <w:u w:val="single"/>
          <w:lang w:val="en"/>
        </w:rPr>
      </w:pPr>
    </w:p>
    <w:p w14:paraId="47E3458C" w14:textId="77777777" w:rsidR="00272A3F" w:rsidRDefault="00272A3F" w:rsidP="007E2367">
      <w:pPr>
        <w:rPr>
          <w:rFonts w:ascii="Bliss 2 Regular" w:hAnsi="Bliss 2 Regular" w:cs="Calibri"/>
          <w:b/>
          <w:bCs/>
          <w:sz w:val="24"/>
          <w:szCs w:val="24"/>
          <w:highlight w:val="yellow"/>
          <w:u w:val="single"/>
          <w:lang w:val="en"/>
        </w:rPr>
      </w:pPr>
    </w:p>
    <w:p w14:paraId="5D585BDB" w14:textId="77777777" w:rsidR="00272A3F" w:rsidRDefault="00272A3F" w:rsidP="007E2367">
      <w:pPr>
        <w:rPr>
          <w:rFonts w:ascii="Bliss 2 Regular" w:hAnsi="Bliss 2 Regular" w:cs="Calibri"/>
          <w:b/>
          <w:bCs/>
          <w:sz w:val="24"/>
          <w:szCs w:val="24"/>
          <w:highlight w:val="yellow"/>
          <w:u w:val="single"/>
          <w:lang w:val="en"/>
        </w:rPr>
      </w:pPr>
    </w:p>
    <w:p w14:paraId="07FA63E9" w14:textId="77777777" w:rsidR="00272A3F" w:rsidRDefault="00272A3F" w:rsidP="007E2367">
      <w:pPr>
        <w:rPr>
          <w:rFonts w:ascii="Bliss 2 Regular" w:hAnsi="Bliss 2 Regular" w:cs="Calibri"/>
          <w:b/>
          <w:bCs/>
          <w:sz w:val="24"/>
          <w:szCs w:val="24"/>
          <w:highlight w:val="yellow"/>
          <w:u w:val="single"/>
          <w:lang w:val="en"/>
        </w:rPr>
      </w:pPr>
    </w:p>
    <w:p w14:paraId="68E4E6E2" w14:textId="77777777" w:rsidR="00272A3F" w:rsidRDefault="00272A3F" w:rsidP="007E2367">
      <w:pPr>
        <w:rPr>
          <w:rFonts w:ascii="Bliss 2 Regular" w:hAnsi="Bliss 2 Regular" w:cs="Calibri"/>
          <w:b/>
          <w:bCs/>
          <w:sz w:val="24"/>
          <w:szCs w:val="24"/>
          <w:highlight w:val="yellow"/>
          <w:u w:val="single"/>
          <w:lang w:val="en"/>
        </w:rPr>
      </w:pPr>
    </w:p>
    <w:p w14:paraId="18CE4ED0" w14:textId="77777777" w:rsidR="00272A3F" w:rsidRDefault="00272A3F" w:rsidP="007E2367">
      <w:pPr>
        <w:rPr>
          <w:rFonts w:ascii="Bliss 2 Regular" w:hAnsi="Bliss 2 Regular" w:cs="Calibri"/>
          <w:b/>
          <w:bCs/>
          <w:sz w:val="24"/>
          <w:szCs w:val="24"/>
          <w:highlight w:val="yellow"/>
          <w:u w:val="single"/>
          <w:lang w:val="en"/>
        </w:rPr>
      </w:pPr>
    </w:p>
    <w:p w14:paraId="06FECE17" w14:textId="77777777" w:rsidR="00272A3F" w:rsidRDefault="00272A3F" w:rsidP="007E2367">
      <w:pPr>
        <w:rPr>
          <w:rFonts w:ascii="Bliss 2 Regular" w:hAnsi="Bliss 2 Regular" w:cs="Calibri"/>
          <w:b/>
          <w:bCs/>
          <w:sz w:val="24"/>
          <w:szCs w:val="24"/>
          <w:highlight w:val="yellow"/>
          <w:u w:val="single"/>
          <w:lang w:val="en"/>
        </w:rPr>
      </w:pPr>
    </w:p>
    <w:p w14:paraId="759ECEED" w14:textId="77777777" w:rsidR="00272A3F" w:rsidRDefault="00272A3F" w:rsidP="007E2367">
      <w:pPr>
        <w:rPr>
          <w:rFonts w:ascii="Bliss 2 Regular" w:hAnsi="Bliss 2 Regular" w:cs="Calibri"/>
          <w:b/>
          <w:bCs/>
          <w:sz w:val="24"/>
          <w:szCs w:val="24"/>
          <w:highlight w:val="yellow"/>
          <w:u w:val="single"/>
          <w:lang w:val="en"/>
        </w:rPr>
      </w:pPr>
    </w:p>
    <w:p w14:paraId="2E76D3B9" w14:textId="77777777" w:rsidR="00272A3F" w:rsidRDefault="00272A3F" w:rsidP="007E2367">
      <w:pPr>
        <w:rPr>
          <w:rFonts w:ascii="Bliss 2 Regular" w:hAnsi="Bliss 2 Regular" w:cs="Calibri"/>
          <w:b/>
          <w:bCs/>
          <w:sz w:val="24"/>
          <w:szCs w:val="24"/>
          <w:highlight w:val="yellow"/>
          <w:u w:val="single"/>
          <w:lang w:val="en"/>
        </w:rPr>
      </w:pPr>
    </w:p>
    <w:p w14:paraId="77D8D62C" w14:textId="0C337E09" w:rsidR="007F7B02" w:rsidRPr="00272A3F" w:rsidRDefault="007E2367" w:rsidP="007E2367">
      <w:pPr>
        <w:rPr>
          <w:rFonts w:ascii="Bliss 2 Regular" w:hAnsi="Bliss 2 Regular" w:cs="Calibri"/>
          <w:b/>
          <w:bCs/>
          <w:sz w:val="24"/>
          <w:szCs w:val="24"/>
          <w:lang w:val="en"/>
        </w:rPr>
      </w:pPr>
      <w:r w:rsidRPr="00272A3F">
        <w:rPr>
          <w:rFonts w:ascii="Bliss 2 Regular" w:hAnsi="Bliss 2 Regular" w:cs="Calibri"/>
          <w:b/>
          <w:bCs/>
          <w:sz w:val="24"/>
          <w:szCs w:val="24"/>
          <w:highlight w:val="yellow"/>
          <w:u w:val="single"/>
          <w:lang w:val="en"/>
        </w:rPr>
        <w:t xml:space="preserve">Chapter 3: </w:t>
      </w:r>
      <w:r w:rsidR="007F7B02" w:rsidRPr="00272A3F">
        <w:rPr>
          <w:rFonts w:ascii="Bliss 2 Regular" w:hAnsi="Bliss 2 Regular" w:cs="Calibri"/>
          <w:b/>
          <w:bCs/>
          <w:sz w:val="24"/>
          <w:szCs w:val="24"/>
          <w:highlight w:val="yellow"/>
          <w:u w:val="single"/>
          <w:lang w:val="en"/>
        </w:rPr>
        <w:t>Water Cycle/ Water Insecurity</w:t>
      </w:r>
    </w:p>
    <w:p w14:paraId="549D3D76" w14:textId="77777777" w:rsidR="007F7B02" w:rsidRPr="00272A3F" w:rsidRDefault="007F7B02" w:rsidP="007F7B02">
      <w:pPr>
        <w:autoSpaceDE w:val="0"/>
        <w:autoSpaceDN w:val="0"/>
        <w:adjustRightInd w:val="0"/>
        <w:spacing w:after="200" w:line="276" w:lineRule="auto"/>
        <w:rPr>
          <w:rFonts w:ascii="Bliss 2 Regular" w:hAnsi="Bliss 2 Regular" w:cs="Calibri"/>
          <w:b/>
          <w:bCs/>
          <w:sz w:val="24"/>
          <w:szCs w:val="24"/>
          <w:lang w:val="en"/>
        </w:rPr>
      </w:pPr>
    </w:p>
    <w:p w14:paraId="2F4BABDD" w14:textId="77777777" w:rsidR="007F7B02" w:rsidRPr="00272A3F" w:rsidRDefault="007F7B02" w:rsidP="007F7B02">
      <w:pPr>
        <w:autoSpaceDE w:val="0"/>
        <w:autoSpaceDN w:val="0"/>
        <w:adjustRightInd w:val="0"/>
        <w:spacing w:after="200" w:line="240" w:lineRule="auto"/>
        <w:rPr>
          <w:rFonts w:ascii="Bliss 2 Regular" w:hAnsi="Bliss 2 Regular" w:cs="Calibri"/>
          <w:b/>
          <w:bCs/>
          <w:sz w:val="24"/>
          <w:szCs w:val="24"/>
          <w:lang w:val="en"/>
        </w:rPr>
      </w:pPr>
      <w:r w:rsidRPr="00272A3F">
        <w:rPr>
          <w:rFonts w:ascii="Bliss 2 Regular" w:hAnsi="Bliss 2 Regular" w:cs="Calibri"/>
          <w:noProof/>
          <w:sz w:val="24"/>
          <w:szCs w:val="24"/>
          <w:lang w:eastAsia="en-GB"/>
        </w:rPr>
        <w:drawing>
          <wp:inline distT="0" distB="0" distL="0" distR="0" wp14:anchorId="1C962A55" wp14:editId="47E2B859">
            <wp:extent cx="5353050" cy="2524125"/>
            <wp:effectExtent l="0" t="0" r="0" b="9525"/>
            <wp:docPr id="8" name="Picture 8"/>
            <wp:cNvGraphicFramePr>
              <a:graphicFrameLocks xmlns:a="http://schemas.openxmlformats.org/drawingml/2006/main" noChangeAspect="1"/>
            </wp:cNvGraphicFramePr>
            <a:graphic xmlns:a="http://schemas.openxmlformats.org/drawingml/2006/main">
              <a:graphicData uri="http://schemas.openxmlformats.org/drawingml/2006/picture">
                <pic:pic xmlns:pic="http://schemas.openxmlformats.org/drawingml/2006/picture">
                  <pic:nvPicPr>
                    <pic:cNvPr id="0" name="Picture 2"/>
                    <pic:cNvPicPr>
                      <a:picLocks noChangeAspect="1" noChangeArrowheads="1"/>
                    </pic:cNvPicPr>
                  </pic:nvPicPr>
                  <pic:blipFill>
                    <a:blip r:embed="rId22">
                      <a:extLst>
                        <a:ext uri="{28A0092B-C50C-407E-A947-70E740481C1C}">
                          <a14:useLocalDpi xmlns:a14="http://schemas.microsoft.com/office/drawing/2010/main" val="0"/>
                        </a:ext>
                      </a:extLst>
                    </a:blip>
                    <a:srcRect/>
                    <a:stretch>
                      <a:fillRect/>
                    </a:stretch>
                  </pic:blipFill>
                  <pic:spPr bwMode="auto">
                    <a:xfrm>
                      <a:off x="0" y="0"/>
                      <a:ext cx="5353050" cy="2524125"/>
                    </a:xfrm>
                    <a:prstGeom prst="rect">
                      <a:avLst/>
                    </a:prstGeom>
                    <a:noFill/>
                    <a:ln>
                      <a:noFill/>
                    </a:ln>
                  </pic:spPr>
                </pic:pic>
              </a:graphicData>
            </a:graphic>
          </wp:inline>
        </w:drawing>
      </w:r>
    </w:p>
    <w:p w14:paraId="050D0884" w14:textId="77777777" w:rsidR="007F7B02" w:rsidRPr="00272A3F" w:rsidRDefault="00272A3F" w:rsidP="007F7B02">
      <w:pPr>
        <w:autoSpaceDE w:val="0"/>
        <w:autoSpaceDN w:val="0"/>
        <w:adjustRightInd w:val="0"/>
        <w:spacing w:after="200" w:line="276" w:lineRule="auto"/>
        <w:rPr>
          <w:rFonts w:ascii="Bliss 2 Regular" w:hAnsi="Bliss 2 Regular" w:cs="Calibri"/>
          <w:sz w:val="24"/>
          <w:szCs w:val="24"/>
          <w:lang w:val="en"/>
        </w:rPr>
      </w:pPr>
      <w:hyperlink r:id="rId23" w:history="1">
        <w:r w:rsidR="007F7B02" w:rsidRPr="00272A3F">
          <w:rPr>
            <w:rFonts w:ascii="Bliss 2 Regular" w:hAnsi="Bliss 2 Regular" w:cs="Calibri"/>
            <w:sz w:val="24"/>
            <w:szCs w:val="24"/>
            <w:lang w:val="en"/>
          </w:rPr>
          <w:t>http://quagroup.com/wp-content/uploads/Water_Cycle-en.png</w:t>
        </w:r>
      </w:hyperlink>
    </w:p>
    <w:p w14:paraId="600C7184" w14:textId="77777777" w:rsidR="007F7B02" w:rsidRPr="00272A3F" w:rsidRDefault="007F7B02" w:rsidP="007F7B02">
      <w:pPr>
        <w:autoSpaceDE w:val="0"/>
        <w:autoSpaceDN w:val="0"/>
        <w:adjustRightInd w:val="0"/>
        <w:spacing w:after="200" w:line="276" w:lineRule="auto"/>
        <w:rPr>
          <w:rFonts w:ascii="Bliss 2 Regular" w:hAnsi="Bliss 2 Regular" w:cs="Calibri"/>
          <w:sz w:val="24"/>
          <w:szCs w:val="24"/>
          <w:lang w:val="en"/>
        </w:rPr>
      </w:pPr>
    </w:p>
    <w:p w14:paraId="6BCE02DE" w14:textId="77777777" w:rsidR="007F7B02" w:rsidRPr="00272A3F" w:rsidRDefault="007F7B02" w:rsidP="007F7B02">
      <w:pPr>
        <w:rPr>
          <w:rFonts w:ascii="Bliss 2 Regular" w:hAnsi="Bliss 2 Regular" w:cs="Calibri"/>
          <w:b/>
          <w:bCs/>
          <w:sz w:val="24"/>
          <w:szCs w:val="24"/>
          <w:lang w:val="en"/>
        </w:rPr>
      </w:pPr>
      <w:r w:rsidRPr="00272A3F">
        <w:rPr>
          <w:rFonts w:ascii="Bliss 2 Regular" w:hAnsi="Bliss 2 Regular" w:cs="Calibri"/>
          <w:b/>
          <w:bCs/>
          <w:sz w:val="24"/>
          <w:szCs w:val="24"/>
          <w:lang w:val="en"/>
        </w:rPr>
        <w:t>Independent Research</w:t>
      </w:r>
    </w:p>
    <w:p w14:paraId="5950E6DF" w14:textId="77777777" w:rsidR="007F7B02" w:rsidRPr="00272A3F" w:rsidRDefault="007F7B02" w:rsidP="007F7B02">
      <w:pPr>
        <w:pStyle w:val="ListParagraph"/>
        <w:numPr>
          <w:ilvl w:val="0"/>
          <w:numId w:val="13"/>
        </w:numPr>
        <w:rPr>
          <w:rFonts w:ascii="Bliss 2 Regular" w:hAnsi="Bliss 2 Regular" w:cs="Calibri"/>
          <w:bCs/>
          <w:sz w:val="24"/>
          <w:szCs w:val="24"/>
          <w:lang w:val="en"/>
        </w:rPr>
      </w:pPr>
      <w:r w:rsidRPr="00272A3F">
        <w:rPr>
          <w:rFonts w:ascii="Bliss 2 Regular" w:hAnsi="Bliss 2 Regular" w:cs="Calibri"/>
          <w:bCs/>
          <w:sz w:val="24"/>
          <w:szCs w:val="24"/>
          <w:lang w:val="en"/>
        </w:rPr>
        <w:t>What affect can humans have on the hydrological cycle?</w:t>
      </w:r>
    </w:p>
    <w:p w14:paraId="0FB5EC54" w14:textId="77777777" w:rsidR="007F7B02" w:rsidRPr="00272A3F" w:rsidRDefault="007F7B02" w:rsidP="007F7B02">
      <w:pPr>
        <w:pStyle w:val="ListParagraph"/>
        <w:rPr>
          <w:rFonts w:ascii="Bliss 2 Regular" w:hAnsi="Bliss 2 Regular" w:cs="Calibri"/>
          <w:bCs/>
          <w:sz w:val="24"/>
          <w:szCs w:val="24"/>
          <w:lang w:val="en"/>
        </w:rPr>
      </w:pPr>
    </w:p>
    <w:p w14:paraId="51381AE5" w14:textId="77777777" w:rsidR="007F7B02" w:rsidRPr="00272A3F" w:rsidRDefault="007F7B02" w:rsidP="007F7B02">
      <w:pPr>
        <w:pStyle w:val="ListParagraph"/>
        <w:numPr>
          <w:ilvl w:val="0"/>
          <w:numId w:val="13"/>
        </w:numPr>
        <w:rPr>
          <w:rFonts w:ascii="Bliss 2 Regular" w:hAnsi="Bliss 2 Regular" w:cs="Calibri"/>
          <w:bCs/>
          <w:sz w:val="24"/>
          <w:szCs w:val="24"/>
          <w:lang w:val="en"/>
        </w:rPr>
      </w:pPr>
      <w:r w:rsidRPr="00272A3F">
        <w:rPr>
          <w:rFonts w:ascii="Bliss 2 Regular" w:hAnsi="Bliss 2 Regular" w:cs="Calibri"/>
          <w:bCs/>
          <w:sz w:val="24"/>
          <w:szCs w:val="24"/>
          <w:lang w:val="en"/>
        </w:rPr>
        <w:t>What is a storm hydrograph and what factors can impact it? (Physical and human)</w:t>
      </w:r>
    </w:p>
    <w:p w14:paraId="706CAEDC" w14:textId="77777777" w:rsidR="007F7B02" w:rsidRPr="00272A3F" w:rsidRDefault="007F7B02" w:rsidP="007F7B02">
      <w:pPr>
        <w:pStyle w:val="ListParagraph"/>
        <w:rPr>
          <w:rFonts w:ascii="Bliss 2 Regular" w:hAnsi="Bliss 2 Regular" w:cs="Calibri"/>
          <w:bCs/>
          <w:sz w:val="24"/>
          <w:szCs w:val="24"/>
          <w:lang w:val="en"/>
        </w:rPr>
      </w:pPr>
    </w:p>
    <w:p w14:paraId="147D2ECD" w14:textId="77777777" w:rsidR="007F7B02" w:rsidRPr="00272A3F" w:rsidRDefault="007F7B02" w:rsidP="007F7B02">
      <w:pPr>
        <w:pStyle w:val="ListParagraph"/>
        <w:numPr>
          <w:ilvl w:val="0"/>
          <w:numId w:val="13"/>
        </w:numPr>
        <w:rPr>
          <w:rFonts w:ascii="Bliss 2 Regular" w:hAnsi="Bliss 2 Regular" w:cs="Calibri"/>
          <w:bCs/>
          <w:sz w:val="24"/>
          <w:szCs w:val="24"/>
          <w:lang w:val="en"/>
        </w:rPr>
      </w:pPr>
      <w:r w:rsidRPr="00272A3F">
        <w:rPr>
          <w:rFonts w:ascii="Bliss 2 Regular" w:hAnsi="Bliss 2 Regular" w:cs="Calibri"/>
          <w:bCs/>
          <w:sz w:val="24"/>
          <w:szCs w:val="24"/>
          <w:lang w:val="en"/>
        </w:rPr>
        <w:t>How have humans contributed to drought in Australia?</w:t>
      </w:r>
    </w:p>
    <w:p w14:paraId="21793223" w14:textId="77777777" w:rsidR="007F7B02" w:rsidRPr="00272A3F" w:rsidRDefault="007F7B02" w:rsidP="007F7B02">
      <w:pPr>
        <w:pStyle w:val="ListParagraph"/>
        <w:rPr>
          <w:rFonts w:ascii="Bliss 2 Regular" w:hAnsi="Bliss 2 Regular" w:cs="Calibri"/>
          <w:bCs/>
          <w:sz w:val="24"/>
          <w:szCs w:val="24"/>
          <w:lang w:val="en"/>
        </w:rPr>
      </w:pPr>
    </w:p>
    <w:p w14:paraId="41851D04" w14:textId="77777777" w:rsidR="007F7B02" w:rsidRPr="00272A3F" w:rsidRDefault="007F7B02" w:rsidP="007F7B02">
      <w:pPr>
        <w:pStyle w:val="ListParagraph"/>
        <w:numPr>
          <w:ilvl w:val="0"/>
          <w:numId w:val="13"/>
        </w:numPr>
        <w:rPr>
          <w:rFonts w:ascii="Bliss 2 Regular" w:hAnsi="Bliss 2 Regular" w:cs="Calibri"/>
          <w:bCs/>
          <w:sz w:val="24"/>
          <w:szCs w:val="24"/>
          <w:lang w:val="en"/>
        </w:rPr>
      </w:pPr>
      <w:r w:rsidRPr="00272A3F">
        <w:rPr>
          <w:rFonts w:ascii="Bliss 2 Regular" w:hAnsi="Bliss 2 Regular" w:cs="Calibri"/>
          <w:bCs/>
          <w:sz w:val="24"/>
          <w:szCs w:val="24"/>
          <w:lang w:val="en"/>
        </w:rPr>
        <w:t>How might climate change impact the hydrological cycle?</w:t>
      </w:r>
    </w:p>
    <w:p w14:paraId="2AB6F40D" w14:textId="77777777" w:rsidR="007F7B02" w:rsidRPr="00272A3F" w:rsidRDefault="007F7B02" w:rsidP="007F7B02">
      <w:pPr>
        <w:pStyle w:val="ListParagraph"/>
        <w:rPr>
          <w:rFonts w:ascii="Bliss 2 Regular" w:hAnsi="Bliss 2 Regular" w:cs="Calibri"/>
          <w:bCs/>
          <w:sz w:val="24"/>
          <w:szCs w:val="24"/>
          <w:lang w:val="en"/>
        </w:rPr>
      </w:pPr>
    </w:p>
    <w:p w14:paraId="47BD6925" w14:textId="77777777" w:rsidR="007F7B02" w:rsidRPr="00272A3F" w:rsidRDefault="007F7B02" w:rsidP="007F7B02">
      <w:pPr>
        <w:pStyle w:val="ListParagraph"/>
        <w:numPr>
          <w:ilvl w:val="0"/>
          <w:numId w:val="13"/>
        </w:numPr>
        <w:rPr>
          <w:rFonts w:ascii="Bliss 2 Regular" w:hAnsi="Bliss 2 Regular" w:cs="Calibri"/>
          <w:bCs/>
          <w:sz w:val="24"/>
          <w:szCs w:val="24"/>
          <w:lang w:val="en"/>
        </w:rPr>
      </w:pPr>
      <w:r w:rsidRPr="00272A3F">
        <w:rPr>
          <w:rFonts w:ascii="Bliss 2 Regular" w:hAnsi="Bliss 2 Regular" w:cs="Calibri"/>
          <w:bCs/>
          <w:sz w:val="24"/>
          <w:szCs w:val="24"/>
          <w:lang w:val="en"/>
        </w:rPr>
        <w:t>What are the human and physical causes of water insecurity?</w:t>
      </w:r>
    </w:p>
    <w:p w14:paraId="487782CA" w14:textId="77777777" w:rsidR="007F7B02" w:rsidRPr="00272A3F" w:rsidRDefault="007F7B02" w:rsidP="007F7B02">
      <w:pPr>
        <w:pStyle w:val="ListParagraph"/>
        <w:rPr>
          <w:rFonts w:ascii="Bliss 2 Regular" w:hAnsi="Bliss 2 Regular" w:cs="Calibri"/>
          <w:bCs/>
          <w:sz w:val="24"/>
          <w:szCs w:val="24"/>
          <w:lang w:val="en"/>
        </w:rPr>
      </w:pPr>
    </w:p>
    <w:p w14:paraId="2BE14AC3" w14:textId="77777777" w:rsidR="007F7B02" w:rsidRPr="00272A3F" w:rsidRDefault="00272A3F" w:rsidP="007F7B02">
      <w:pPr>
        <w:pStyle w:val="ListParagraph"/>
        <w:rPr>
          <w:rFonts w:ascii="Bliss 2 Regular" w:hAnsi="Bliss 2 Regular" w:cs="Calibri"/>
          <w:bCs/>
          <w:sz w:val="24"/>
          <w:szCs w:val="24"/>
          <w:lang w:val="en"/>
        </w:rPr>
      </w:pPr>
      <w:hyperlink r:id="rId24" w:history="1">
        <w:r w:rsidR="007F7B02" w:rsidRPr="00272A3F">
          <w:rPr>
            <w:rStyle w:val="Hyperlink"/>
            <w:rFonts w:ascii="Bliss 2 Regular" w:hAnsi="Bliss 2 Regular" w:cs="Calibri"/>
            <w:bCs/>
            <w:sz w:val="24"/>
            <w:szCs w:val="24"/>
            <w:lang w:val="en"/>
          </w:rPr>
          <w:t>http://www.fao.org/nr/water/issues/scarcity.html</w:t>
        </w:r>
      </w:hyperlink>
    </w:p>
    <w:p w14:paraId="7CFDEA56" w14:textId="77777777" w:rsidR="007F7B02" w:rsidRPr="00272A3F" w:rsidRDefault="00272A3F" w:rsidP="007F7B02">
      <w:pPr>
        <w:pStyle w:val="ListParagraph"/>
        <w:rPr>
          <w:rFonts w:ascii="Bliss 2 Regular" w:hAnsi="Bliss 2 Regular" w:cs="Calibri"/>
          <w:bCs/>
          <w:sz w:val="24"/>
          <w:szCs w:val="24"/>
          <w:lang w:val="en"/>
        </w:rPr>
      </w:pPr>
      <w:hyperlink r:id="rId25" w:history="1">
        <w:r w:rsidR="007F7B02" w:rsidRPr="00272A3F">
          <w:rPr>
            <w:rStyle w:val="Hyperlink"/>
            <w:rFonts w:ascii="Bliss 2 Regular" w:hAnsi="Bliss 2 Regular" w:cs="Calibri"/>
            <w:bCs/>
            <w:sz w:val="24"/>
            <w:szCs w:val="24"/>
            <w:lang w:val="en"/>
          </w:rPr>
          <w:t>http://www.fao.org/nr/water/docs/wwd07brochure.pdf</w:t>
        </w:r>
      </w:hyperlink>
    </w:p>
    <w:p w14:paraId="3413DABB" w14:textId="77777777" w:rsidR="007F7B02" w:rsidRPr="00272A3F" w:rsidRDefault="007F7B02" w:rsidP="007F7B02">
      <w:pPr>
        <w:rPr>
          <w:rFonts w:ascii="Bliss 2 Regular" w:hAnsi="Bliss 2 Regular" w:cs="Calibri"/>
          <w:bCs/>
          <w:sz w:val="24"/>
          <w:szCs w:val="24"/>
          <w:lang w:val="en"/>
        </w:rPr>
      </w:pPr>
      <w:r w:rsidRPr="00272A3F">
        <w:rPr>
          <w:rFonts w:ascii="Bliss 2 Regular" w:hAnsi="Bliss 2 Regular" w:cs="Calibri"/>
          <w:bCs/>
          <w:sz w:val="24"/>
          <w:szCs w:val="24"/>
          <w:lang w:val="en"/>
        </w:rPr>
        <w:br w:type="page"/>
      </w:r>
    </w:p>
    <w:p w14:paraId="0326F9FC" w14:textId="77777777" w:rsidR="007F7B02" w:rsidRPr="00272A3F" w:rsidRDefault="007F7B02" w:rsidP="007F7B02">
      <w:pPr>
        <w:rPr>
          <w:rFonts w:ascii="Bliss 2 Regular" w:hAnsi="Bliss 2 Regular" w:cs="Calibri"/>
          <w:b/>
          <w:bCs/>
          <w:sz w:val="24"/>
          <w:szCs w:val="24"/>
          <w:lang w:val="en"/>
        </w:rPr>
      </w:pPr>
      <w:r w:rsidRPr="00272A3F">
        <w:rPr>
          <w:rFonts w:ascii="Bliss 2 Regular" w:hAnsi="Bliss 2 Regular" w:cs="Calibri"/>
          <w:b/>
          <w:bCs/>
          <w:sz w:val="24"/>
          <w:szCs w:val="24"/>
          <w:lang w:val="en"/>
        </w:rPr>
        <w:t xml:space="preserve">Pre Knowledge Topics – Water Cycle/ Water insecurity </w:t>
      </w:r>
    </w:p>
    <w:p w14:paraId="0950F0BF" w14:textId="77777777" w:rsidR="007F7B02" w:rsidRPr="00272A3F" w:rsidRDefault="007F7B02" w:rsidP="007F7B02">
      <w:pPr>
        <w:pStyle w:val="ListParagraph"/>
        <w:numPr>
          <w:ilvl w:val="0"/>
          <w:numId w:val="12"/>
        </w:numPr>
        <w:rPr>
          <w:rFonts w:ascii="Bliss 2 Regular" w:hAnsi="Bliss 2 Regular" w:cs="Calibri"/>
          <w:bCs/>
          <w:sz w:val="24"/>
          <w:szCs w:val="24"/>
          <w:lang w:val="en"/>
        </w:rPr>
      </w:pPr>
      <w:r w:rsidRPr="00272A3F">
        <w:rPr>
          <w:rFonts w:ascii="Bliss 2 Regular" w:hAnsi="Bliss 2 Regular" w:cs="Calibri"/>
          <w:bCs/>
          <w:sz w:val="24"/>
          <w:szCs w:val="24"/>
          <w:lang w:val="en"/>
        </w:rPr>
        <w:t>Draw the hydrological cycle and label its inputs, outputs, stores and flows</w:t>
      </w:r>
    </w:p>
    <w:p w14:paraId="01308BB6" w14:textId="77777777" w:rsidR="007F7B02" w:rsidRPr="00272A3F" w:rsidRDefault="007F7B02" w:rsidP="007F7B02">
      <w:pPr>
        <w:pStyle w:val="ListParagraph"/>
        <w:numPr>
          <w:ilvl w:val="0"/>
          <w:numId w:val="12"/>
        </w:numPr>
        <w:rPr>
          <w:rFonts w:ascii="Bliss 2 Regular" w:hAnsi="Bliss 2 Regular" w:cs="Calibri"/>
          <w:bCs/>
          <w:sz w:val="24"/>
          <w:szCs w:val="24"/>
          <w:lang w:val="en"/>
        </w:rPr>
      </w:pPr>
      <w:r w:rsidRPr="00272A3F">
        <w:rPr>
          <w:rFonts w:ascii="Bliss 2 Regular" w:hAnsi="Bliss 2 Regular" w:cs="Calibri"/>
          <w:bCs/>
          <w:sz w:val="24"/>
          <w:szCs w:val="24"/>
          <w:lang w:val="en"/>
        </w:rPr>
        <w:t>Analyse patterns of water scarcity shown on this map:</w:t>
      </w:r>
    </w:p>
    <w:p w14:paraId="5BACFB9C" w14:textId="77777777" w:rsidR="0077534A" w:rsidRPr="00272A3F" w:rsidRDefault="0077534A" w:rsidP="0077534A">
      <w:pPr>
        <w:pStyle w:val="ListParagraph"/>
        <w:rPr>
          <w:rFonts w:ascii="Bliss 2 Regular" w:hAnsi="Bliss 2 Regular" w:cs="Calibri"/>
          <w:bCs/>
          <w:sz w:val="24"/>
          <w:szCs w:val="24"/>
          <w:lang w:val="en"/>
        </w:rPr>
      </w:pPr>
    </w:p>
    <w:p w14:paraId="3E6C71B1" w14:textId="77777777" w:rsidR="007F7B02" w:rsidRPr="00272A3F" w:rsidRDefault="007F7B02" w:rsidP="007F7B02">
      <w:pPr>
        <w:pStyle w:val="ListParagraph"/>
        <w:rPr>
          <w:rFonts w:ascii="Bliss 2 Regular" w:hAnsi="Bliss 2 Regular" w:cs="Calibri"/>
          <w:bCs/>
          <w:sz w:val="24"/>
          <w:szCs w:val="24"/>
          <w:lang w:val="en"/>
        </w:rPr>
      </w:pPr>
      <w:r w:rsidRPr="00272A3F">
        <w:rPr>
          <w:rFonts w:ascii="Bliss 2 Regular" w:hAnsi="Bliss 2 Regular"/>
          <w:noProof/>
          <w:sz w:val="24"/>
          <w:szCs w:val="24"/>
          <w:lang w:eastAsia="en-GB"/>
        </w:rPr>
        <w:drawing>
          <wp:inline distT="0" distB="0" distL="0" distR="0" wp14:anchorId="5FC71462" wp14:editId="7365DC93">
            <wp:extent cx="3966210" cy="2624455"/>
            <wp:effectExtent l="0" t="0" r="0" b="4445"/>
            <wp:docPr id="9" name="Picture 9" descr="http://newsimg.bbc.co.uk/media/images/41997000/gif/_41997832_stockholm_water_main.gif"/>
            <wp:cNvGraphicFramePr>
              <a:graphicFrameLocks xmlns:a="http://schemas.openxmlformats.org/drawingml/2006/main" noChangeAspect="1"/>
            </wp:cNvGraphicFramePr>
            <a:graphic xmlns:a="http://schemas.openxmlformats.org/drawingml/2006/main">
              <a:graphicData uri="http://schemas.openxmlformats.org/drawingml/2006/picture">
                <pic:pic xmlns:pic="http://schemas.openxmlformats.org/drawingml/2006/picture">
                  <pic:nvPicPr>
                    <pic:cNvPr id="0" name="Picture 1" descr="http://newsimg.bbc.co.uk/media/images/41997000/gif/_41997832_stockholm_water_main.gif"/>
                    <pic:cNvPicPr>
                      <a:picLocks noChangeAspect="1" noChangeArrowheads="1"/>
                    </pic:cNvPicPr>
                  </pic:nvPicPr>
                  <pic:blipFill>
                    <a:blip r:embed="rId26">
                      <a:extLst>
                        <a:ext uri="{28A0092B-C50C-407E-A947-70E740481C1C}">
                          <a14:useLocalDpi xmlns:a14="http://schemas.microsoft.com/office/drawing/2010/main" val="0"/>
                        </a:ext>
                      </a:extLst>
                    </a:blip>
                    <a:srcRect/>
                    <a:stretch>
                      <a:fillRect/>
                    </a:stretch>
                  </pic:blipFill>
                  <pic:spPr bwMode="auto">
                    <a:xfrm>
                      <a:off x="0" y="0"/>
                      <a:ext cx="3966210" cy="2624455"/>
                    </a:xfrm>
                    <a:prstGeom prst="rect">
                      <a:avLst/>
                    </a:prstGeom>
                    <a:noFill/>
                    <a:ln>
                      <a:noFill/>
                    </a:ln>
                  </pic:spPr>
                </pic:pic>
              </a:graphicData>
            </a:graphic>
          </wp:inline>
        </w:drawing>
      </w:r>
    </w:p>
    <w:p w14:paraId="615260CE" w14:textId="77777777" w:rsidR="007F7B02" w:rsidRPr="00272A3F" w:rsidRDefault="007F7B02" w:rsidP="007F7B02">
      <w:pPr>
        <w:pStyle w:val="ListParagraph"/>
        <w:rPr>
          <w:rFonts w:ascii="Bliss 2 Regular" w:hAnsi="Bliss 2 Regular" w:cs="Calibri"/>
          <w:bCs/>
          <w:sz w:val="24"/>
          <w:szCs w:val="24"/>
          <w:lang w:val="en"/>
        </w:rPr>
      </w:pPr>
      <w:r w:rsidRPr="00272A3F">
        <w:rPr>
          <w:rFonts w:ascii="Bliss 2 Regular" w:hAnsi="Bliss 2 Regular" w:cs="Calibri"/>
          <w:bCs/>
          <w:sz w:val="24"/>
          <w:szCs w:val="24"/>
          <w:lang w:val="en"/>
        </w:rPr>
        <w:t>(http://news.bbc.co.uk/1/hi/sci/tech/5269296.stm)</w:t>
      </w:r>
    </w:p>
    <w:p w14:paraId="3058A484" w14:textId="77777777" w:rsidR="007F7B02" w:rsidRPr="00272A3F" w:rsidRDefault="007F7B02" w:rsidP="007F7B02">
      <w:pPr>
        <w:pStyle w:val="ListParagraph"/>
        <w:rPr>
          <w:rFonts w:ascii="Bliss 2 Regular" w:hAnsi="Bliss 2 Regular" w:cs="Calibri"/>
          <w:bCs/>
          <w:sz w:val="24"/>
          <w:szCs w:val="24"/>
          <w:lang w:val="en"/>
        </w:rPr>
      </w:pPr>
    </w:p>
    <w:p w14:paraId="53AC2216" w14:textId="77777777" w:rsidR="007F7B02" w:rsidRPr="00272A3F" w:rsidRDefault="007F7B02" w:rsidP="007F7B02">
      <w:pPr>
        <w:pStyle w:val="ListParagraph"/>
        <w:numPr>
          <w:ilvl w:val="0"/>
          <w:numId w:val="12"/>
        </w:numPr>
        <w:rPr>
          <w:rFonts w:ascii="Bliss 2 Regular" w:hAnsi="Bliss 2 Regular" w:cs="Calibri"/>
          <w:bCs/>
          <w:sz w:val="24"/>
          <w:szCs w:val="24"/>
          <w:lang w:val="en"/>
        </w:rPr>
      </w:pPr>
      <w:r w:rsidRPr="00272A3F">
        <w:rPr>
          <w:rFonts w:ascii="Bliss 2 Regular" w:hAnsi="Bliss 2 Regular" w:cs="Calibri"/>
          <w:bCs/>
          <w:sz w:val="24"/>
          <w:szCs w:val="24"/>
          <w:lang w:val="en"/>
        </w:rPr>
        <w:t>Find an image of a dam and annotate with its advantages and disadvantages</w:t>
      </w:r>
    </w:p>
    <w:p w14:paraId="0DA4806F" w14:textId="77777777" w:rsidR="007F7B02" w:rsidRPr="00272A3F" w:rsidRDefault="007F7B02" w:rsidP="007F7B02">
      <w:pPr>
        <w:pStyle w:val="ListParagraph"/>
        <w:numPr>
          <w:ilvl w:val="0"/>
          <w:numId w:val="12"/>
        </w:numPr>
        <w:rPr>
          <w:rFonts w:ascii="Bliss 2 Regular" w:hAnsi="Bliss 2 Regular" w:cs="Calibri"/>
          <w:bCs/>
          <w:sz w:val="24"/>
          <w:szCs w:val="24"/>
          <w:lang w:val="en"/>
        </w:rPr>
      </w:pPr>
      <w:r w:rsidRPr="00272A3F">
        <w:rPr>
          <w:rFonts w:ascii="Bliss 2 Regular" w:hAnsi="Bliss 2 Regular" w:cs="Calibri"/>
          <w:bCs/>
          <w:sz w:val="24"/>
          <w:szCs w:val="24"/>
          <w:lang w:val="en"/>
        </w:rPr>
        <w:t>Using the following website, which areas of the UK are most at risk of flooding?</w:t>
      </w:r>
    </w:p>
    <w:p w14:paraId="7ADFDF03" w14:textId="77777777" w:rsidR="007F7B02" w:rsidRPr="00272A3F" w:rsidRDefault="00272A3F" w:rsidP="007F7B02">
      <w:pPr>
        <w:pStyle w:val="ListParagraph"/>
        <w:rPr>
          <w:rFonts w:ascii="Bliss 2 Regular" w:hAnsi="Bliss 2 Regular" w:cs="Calibri"/>
          <w:bCs/>
          <w:sz w:val="24"/>
          <w:szCs w:val="24"/>
          <w:lang w:val="en"/>
        </w:rPr>
      </w:pPr>
      <w:hyperlink r:id="rId27" w:anchor="x=357683&amp;y=355134&amp;scale=2" w:history="1">
        <w:r w:rsidR="007F7B02" w:rsidRPr="00272A3F">
          <w:rPr>
            <w:rStyle w:val="Hyperlink"/>
            <w:rFonts w:ascii="Bliss 2 Regular" w:hAnsi="Bliss 2 Regular" w:cs="Calibri"/>
            <w:bCs/>
            <w:sz w:val="24"/>
            <w:szCs w:val="24"/>
            <w:lang w:val="en"/>
          </w:rPr>
          <w:t>http://watermaps.environment-agency.gov.uk/wiyby/wiyby.aspx?topic=floodmap#x=357683&amp;y=355134&amp;scale=2</w:t>
        </w:r>
      </w:hyperlink>
    </w:p>
    <w:p w14:paraId="797B7B3C" w14:textId="77777777" w:rsidR="007F7B02" w:rsidRPr="00272A3F" w:rsidRDefault="007F7B02" w:rsidP="007F7B02">
      <w:pPr>
        <w:pStyle w:val="ListParagraph"/>
        <w:rPr>
          <w:rFonts w:ascii="Bliss 2 Regular" w:hAnsi="Bliss 2 Regular" w:cs="Calibri"/>
          <w:bCs/>
          <w:sz w:val="24"/>
          <w:szCs w:val="24"/>
          <w:lang w:val="en"/>
        </w:rPr>
      </w:pPr>
    </w:p>
    <w:p w14:paraId="1133A476" w14:textId="77777777" w:rsidR="007F7B02" w:rsidRPr="00272A3F" w:rsidRDefault="007F7B02" w:rsidP="007F7B02">
      <w:pPr>
        <w:pStyle w:val="ListParagraph"/>
        <w:numPr>
          <w:ilvl w:val="0"/>
          <w:numId w:val="12"/>
        </w:numPr>
        <w:rPr>
          <w:rFonts w:ascii="Bliss 2 Regular" w:hAnsi="Bliss 2 Regular" w:cs="Calibri"/>
          <w:bCs/>
          <w:sz w:val="24"/>
          <w:szCs w:val="24"/>
          <w:lang w:val="en"/>
        </w:rPr>
      </w:pPr>
      <w:r w:rsidRPr="00272A3F">
        <w:rPr>
          <w:rFonts w:ascii="Bliss 2 Regular" w:hAnsi="Bliss 2 Regular" w:cs="Calibri"/>
          <w:bCs/>
          <w:sz w:val="24"/>
          <w:szCs w:val="24"/>
          <w:lang w:val="en"/>
        </w:rPr>
        <w:t>Sketch a map of the River Nile with its main tributaries, annotate with key characteristics e.g. major dams, major population centers, political boundaries.</w:t>
      </w:r>
    </w:p>
    <w:p w14:paraId="0538F97E" w14:textId="77777777" w:rsidR="007F7B02" w:rsidRPr="00272A3F" w:rsidRDefault="007F7B02" w:rsidP="007F7B02">
      <w:pPr>
        <w:pStyle w:val="ListParagraph"/>
        <w:numPr>
          <w:ilvl w:val="0"/>
          <w:numId w:val="12"/>
        </w:numPr>
        <w:rPr>
          <w:rFonts w:ascii="Bliss 2 Regular" w:hAnsi="Bliss 2 Regular" w:cs="Calibri"/>
          <w:bCs/>
          <w:sz w:val="24"/>
          <w:szCs w:val="24"/>
          <w:lang w:val="en"/>
        </w:rPr>
      </w:pPr>
      <w:r w:rsidRPr="00272A3F">
        <w:rPr>
          <w:rFonts w:ascii="Bliss 2 Regular" w:hAnsi="Bliss 2 Regular" w:cs="Calibri"/>
          <w:bCs/>
          <w:sz w:val="24"/>
          <w:szCs w:val="24"/>
          <w:lang w:val="en"/>
        </w:rPr>
        <w:t>What issues may be present when a river flows through more than one country?</w:t>
      </w:r>
    </w:p>
    <w:p w14:paraId="75C81A35" w14:textId="77777777" w:rsidR="007F7B02" w:rsidRPr="00272A3F" w:rsidRDefault="007F7B02" w:rsidP="007F7B02">
      <w:pPr>
        <w:pStyle w:val="ListParagraph"/>
        <w:numPr>
          <w:ilvl w:val="0"/>
          <w:numId w:val="12"/>
        </w:numPr>
        <w:rPr>
          <w:rFonts w:ascii="Bliss 2 Regular" w:hAnsi="Bliss 2 Regular" w:cs="Calibri"/>
          <w:bCs/>
          <w:sz w:val="24"/>
          <w:szCs w:val="24"/>
          <w:lang w:val="en"/>
        </w:rPr>
      </w:pPr>
      <w:r w:rsidRPr="00272A3F">
        <w:rPr>
          <w:rFonts w:ascii="Bliss 2 Regular" w:hAnsi="Bliss 2 Regular" w:cs="Calibri"/>
          <w:bCs/>
          <w:sz w:val="24"/>
          <w:szCs w:val="24"/>
          <w:lang w:val="en"/>
        </w:rPr>
        <w:t>Why are treaties like ‘The Helsinki Rules on the Use of Water’ important in managing water supply?</w:t>
      </w:r>
    </w:p>
    <w:p w14:paraId="18A24F61" w14:textId="77777777" w:rsidR="007F7B02" w:rsidRPr="00272A3F" w:rsidRDefault="007F7B02" w:rsidP="007F7B02">
      <w:pPr>
        <w:pStyle w:val="ListParagraph"/>
        <w:numPr>
          <w:ilvl w:val="0"/>
          <w:numId w:val="12"/>
        </w:numPr>
        <w:rPr>
          <w:rFonts w:ascii="Bliss 2 Regular" w:hAnsi="Bliss 2 Regular" w:cs="Calibri"/>
          <w:bCs/>
          <w:sz w:val="24"/>
          <w:szCs w:val="24"/>
          <w:lang w:val="en"/>
        </w:rPr>
      </w:pPr>
      <w:r w:rsidRPr="00272A3F">
        <w:rPr>
          <w:rFonts w:ascii="Bliss 2 Regular" w:hAnsi="Bliss 2 Regular" w:cs="Calibri"/>
          <w:bCs/>
          <w:sz w:val="24"/>
          <w:szCs w:val="24"/>
          <w:lang w:val="en"/>
        </w:rPr>
        <w:t>Find the definition for the following words:</w:t>
      </w:r>
    </w:p>
    <w:tbl>
      <w:tblPr>
        <w:tblW w:w="0" w:type="auto"/>
        <w:tblBorders>
          <w:top w:val="single" w:sz="4" w:space="0" w:color="000000"/>
          <w:left w:val="single" w:sz="4" w:space="0" w:color="000000"/>
          <w:bottom w:val="single" w:sz="4" w:space="0" w:color="000000"/>
          <w:right w:val="single" w:sz="4" w:space="0" w:color="000000"/>
          <w:insideH w:val="single" w:sz="4" w:space="0" w:color="000000"/>
          <w:insideV w:val="single" w:sz="4" w:space="0" w:color="000000"/>
        </w:tblBorders>
        <w:tblLook w:val="04A0" w:firstRow="1" w:lastRow="0" w:firstColumn="1" w:lastColumn="0" w:noHBand="0" w:noVBand="1"/>
      </w:tblPr>
      <w:tblGrid>
        <w:gridCol w:w="2376"/>
        <w:gridCol w:w="7655"/>
      </w:tblGrid>
      <w:tr w:rsidR="007F7B02" w:rsidRPr="00272A3F" w14:paraId="5AF3E82F" w14:textId="77777777" w:rsidTr="0077534A">
        <w:tc>
          <w:tcPr>
            <w:tcW w:w="2376" w:type="dxa"/>
          </w:tcPr>
          <w:p w14:paraId="25CBF3E9" w14:textId="77777777" w:rsidR="007F7B02" w:rsidRPr="00272A3F" w:rsidRDefault="007F7B02" w:rsidP="00432324">
            <w:pPr>
              <w:spacing w:after="0" w:line="240" w:lineRule="auto"/>
              <w:rPr>
                <w:rFonts w:ascii="Bliss 2 Regular" w:hAnsi="Bliss 2 Regular"/>
                <w:b/>
                <w:sz w:val="24"/>
                <w:szCs w:val="24"/>
              </w:rPr>
            </w:pPr>
            <w:r w:rsidRPr="00272A3F">
              <w:rPr>
                <w:rFonts w:ascii="Bliss 2 Regular" w:hAnsi="Bliss 2 Regular"/>
                <w:b/>
                <w:sz w:val="24"/>
                <w:szCs w:val="24"/>
              </w:rPr>
              <w:t>Aquifer</w:t>
            </w:r>
          </w:p>
          <w:p w14:paraId="1C5909EA" w14:textId="77777777" w:rsidR="007F7B02" w:rsidRPr="00272A3F" w:rsidRDefault="007F7B02" w:rsidP="00432324">
            <w:pPr>
              <w:spacing w:after="0" w:line="240" w:lineRule="auto"/>
              <w:rPr>
                <w:rFonts w:ascii="Bliss 2 Regular" w:hAnsi="Bliss 2 Regular"/>
                <w:b/>
                <w:sz w:val="24"/>
                <w:szCs w:val="24"/>
              </w:rPr>
            </w:pPr>
          </w:p>
          <w:p w14:paraId="1EDE0870" w14:textId="77777777" w:rsidR="007F7B02" w:rsidRPr="00272A3F" w:rsidRDefault="007F7B02" w:rsidP="00432324">
            <w:pPr>
              <w:spacing w:after="0" w:line="240" w:lineRule="auto"/>
              <w:rPr>
                <w:rFonts w:ascii="Bliss 2 Regular" w:hAnsi="Bliss 2 Regular"/>
                <w:b/>
                <w:sz w:val="24"/>
                <w:szCs w:val="24"/>
              </w:rPr>
            </w:pPr>
          </w:p>
          <w:p w14:paraId="46F66D87" w14:textId="77777777" w:rsidR="007F7B02" w:rsidRPr="00272A3F" w:rsidRDefault="007F7B02" w:rsidP="00432324">
            <w:pPr>
              <w:spacing w:after="0" w:line="240" w:lineRule="auto"/>
              <w:rPr>
                <w:rFonts w:ascii="Bliss 2 Regular" w:hAnsi="Bliss 2 Regular"/>
                <w:b/>
                <w:sz w:val="24"/>
                <w:szCs w:val="24"/>
              </w:rPr>
            </w:pPr>
          </w:p>
        </w:tc>
        <w:tc>
          <w:tcPr>
            <w:tcW w:w="7655" w:type="dxa"/>
          </w:tcPr>
          <w:p w14:paraId="76D4C0C3" w14:textId="77777777" w:rsidR="007F7B02" w:rsidRPr="00272A3F" w:rsidRDefault="007F7B02" w:rsidP="00432324">
            <w:pPr>
              <w:spacing w:after="0" w:line="240" w:lineRule="auto"/>
              <w:rPr>
                <w:rFonts w:ascii="Bliss 2 Regular" w:hAnsi="Bliss 2 Regular"/>
                <w:sz w:val="24"/>
                <w:szCs w:val="24"/>
              </w:rPr>
            </w:pPr>
          </w:p>
        </w:tc>
      </w:tr>
      <w:tr w:rsidR="007F7B02" w:rsidRPr="00272A3F" w14:paraId="408F3737" w14:textId="77777777" w:rsidTr="0077534A">
        <w:tc>
          <w:tcPr>
            <w:tcW w:w="2376" w:type="dxa"/>
          </w:tcPr>
          <w:p w14:paraId="5A1F29EA" w14:textId="77777777" w:rsidR="007F7B02" w:rsidRPr="00272A3F" w:rsidRDefault="007F7B02" w:rsidP="00432324">
            <w:pPr>
              <w:spacing w:after="0" w:line="240" w:lineRule="auto"/>
              <w:rPr>
                <w:rFonts w:ascii="Bliss 2 Regular" w:hAnsi="Bliss 2 Regular"/>
                <w:b/>
                <w:sz w:val="24"/>
                <w:szCs w:val="24"/>
              </w:rPr>
            </w:pPr>
            <w:r w:rsidRPr="00272A3F">
              <w:rPr>
                <w:rFonts w:ascii="Bliss 2 Regular" w:hAnsi="Bliss 2 Regular"/>
                <w:b/>
                <w:sz w:val="24"/>
                <w:szCs w:val="24"/>
              </w:rPr>
              <w:t>Desalination</w:t>
            </w:r>
          </w:p>
          <w:p w14:paraId="7897E3D9" w14:textId="77777777" w:rsidR="007F7B02" w:rsidRPr="00272A3F" w:rsidRDefault="007F7B02" w:rsidP="00432324">
            <w:pPr>
              <w:spacing w:after="0" w:line="240" w:lineRule="auto"/>
              <w:rPr>
                <w:rFonts w:ascii="Bliss 2 Regular" w:hAnsi="Bliss 2 Regular"/>
                <w:b/>
                <w:sz w:val="24"/>
                <w:szCs w:val="24"/>
              </w:rPr>
            </w:pPr>
          </w:p>
          <w:p w14:paraId="6CD16422" w14:textId="77777777" w:rsidR="007F7B02" w:rsidRPr="00272A3F" w:rsidRDefault="007F7B02" w:rsidP="00432324">
            <w:pPr>
              <w:spacing w:after="0" w:line="240" w:lineRule="auto"/>
              <w:rPr>
                <w:rFonts w:ascii="Bliss 2 Regular" w:hAnsi="Bliss 2 Regular"/>
                <w:b/>
                <w:sz w:val="24"/>
                <w:szCs w:val="24"/>
              </w:rPr>
            </w:pPr>
          </w:p>
        </w:tc>
        <w:tc>
          <w:tcPr>
            <w:tcW w:w="7655" w:type="dxa"/>
          </w:tcPr>
          <w:p w14:paraId="37FB58EC" w14:textId="77777777" w:rsidR="007F7B02" w:rsidRPr="00272A3F" w:rsidRDefault="007F7B02" w:rsidP="00432324">
            <w:pPr>
              <w:spacing w:after="0" w:line="240" w:lineRule="auto"/>
              <w:rPr>
                <w:rFonts w:ascii="Bliss 2 Regular" w:hAnsi="Bliss 2 Regular"/>
                <w:sz w:val="24"/>
                <w:szCs w:val="24"/>
              </w:rPr>
            </w:pPr>
          </w:p>
        </w:tc>
      </w:tr>
      <w:tr w:rsidR="007F7B02" w:rsidRPr="00272A3F" w14:paraId="3619AD5B" w14:textId="77777777" w:rsidTr="0077534A">
        <w:tc>
          <w:tcPr>
            <w:tcW w:w="2376" w:type="dxa"/>
          </w:tcPr>
          <w:p w14:paraId="51461EE2" w14:textId="77777777" w:rsidR="007F7B02" w:rsidRPr="00272A3F" w:rsidRDefault="007F7B02" w:rsidP="00432324">
            <w:pPr>
              <w:spacing w:after="0" w:line="240" w:lineRule="auto"/>
              <w:rPr>
                <w:rFonts w:ascii="Bliss 2 Regular" w:hAnsi="Bliss 2 Regular"/>
                <w:b/>
                <w:sz w:val="24"/>
                <w:szCs w:val="24"/>
              </w:rPr>
            </w:pPr>
            <w:r w:rsidRPr="00272A3F">
              <w:rPr>
                <w:rFonts w:ascii="Bliss 2 Regular" w:hAnsi="Bliss 2 Regular"/>
                <w:b/>
                <w:sz w:val="24"/>
                <w:szCs w:val="24"/>
              </w:rPr>
              <w:t>El Nino</w:t>
            </w:r>
          </w:p>
          <w:p w14:paraId="0A1B9F25" w14:textId="77777777" w:rsidR="007F7B02" w:rsidRPr="00272A3F" w:rsidRDefault="007F7B02" w:rsidP="00432324">
            <w:pPr>
              <w:spacing w:after="0" w:line="240" w:lineRule="auto"/>
              <w:rPr>
                <w:rFonts w:ascii="Bliss 2 Regular" w:hAnsi="Bliss 2 Regular"/>
                <w:b/>
                <w:sz w:val="24"/>
                <w:szCs w:val="24"/>
              </w:rPr>
            </w:pPr>
          </w:p>
          <w:p w14:paraId="60B4F627" w14:textId="77777777" w:rsidR="007F7B02" w:rsidRPr="00272A3F" w:rsidRDefault="007F7B02" w:rsidP="00432324">
            <w:pPr>
              <w:spacing w:after="0" w:line="240" w:lineRule="auto"/>
              <w:rPr>
                <w:rFonts w:ascii="Bliss 2 Regular" w:hAnsi="Bliss 2 Regular"/>
                <w:b/>
                <w:sz w:val="24"/>
                <w:szCs w:val="24"/>
              </w:rPr>
            </w:pPr>
          </w:p>
          <w:p w14:paraId="19541A5A" w14:textId="77777777" w:rsidR="007F7B02" w:rsidRPr="00272A3F" w:rsidRDefault="007F7B02" w:rsidP="00432324">
            <w:pPr>
              <w:spacing w:after="0" w:line="240" w:lineRule="auto"/>
              <w:rPr>
                <w:rFonts w:ascii="Bliss 2 Regular" w:hAnsi="Bliss 2 Regular"/>
                <w:b/>
                <w:sz w:val="24"/>
                <w:szCs w:val="24"/>
              </w:rPr>
            </w:pPr>
          </w:p>
        </w:tc>
        <w:tc>
          <w:tcPr>
            <w:tcW w:w="7655" w:type="dxa"/>
          </w:tcPr>
          <w:p w14:paraId="4A839C8D" w14:textId="77777777" w:rsidR="007F7B02" w:rsidRPr="00272A3F" w:rsidRDefault="007F7B02" w:rsidP="00432324">
            <w:pPr>
              <w:spacing w:after="0" w:line="240" w:lineRule="auto"/>
              <w:rPr>
                <w:rFonts w:ascii="Bliss 2 Regular" w:hAnsi="Bliss 2 Regular"/>
                <w:sz w:val="24"/>
                <w:szCs w:val="24"/>
              </w:rPr>
            </w:pPr>
          </w:p>
        </w:tc>
      </w:tr>
      <w:tr w:rsidR="007F7B02" w:rsidRPr="00272A3F" w14:paraId="3A3345A7" w14:textId="77777777" w:rsidTr="0077534A">
        <w:tc>
          <w:tcPr>
            <w:tcW w:w="2376" w:type="dxa"/>
          </w:tcPr>
          <w:p w14:paraId="121C57A0" w14:textId="77777777" w:rsidR="007F7B02" w:rsidRPr="00272A3F" w:rsidRDefault="007F7B02" w:rsidP="00432324">
            <w:pPr>
              <w:spacing w:after="0" w:line="240" w:lineRule="auto"/>
              <w:rPr>
                <w:rFonts w:ascii="Bliss 2 Regular" w:hAnsi="Bliss 2 Regular"/>
                <w:b/>
                <w:sz w:val="24"/>
                <w:szCs w:val="24"/>
              </w:rPr>
            </w:pPr>
            <w:r w:rsidRPr="00272A3F">
              <w:rPr>
                <w:rFonts w:ascii="Bliss 2 Regular" w:hAnsi="Bliss 2 Regular"/>
                <w:b/>
                <w:sz w:val="24"/>
                <w:szCs w:val="24"/>
              </w:rPr>
              <w:t>Economic scarcity</w:t>
            </w:r>
          </w:p>
          <w:p w14:paraId="645A4740" w14:textId="77777777" w:rsidR="007F7B02" w:rsidRPr="00272A3F" w:rsidRDefault="007F7B02" w:rsidP="00432324">
            <w:pPr>
              <w:spacing w:after="0" w:line="240" w:lineRule="auto"/>
              <w:rPr>
                <w:rFonts w:ascii="Bliss 2 Regular" w:hAnsi="Bliss 2 Regular"/>
                <w:b/>
                <w:sz w:val="24"/>
                <w:szCs w:val="24"/>
              </w:rPr>
            </w:pPr>
          </w:p>
          <w:p w14:paraId="3443CDC2" w14:textId="27778FA4" w:rsidR="007F7B02" w:rsidRPr="00272A3F" w:rsidRDefault="007F7B02" w:rsidP="00432324">
            <w:pPr>
              <w:spacing w:after="0" w:line="240" w:lineRule="auto"/>
              <w:rPr>
                <w:rFonts w:ascii="Bliss 2 Regular" w:hAnsi="Bliss 2 Regular"/>
                <w:b/>
                <w:sz w:val="24"/>
                <w:szCs w:val="24"/>
              </w:rPr>
            </w:pPr>
          </w:p>
        </w:tc>
        <w:tc>
          <w:tcPr>
            <w:tcW w:w="7655" w:type="dxa"/>
          </w:tcPr>
          <w:p w14:paraId="28395309" w14:textId="77777777" w:rsidR="007F7B02" w:rsidRPr="00272A3F" w:rsidRDefault="007F7B02" w:rsidP="00432324">
            <w:pPr>
              <w:spacing w:after="0" w:line="240" w:lineRule="auto"/>
              <w:rPr>
                <w:rFonts w:ascii="Bliss 2 Regular" w:hAnsi="Bliss 2 Regular"/>
                <w:sz w:val="24"/>
                <w:szCs w:val="24"/>
              </w:rPr>
            </w:pPr>
          </w:p>
        </w:tc>
      </w:tr>
      <w:tr w:rsidR="007F7B02" w:rsidRPr="00272A3F" w14:paraId="7378AACF" w14:textId="77777777" w:rsidTr="0077534A">
        <w:tc>
          <w:tcPr>
            <w:tcW w:w="2376" w:type="dxa"/>
          </w:tcPr>
          <w:p w14:paraId="5C03F926" w14:textId="77777777" w:rsidR="007F7B02" w:rsidRPr="00272A3F" w:rsidRDefault="007F7B02" w:rsidP="00432324">
            <w:pPr>
              <w:spacing w:after="0" w:line="240" w:lineRule="auto"/>
              <w:rPr>
                <w:rFonts w:ascii="Bliss 2 Regular" w:hAnsi="Bliss 2 Regular"/>
                <w:b/>
                <w:sz w:val="24"/>
                <w:szCs w:val="24"/>
              </w:rPr>
            </w:pPr>
            <w:r w:rsidRPr="00272A3F">
              <w:rPr>
                <w:rFonts w:ascii="Bliss 2 Regular" w:hAnsi="Bliss 2 Regular"/>
                <w:b/>
                <w:sz w:val="24"/>
                <w:szCs w:val="24"/>
              </w:rPr>
              <w:t>Geopolitical</w:t>
            </w:r>
          </w:p>
          <w:p w14:paraId="1F7A0CB6" w14:textId="77777777" w:rsidR="007F7B02" w:rsidRPr="00272A3F" w:rsidRDefault="007F7B02" w:rsidP="00432324">
            <w:pPr>
              <w:spacing w:after="0" w:line="240" w:lineRule="auto"/>
              <w:rPr>
                <w:rFonts w:ascii="Bliss 2 Regular" w:hAnsi="Bliss 2 Regular"/>
                <w:b/>
                <w:sz w:val="24"/>
                <w:szCs w:val="24"/>
              </w:rPr>
            </w:pPr>
          </w:p>
          <w:p w14:paraId="284656CB" w14:textId="77777777" w:rsidR="007F7B02" w:rsidRPr="00272A3F" w:rsidRDefault="007F7B02" w:rsidP="00432324">
            <w:pPr>
              <w:spacing w:after="0" w:line="240" w:lineRule="auto"/>
              <w:rPr>
                <w:rFonts w:ascii="Bliss 2 Regular" w:hAnsi="Bliss 2 Regular"/>
                <w:b/>
                <w:sz w:val="24"/>
                <w:szCs w:val="24"/>
              </w:rPr>
            </w:pPr>
          </w:p>
          <w:p w14:paraId="2D7C77D3" w14:textId="77777777" w:rsidR="007F7B02" w:rsidRPr="00272A3F" w:rsidRDefault="007F7B02" w:rsidP="00432324">
            <w:pPr>
              <w:spacing w:after="0" w:line="240" w:lineRule="auto"/>
              <w:rPr>
                <w:rFonts w:ascii="Bliss 2 Regular" w:hAnsi="Bliss 2 Regular"/>
                <w:b/>
                <w:sz w:val="24"/>
                <w:szCs w:val="24"/>
              </w:rPr>
            </w:pPr>
          </w:p>
        </w:tc>
        <w:tc>
          <w:tcPr>
            <w:tcW w:w="7655" w:type="dxa"/>
          </w:tcPr>
          <w:p w14:paraId="1B0D9779" w14:textId="77777777" w:rsidR="007F7B02" w:rsidRPr="00272A3F" w:rsidRDefault="007F7B02" w:rsidP="00432324">
            <w:pPr>
              <w:spacing w:after="0" w:line="240" w:lineRule="auto"/>
              <w:rPr>
                <w:rFonts w:ascii="Bliss 2 Regular" w:hAnsi="Bliss 2 Regular"/>
                <w:sz w:val="24"/>
                <w:szCs w:val="24"/>
              </w:rPr>
            </w:pPr>
          </w:p>
        </w:tc>
      </w:tr>
      <w:tr w:rsidR="007F7B02" w:rsidRPr="00272A3F" w14:paraId="1A7A4F13" w14:textId="77777777" w:rsidTr="0077534A">
        <w:tc>
          <w:tcPr>
            <w:tcW w:w="2376" w:type="dxa"/>
          </w:tcPr>
          <w:p w14:paraId="773DCDB1" w14:textId="77777777" w:rsidR="007F7B02" w:rsidRPr="00272A3F" w:rsidRDefault="007F7B02" w:rsidP="00432324">
            <w:pPr>
              <w:spacing w:after="0" w:line="240" w:lineRule="auto"/>
              <w:rPr>
                <w:rFonts w:ascii="Bliss 2 Regular" w:hAnsi="Bliss 2 Regular"/>
                <w:b/>
                <w:sz w:val="24"/>
                <w:szCs w:val="24"/>
              </w:rPr>
            </w:pPr>
            <w:r w:rsidRPr="00272A3F">
              <w:rPr>
                <w:rFonts w:ascii="Bliss 2 Regular" w:hAnsi="Bliss 2 Regular"/>
                <w:b/>
                <w:sz w:val="24"/>
                <w:szCs w:val="24"/>
              </w:rPr>
              <w:t>Groundwater</w:t>
            </w:r>
          </w:p>
          <w:p w14:paraId="1909014E" w14:textId="77777777" w:rsidR="007F7B02" w:rsidRPr="00272A3F" w:rsidRDefault="007F7B02" w:rsidP="00432324">
            <w:pPr>
              <w:spacing w:after="0" w:line="240" w:lineRule="auto"/>
              <w:rPr>
                <w:rFonts w:ascii="Bliss 2 Regular" w:hAnsi="Bliss 2 Regular"/>
                <w:b/>
                <w:sz w:val="24"/>
                <w:szCs w:val="24"/>
              </w:rPr>
            </w:pPr>
          </w:p>
          <w:p w14:paraId="0983C683" w14:textId="77777777" w:rsidR="007F7B02" w:rsidRPr="00272A3F" w:rsidRDefault="007F7B02" w:rsidP="00432324">
            <w:pPr>
              <w:spacing w:after="0" w:line="240" w:lineRule="auto"/>
              <w:rPr>
                <w:rFonts w:ascii="Bliss 2 Regular" w:hAnsi="Bliss 2 Regular"/>
                <w:b/>
                <w:sz w:val="24"/>
                <w:szCs w:val="24"/>
              </w:rPr>
            </w:pPr>
          </w:p>
          <w:p w14:paraId="1F633368" w14:textId="77777777" w:rsidR="007F7B02" w:rsidRPr="00272A3F" w:rsidRDefault="007F7B02" w:rsidP="00432324">
            <w:pPr>
              <w:spacing w:after="0" w:line="240" w:lineRule="auto"/>
              <w:rPr>
                <w:rFonts w:ascii="Bliss 2 Regular" w:hAnsi="Bliss 2 Regular"/>
                <w:b/>
                <w:sz w:val="24"/>
                <w:szCs w:val="24"/>
              </w:rPr>
            </w:pPr>
          </w:p>
        </w:tc>
        <w:tc>
          <w:tcPr>
            <w:tcW w:w="7655" w:type="dxa"/>
          </w:tcPr>
          <w:p w14:paraId="3BB7EFE1" w14:textId="77777777" w:rsidR="007F7B02" w:rsidRPr="00272A3F" w:rsidRDefault="007F7B02" w:rsidP="00432324">
            <w:pPr>
              <w:spacing w:after="0" w:line="240" w:lineRule="auto"/>
              <w:rPr>
                <w:rFonts w:ascii="Bliss 2 Regular" w:hAnsi="Bliss 2 Regular"/>
                <w:sz w:val="24"/>
                <w:szCs w:val="24"/>
              </w:rPr>
            </w:pPr>
          </w:p>
        </w:tc>
      </w:tr>
      <w:tr w:rsidR="007F7B02" w:rsidRPr="00272A3F" w14:paraId="681FAE5E" w14:textId="77777777" w:rsidTr="0077534A">
        <w:tc>
          <w:tcPr>
            <w:tcW w:w="2376" w:type="dxa"/>
          </w:tcPr>
          <w:p w14:paraId="6138588D" w14:textId="77777777" w:rsidR="007F7B02" w:rsidRPr="00272A3F" w:rsidRDefault="007F7B02" w:rsidP="00432324">
            <w:pPr>
              <w:spacing w:after="0" w:line="240" w:lineRule="auto"/>
              <w:rPr>
                <w:rFonts w:ascii="Bliss 2 Regular" w:hAnsi="Bliss 2 Regular"/>
                <w:b/>
                <w:sz w:val="24"/>
                <w:szCs w:val="24"/>
              </w:rPr>
            </w:pPr>
            <w:r w:rsidRPr="00272A3F">
              <w:rPr>
                <w:rFonts w:ascii="Bliss 2 Regular" w:hAnsi="Bliss 2 Regular"/>
                <w:b/>
                <w:sz w:val="24"/>
                <w:szCs w:val="24"/>
              </w:rPr>
              <w:t>High pressure</w:t>
            </w:r>
          </w:p>
          <w:p w14:paraId="49AA1275" w14:textId="77777777" w:rsidR="007F7B02" w:rsidRPr="00272A3F" w:rsidRDefault="007F7B02" w:rsidP="00432324">
            <w:pPr>
              <w:spacing w:after="0" w:line="240" w:lineRule="auto"/>
              <w:rPr>
                <w:rFonts w:ascii="Bliss 2 Regular" w:hAnsi="Bliss 2 Regular"/>
                <w:b/>
                <w:sz w:val="24"/>
                <w:szCs w:val="24"/>
              </w:rPr>
            </w:pPr>
          </w:p>
          <w:p w14:paraId="1C92E84D" w14:textId="77777777" w:rsidR="007F7B02" w:rsidRPr="00272A3F" w:rsidRDefault="007F7B02" w:rsidP="00432324">
            <w:pPr>
              <w:spacing w:after="0" w:line="240" w:lineRule="auto"/>
              <w:rPr>
                <w:rFonts w:ascii="Bliss 2 Regular" w:hAnsi="Bliss 2 Regular"/>
                <w:b/>
                <w:sz w:val="24"/>
                <w:szCs w:val="24"/>
              </w:rPr>
            </w:pPr>
          </w:p>
          <w:p w14:paraId="4AE684A0" w14:textId="77777777" w:rsidR="007F7B02" w:rsidRPr="00272A3F" w:rsidRDefault="007F7B02" w:rsidP="00432324">
            <w:pPr>
              <w:spacing w:after="0" w:line="240" w:lineRule="auto"/>
              <w:rPr>
                <w:rFonts w:ascii="Bliss 2 Regular" w:hAnsi="Bliss 2 Regular"/>
                <w:b/>
                <w:sz w:val="24"/>
                <w:szCs w:val="24"/>
              </w:rPr>
            </w:pPr>
          </w:p>
        </w:tc>
        <w:tc>
          <w:tcPr>
            <w:tcW w:w="7655" w:type="dxa"/>
          </w:tcPr>
          <w:p w14:paraId="087ABFE0" w14:textId="77777777" w:rsidR="007F7B02" w:rsidRPr="00272A3F" w:rsidRDefault="007F7B02" w:rsidP="00432324">
            <w:pPr>
              <w:spacing w:after="0" w:line="240" w:lineRule="auto"/>
              <w:rPr>
                <w:rFonts w:ascii="Bliss 2 Regular" w:hAnsi="Bliss 2 Regular"/>
                <w:sz w:val="24"/>
                <w:szCs w:val="24"/>
              </w:rPr>
            </w:pPr>
          </w:p>
        </w:tc>
      </w:tr>
      <w:tr w:rsidR="007F7B02" w:rsidRPr="00272A3F" w14:paraId="3DE14403" w14:textId="77777777" w:rsidTr="0077534A">
        <w:tc>
          <w:tcPr>
            <w:tcW w:w="2376" w:type="dxa"/>
          </w:tcPr>
          <w:p w14:paraId="22713C9E" w14:textId="77777777" w:rsidR="007F7B02" w:rsidRPr="00272A3F" w:rsidRDefault="007F7B02" w:rsidP="00432324">
            <w:pPr>
              <w:spacing w:after="0" w:line="240" w:lineRule="auto"/>
              <w:rPr>
                <w:rFonts w:ascii="Bliss 2 Regular" w:hAnsi="Bliss 2 Regular"/>
                <w:b/>
                <w:sz w:val="24"/>
                <w:szCs w:val="24"/>
              </w:rPr>
            </w:pPr>
            <w:r w:rsidRPr="00272A3F">
              <w:rPr>
                <w:rFonts w:ascii="Bliss 2 Regular" w:hAnsi="Bliss 2 Regular"/>
                <w:b/>
                <w:sz w:val="24"/>
                <w:szCs w:val="24"/>
              </w:rPr>
              <w:t>Infiltration</w:t>
            </w:r>
          </w:p>
          <w:p w14:paraId="6D2F4586" w14:textId="77777777" w:rsidR="007F7B02" w:rsidRPr="00272A3F" w:rsidRDefault="007F7B02" w:rsidP="00432324">
            <w:pPr>
              <w:spacing w:after="0" w:line="240" w:lineRule="auto"/>
              <w:rPr>
                <w:rFonts w:ascii="Bliss 2 Regular" w:hAnsi="Bliss 2 Regular"/>
                <w:b/>
                <w:sz w:val="24"/>
                <w:szCs w:val="24"/>
              </w:rPr>
            </w:pPr>
          </w:p>
          <w:p w14:paraId="498B1480" w14:textId="77777777" w:rsidR="007F7B02" w:rsidRPr="00272A3F" w:rsidRDefault="007F7B02" w:rsidP="00432324">
            <w:pPr>
              <w:spacing w:after="0" w:line="240" w:lineRule="auto"/>
              <w:rPr>
                <w:rFonts w:ascii="Bliss 2 Regular" w:hAnsi="Bliss 2 Regular"/>
                <w:b/>
                <w:sz w:val="24"/>
                <w:szCs w:val="24"/>
              </w:rPr>
            </w:pPr>
          </w:p>
          <w:p w14:paraId="779E3ED9" w14:textId="77777777" w:rsidR="007F7B02" w:rsidRPr="00272A3F" w:rsidRDefault="007F7B02" w:rsidP="00432324">
            <w:pPr>
              <w:spacing w:after="0" w:line="240" w:lineRule="auto"/>
              <w:rPr>
                <w:rFonts w:ascii="Bliss 2 Regular" w:hAnsi="Bliss 2 Regular"/>
                <w:b/>
                <w:sz w:val="24"/>
                <w:szCs w:val="24"/>
              </w:rPr>
            </w:pPr>
          </w:p>
        </w:tc>
        <w:tc>
          <w:tcPr>
            <w:tcW w:w="7655" w:type="dxa"/>
          </w:tcPr>
          <w:p w14:paraId="0CDE0E8F" w14:textId="77777777" w:rsidR="007F7B02" w:rsidRPr="00272A3F" w:rsidRDefault="007F7B02" w:rsidP="00432324">
            <w:pPr>
              <w:spacing w:after="0" w:line="240" w:lineRule="auto"/>
              <w:rPr>
                <w:rFonts w:ascii="Bliss 2 Regular" w:hAnsi="Bliss 2 Regular"/>
                <w:sz w:val="24"/>
                <w:szCs w:val="24"/>
              </w:rPr>
            </w:pPr>
          </w:p>
        </w:tc>
      </w:tr>
      <w:tr w:rsidR="007F7B02" w:rsidRPr="00272A3F" w14:paraId="211BFBC9" w14:textId="77777777" w:rsidTr="0077534A">
        <w:tc>
          <w:tcPr>
            <w:tcW w:w="2376" w:type="dxa"/>
          </w:tcPr>
          <w:p w14:paraId="05FB0C8C" w14:textId="77777777" w:rsidR="007F7B02" w:rsidRPr="00272A3F" w:rsidRDefault="007F7B02" w:rsidP="00432324">
            <w:pPr>
              <w:spacing w:after="0" w:line="240" w:lineRule="auto"/>
              <w:rPr>
                <w:rFonts w:ascii="Bliss 2 Regular" w:hAnsi="Bliss 2 Regular"/>
                <w:b/>
                <w:sz w:val="24"/>
                <w:szCs w:val="24"/>
              </w:rPr>
            </w:pPr>
            <w:r w:rsidRPr="00272A3F">
              <w:rPr>
                <w:rFonts w:ascii="Bliss 2 Regular" w:hAnsi="Bliss 2 Regular"/>
                <w:b/>
                <w:sz w:val="24"/>
                <w:szCs w:val="24"/>
              </w:rPr>
              <w:t>Irrigation</w:t>
            </w:r>
          </w:p>
          <w:p w14:paraId="0B1D0817" w14:textId="77777777" w:rsidR="007F7B02" w:rsidRPr="00272A3F" w:rsidRDefault="007F7B02" w:rsidP="00432324">
            <w:pPr>
              <w:spacing w:after="0" w:line="240" w:lineRule="auto"/>
              <w:rPr>
                <w:rFonts w:ascii="Bliss 2 Regular" w:hAnsi="Bliss 2 Regular"/>
                <w:b/>
                <w:sz w:val="24"/>
                <w:szCs w:val="24"/>
              </w:rPr>
            </w:pPr>
          </w:p>
          <w:p w14:paraId="73CC1ACA" w14:textId="77777777" w:rsidR="007F7B02" w:rsidRPr="00272A3F" w:rsidRDefault="007F7B02" w:rsidP="00432324">
            <w:pPr>
              <w:spacing w:after="0" w:line="240" w:lineRule="auto"/>
              <w:rPr>
                <w:rFonts w:ascii="Bliss 2 Regular" w:hAnsi="Bliss 2 Regular"/>
                <w:b/>
                <w:sz w:val="24"/>
                <w:szCs w:val="24"/>
              </w:rPr>
            </w:pPr>
          </w:p>
          <w:p w14:paraId="782CBFAD" w14:textId="77777777" w:rsidR="007F7B02" w:rsidRPr="00272A3F" w:rsidRDefault="007F7B02" w:rsidP="00432324">
            <w:pPr>
              <w:spacing w:after="0" w:line="240" w:lineRule="auto"/>
              <w:rPr>
                <w:rFonts w:ascii="Bliss 2 Regular" w:hAnsi="Bliss 2 Regular"/>
                <w:b/>
                <w:sz w:val="24"/>
                <w:szCs w:val="24"/>
              </w:rPr>
            </w:pPr>
          </w:p>
        </w:tc>
        <w:tc>
          <w:tcPr>
            <w:tcW w:w="7655" w:type="dxa"/>
          </w:tcPr>
          <w:p w14:paraId="67C23945" w14:textId="77777777" w:rsidR="007F7B02" w:rsidRPr="00272A3F" w:rsidRDefault="007F7B02" w:rsidP="00432324">
            <w:pPr>
              <w:spacing w:after="0" w:line="240" w:lineRule="auto"/>
              <w:rPr>
                <w:rFonts w:ascii="Bliss 2 Regular" w:hAnsi="Bliss 2 Regular"/>
                <w:sz w:val="24"/>
                <w:szCs w:val="24"/>
              </w:rPr>
            </w:pPr>
          </w:p>
        </w:tc>
      </w:tr>
      <w:tr w:rsidR="007F7B02" w:rsidRPr="00272A3F" w14:paraId="478C2901" w14:textId="77777777" w:rsidTr="0077534A">
        <w:tc>
          <w:tcPr>
            <w:tcW w:w="2376" w:type="dxa"/>
          </w:tcPr>
          <w:p w14:paraId="49972131" w14:textId="77777777" w:rsidR="007F7B02" w:rsidRPr="00272A3F" w:rsidRDefault="007F7B02" w:rsidP="00432324">
            <w:pPr>
              <w:spacing w:after="0" w:line="240" w:lineRule="auto"/>
              <w:rPr>
                <w:rFonts w:ascii="Bliss 2 Regular" w:hAnsi="Bliss 2 Regular"/>
                <w:b/>
                <w:sz w:val="24"/>
                <w:szCs w:val="24"/>
              </w:rPr>
            </w:pPr>
            <w:r w:rsidRPr="00272A3F">
              <w:rPr>
                <w:rFonts w:ascii="Bliss 2 Regular" w:hAnsi="Bliss 2 Regular"/>
                <w:b/>
                <w:sz w:val="24"/>
                <w:szCs w:val="24"/>
              </w:rPr>
              <w:t>La Nina</w:t>
            </w:r>
          </w:p>
          <w:p w14:paraId="45E1201B" w14:textId="77777777" w:rsidR="007F7B02" w:rsidRPr="00272A3F" w:rsidRDefault="007F7B02" w:rsidP="00432324">
            <w:pPr>
              <w:spacing w:after="0" w:line="240" w:lineRule="auto"/>
              <w:rPr>
                <w:rFonts w:ascii="Bliss 2 Regular" w:hAnsi="Bliss 2 Regular"/>
                <w:b/>
                <w:sz w:val="24"/>
                <w:szCs w:val="24"/>
              </w:rPr>
            </w:pPr>
          </w:p>
          <w:p w14:paraId="68997456" w14:textId="77777777" w:rsidR="007F7B02" w:rsidRPr="00272A3F" w:rsidRDefault="007F7B02" w:rsidP="00432324">
            <w:pPr>
              <w:spacing w:after="0" w:line="240" w:lineRule="auto"/>
              <w:rPr>
                <w:rFonts w:ascii="Bliss 2 Regular" w:hAnsi="Bliss 2 Regular"/>
                <w:b/>
                <w:sz w:val="24"/>
                <w:szCs w:val="24"/>
              </w:rPr>
            </w:pPr>
          </w:p>
          <w:p w14:paraId="621100D9" w14:textId="77777777" w:rsidR="007F7B02" w:rsidRPr="00272A3F" w:rsidRDefault="007F7B02" w:rsidP="00432324">
            <w:pPr>
              <w:spacing w:after="0" w:line="240" w:lineRule="auto"/>
              <w:rPr>
                <w:rFonts w:ascii="Bliss 2 Regular" w:hAnsi="Bliss 2 Regular"/>
                <w:b/>
                <w:sz w:val="24"/>
                <w:szCs w:val="24"/>
              </w:rPr>
            </w:pPr>
          </w:p>
        </w:tc>
        <w:tc>
          <w:tcPr>
            <w:tcW w:w="7655" w:type="dxa"/>
          </w:tcPr>
          <w:p w14:paraId="415A7D78" w14:textId="77777777" w:rsidR="007F7B02" w:rsidRPr="00272A3F" w:rsidRDefault="007F7B02" w:rsidP="00432324">
            <w:pPr>
              <w:spacing w:after="0" w:line="240" w:lineRule="auto"/>
              <w:rPr>
                <w:rFonts w:ascii="Bliss 2 Regular" w:hAnsi="Bliss 2 Regular"/>
                <w:sz w:val="24"/>
                <w:szCs w:val="24"/>
              </w:rPr>
            </w:pPr>
          </w:p>
        </w:tc>
      </w:tr>
      <w:tr w:rsidR="007F7B02" w:rsidRPr="00272A3F" w14:paraId="22B25D82" w14:textId="77777777" w:rsidTr="0077534A">
        <w:tc>
          <w:tcPr>
            <w:tcW w:w="2376" w:type="dxa"/>
          </w:tcPr>
          <w:p w14:paraId="670DDEFB" w14:textId="77777777" w:rsidR="007F7B02" w:rsidRPr="00272A3F" w:rsidRDefault="007F7B02" w:rsidP="00432324">
            <w:pPr>
              <w:spacing w:after="0" w:line="240" w:lineRule="auto"/>
              <w:rPr>
                <w:rFonts w:ascii="Bliss 2 Regular" w:hAnsi="Bliss 2 Regular"/>
                <w:b/>
                <w:sz w:val="24"/>
                <w:szCs w:val="24"/>
              </w:rPr>
            </w:pPr>
            <w:r w:rsidRPr="00272A3F">
              <w:rPr>
                <w:rFonts w:ascii="Bliss 2 Regular" w:hAnsi="Bliss 2 Regular"/>
                <w:b/>
                <w:sz w:val="24"/>
                <w:szCs w:val="24"/>
              </w:rPr>
              <w:t>Percolation</w:t>
            </w:r>
          </w:p>
          <w:p w14:paraId="1A30384D" w14:textId="77777777" w:rsidR="007F7B02" w:rsidRPr="00272A3F" w:rsidRDefault="007F7B02" w:rsidP="00432324">
            <w:pPr>
              <w:spacing w:after="0" w:line="240" w:lineRule="auto"/>
              <w:rPr>
                <w:rFonts w:ascii="Bliss 2 Regular" w:hAnsi="Bliss 2 Regular"/>
                <w:b/>
                <w:sz w:val="24"/>
                <w:szCs w:val="24"/>
              </w:rPr>
            </w:pPr>
          </w:p>
          <w:p w14:paraId="46EC91C7" w14:textId="77777777" w:rsidR="007F7B02" w:rsidRPr="00272A3F" w:rsidRDefault="007F7B02" w:rsidP="00432324">
            <w:pPr>
              <w:spacing w:after="0" w:line="240" w:lineRule="auto"/>
              <w:rPr>
                <w:rFonts w:ascii="Bliss 2 Regular" w:hAnsi="Bliss 2 Regular"/>
                <w:b/>
                <w:sz w:val="24"/>
                <w:szCs w:val="24"/>
              </w:rPr>
            </w:pPr>
          </w:p>
          <w:p w14:paraId="543E8686" w14:textId="77777777" w:rsidR="007F7B02" w:rsidRPr="00272A3F" w:rsidRDefault="007F7B02" w:rsidP="00432324">
            <w:pPr>
              <w:spacing w:after="0" w:line="240" w:lineRule="auto"/>
              <w:rPr>
                <w:rFonts w:ascii="Bliss 2 Regular" w:hAnsi="Bliss 2 Regular"/>
                <w:b/>
                <w:sz w:val="24"/>
                <w:szCs w:val="24"/>
              </w:rPr>
            </w:pPr>
          </w:p>
        </w:tc>
        <w:tc>
          <w:tcPr>
            <w:tcW w:w="7655" w:type="dxa"/>
          </w:tcPr>
          <w:p w14:paraId="7DBBA4E8" w14:textId="77777777" w:rsidR="007F7B02" w:rsidRPr="00272A3F" w:rsidRDefault="007F7B02" w:rsidP="00432324">
            <w:pPr>
              <w:spacing w:after="0" w:line="240" w:lineRule="auto"/>
              <w:rPr>
                <w:rFonts w:ascii="Bliss 2 Regular" w:hAnsi="Bliss 2 Regular"/>
                <w:sz w:val="24"/>
                <w:szCs w:val="24"/>
              </w:rPr>
            </w:pPr>
          </w:p>
        </w:tc>
      </w:tr>
      <w:tr w:rsidR="007F7B02" w:rsidRPr="00272A3F" w14:paraId="06C93C85" w14:textId="77777777" w:rsidTr="0077534A">
        <w:tc>
          <w:tcPr>
            <w:tcW w:w="2376" w:type="dxa"/>
          </w:tcPr>
          <w:p w14:paraId="2FB9F634" w14:textId="77777777" w:rsidR="007F7B02" w:rsidRPr="00272A3F" w:rsidRDefault="007F7B02" w:rsidP="00432324">
            <w:pPr>
              <w:spacing w:after="0" w:line="240" w:lineRule="auto"/>
              <w:rPr>
                <w:rFonts w:ascii="Bliss 2 Regular" w:hAnsi="Bliss 2 Regular"/>
                <w:b/>
                <w:sz w:val="24"/>
                <w:szCs w:val="24"/>
              </w:rPr>
            </w:pPr>
            <w:r w:rsidRPr="00272A3F">
              <w:rPr>
                <w:rFonts w:ascii="Bliss 2 Regular" w:hAnsi="Bliss 2 Regular"/>
                <w:b/>
                <w:sz w:val="24"/>
                <w:szCs w:val="24"/>
              </w:rPr>
              <w:t>Physical Scarcity</w:t>
            </w:r>
          </w:p>
          <w:p w14:paraId="0C2708A7" w14:textId="77777777" w:rsidR="007F7B02" w:rsidRPr="00272A3F" w:rsidRDefault="007F7B02" w:rsidP="00432324">
            <w:pPr>
              <w:spacing w:after="0" w:line="240" w:lineRule="auto"/>
              <w:rPr>
                <w:rFonts w:ascii="Bliss 2 Regular" w:hAnsi="Bliss 2 Regular"/>
                <w:b/>
                <w:sz w:val="24"/>
                <w:szCs w:val="24"/>
              </w:rPr>
            </w:pPr>
          </w:p>
          <w:p w14:paraId="5083A763" w14:textId="77777777" w:rsidR="007F7B02" w:rsidRPr="00272A3F" w:rsidRDefault="007F7B02" w:rsidP="00432324">
            <w:pPr>
              <w:spacing w:after="0" w:line="240" w:lineRule="auto"/>
              <w:rPr>
                <w:rFonts w:ascii="Bliss 2 Regular" w:hAnsi="Bliss 2 Regular"/>
                <w:b/>
                <w:sz w:val="24"/>
                <w:szCs w:val="24"/>
              </w:rPr>
            </w:pPr>
          </w:p>
          <w:p w14:paraId="65B96E0F" w14:textId="77777777" w:rsidR="007F7B02" w:rsidRPr="00272A3F" w:rsidRDefault="007F7B02" w:rsidP="00432324">
            <w:pPr>
              <w:spacing w:after="0" w:line="240" w:lineRule="auto"/>
              <w:rPr>
                <w:rFonts w:ascii="Bliss 2 Regular" w:hAnsi="Bliss 2 Regular"/>
                <w:b/>
                <w:sz w:val="24"/>
                <w:szCs w:val="24"/>
              </w:rPr>
            </w:pPr>
          </w:p>
        </w:tc>
        <w:tc>
          <w:tcPr>
            <w:tcW w:w="7655" w:type="dxa"/>
          </w:tcPr>
          <w:p w14:paraId="15C02146" w14:textId="77777777" w:rsidR="007F7B02" w:rsidRPr="00272A3F" w:rsidRDefault="007F7B02" w:rsidP="00432324">
            <w:pPr>
              <w:spacing w:after="0" w:line="240" w:lineRule="auto"/>
              <w:rPr>
                <w:rFonts w:ascii="Bliss 2 Regular" w:hAnsi="Bliss 2 Regular"/>
                <w:sz w:val="24"/>
                <w:szCs w:val="24"/>
              </w:rPr>
            </w:pPr>
          </w:p>
        </w:tc>
      </w:tr>
      <w:tr w:rsidR="007F7B02" w:rsidRPr="00272A3F" w14:paraId="0CABE359" w14:textId="77777777" w:rsidTr="0077534A">
        <w:tc>
          <w:tcPr>
            <w:tcW w:w="2376" w:type="dxa"/>
          </w:tcPr>
          <w:p w14:paraId="712375BB" w14:textId="77777777" w:rsidR="007F7B02" w:rsidRPr="00272A3F" w:rsidRDefault="007F7B02" w:rsidP="00432324">
            <w:pPr>
              <w:spacing w:after="0" w:line="240" w:lineRule="auto"/>
              <w:rPr>
                <w:rFonts w:ascii="Bliss 2 Regular" w:hAnsi="Bliss 2 Regular"/>
                <w:b/>
                <w:sz w:val="24"/>
                <w:szCs w:val="24"/>
              </w:rPr>
            </w:pPr>
            <w:r w:rsidRPr="00272A3F">
              <w:rPr>
                <w:rFonts w:ascii="Bliss 2 Regular" w:hAnsi="Bliss 2 Regular"/>
                <w:b/>
                <w:sz w:val="24"/>
                <w:szCs w:val="24"/>
              </w:rPr>
              <w:t>Precipitation</w:t>
            </w:r>
          </w:p>
          <w:p w14:paraId="198F2E23" w14:textId="77777777" w:rsidR="007F7B02" w:rsidRPr="00272A3F" w:rsidRDefault="007F7B02" w:rsidP="00432324">
            <w:pPr>
              <w:spacing w:after="0" w:line="240" w:lineRule="auto"/>
              <w:rPr>
                <w:rFonts w:ascii="Bliss 2 Regular" w:hAnsi="Bliss 2 Regular"/>
                <w:b/>
                <w:sz w:val="24"/>
                <w:szCs w:val="24"/>
              </w:rPr>
            </w:pPr>
          </w:p>
        </w:tc>
        <w:tc>
          <w:tcPr>
            <w:tcW w:w="7655" w:type="dxa"/>
          </w:tcPr>
          <w:p w14:paraId="24E9AB6A" w14:textId="77777777" w:rsidR="007F7B02" w:rsidRPr="00272A3F" w:rsidRDefault="007F7B02" w:rsidP="00432324">
            <w:pPr>
              <w:spacing w:after="0" w:line="240" w:lineRule="auto"/>
              <w:rPr>
                <w:rFonts w:ascii="Bliss 2 Regular" w:hAnsi="Bliss 2 Regular"/>
                <w:sz w:val="24"/>
                <w:szCs w:val="24"/>
              </w:rPr>
            </w:pPr>
          </w:p>
          <w:p w14:paraId="3361CBEA" w14:textId="77777777" w:rsidR="007F7B02" w:rsidRPr="00272A3F" w:rsidRDefault="007F7B02" w:rsidP="00432324">
            <w:pPr>
              <w:spacing w:after="0" w:line="240" w:lineRule="auto"/>
              <w:rPr>
                <w:rFonts w:ascii="Bliss 2 Regular" w:hAnsi="Bliss 2 Regular"/>
                <w:sz w:val="24"/>
                <w:szCs w:val="24"/>
              </w:rPr>
            </w:pPr>
          </w:p>
          <w:p w14:paraId="14584547" w14:textId="77777777" w:rsidR="007F7B02" w:rsidRPr="00272A3F" w:rsidRDefault="007F7B02" w:rsidP="00432324">
            <w:pPr>
              <w:spacing w:after="0" w:line="240" w:lineRule="auto"/>
              <w:rPr>
                <w:rFonts w:ascii="Bliss 2 Regular" w:hAnsi="Bliss 2 Regular"/>
                <w:sz w:val="24"/>
                <w:szCs w:val="24"/>
              </w:rPr>
            </w:pPr>
          </w:p>
          <w:p w14:paraId="19668292" w14:textId="77777777" w:rsidR="007F7B02" w:rsidRPr="00272A3F" w:rsidRDefault="007F7B02" w:rsidP="00432324">
            <w:pPr>
              <w:spacing w:after="0" w:line="240" w:lineRule="auto"/>
              <w:rPr>
                <w:rFonts w:ascii="Bliss 2 Regular" w:hAnsi="Bliss 2 Regular"/>
                <w:sz w:val="24"/>
                <w:szCs w:val="24"/>
              </w:rPr>
            </w:pPr>
          </w:p>
        </w:tc>
      </w:tr>
      <w:tr w:rsidR="007F7B02" w:rsidRPr="00272A3F" w14:paraId="23821E14" w14:textId="77777777" w:rsidTr="0077534A">
        <w:tc>
          <w:tcPr>
            <w:tcW w:w="2376" w:type="dxa"/>
          </w:tcPr>
          <w:p w14:paraId="393D8BAC" w14:textId="77777777" w:rsidR="007F7B02" w:rsidRPr="00272A3F" w:rsidRDefault="007F7B02" w:rsidP="00432324">
            <w:pPr>
              <w:spacing w:after="0" w:line="240" w:lineRule="auto"/>
              <w:rPr>
                <w:rFonts w:ascii="Bliss 2 Regular" w:hAnsi="Bliss 2 Regular"/>
                <w:b/>
                <w:sz w:val="24"/>
                <w:szCs w:val="24"/>
              </w:rPr>
            </w:pPr>
            <w:r w:rsidRPr="00272A3F">
              <w:rPr>
                <w:rFonts w:ascii="Bliss 2 Regular" w:hAnsi="Bliss 2 Regular"/>
                <w:b/>
                <w:sz w:val="24"/>
                <w:szCs w:val="24"/>
              </w:rPr>
              <w:t>Prevailing</w:t>
            </w:r>
          </w:p>
          <w:p w14:paraId="0924241F" w14:textId="77777777" w:rsidR="007F7B02" w:rsidRPr="00272A3F" w:rsidRDefault="007F7B02" w:rsidP="00432324">
            <w:pPr>
              <w:spacing w:after="0" w:line="240" w:lineRule="auto"/>
              <w:rPr>
                <w:rFonts w:ascii="Bliss 2 Regular" w:hAnsi="Bliss 2 Regular"/>
                <w:b/>
                <w:sz w:val="24"/>
                <w:szCs w:val="24"/>
              </w:rPr>
            </w:pPr>
          </w:p>
          <w:p w14:paraId="4A8A7C8C" w14:textId="77777777" w:rsidR="007F7B02" w:rsidRPr="00272A3F" w:rsidRDefault="007F7B02" w:rsidP="00432324">
            <w:pPr>
              <w:spacing w:after="0" w:line="240" w:lineRule="auto"/>
              <w:rPr>
                <w:rFonts w:ascii="Bliss 2 Regular" w:hAnsi="Bliss 2 Regular"/>
                <w:b/>
                <w:sz w:val="24"/>
                <w:szCs w:val="24"/>
              </w:rPr>
            </w:pPr>
          </w:p>
          <w:p w14:paraId="3DD8E50B" w14:textId="77777777" w:rsidR="007F7B02" w:rsidRPr="00272A3F" w:rsidRDefault="007F7B02" w:rsidP="00432324">
            <w:pPr>
              <w:spacing w:after="0" w:line="240" w:lineRule="auto"/>
              <w:rPr>
                <w:rFonts w:ascii="Bliss 2 Regular" w:hAnsi="Bliss 2 Regular"/>
                <w:b/>
                <w:sz w:val="24"/>
                <w:szCs w:val="24"/>
              </w:rPr>
            </w:pPr>
          </w:p>
        </w:tc>
        <w:tc>
          <w:tcPr>
            <w:tcW w:w="7655" w:type="dxa"/>
          </w:tcPr>
          <w:p w14:paraId="44D7BD33" w14:textId="77777777" w:rsidR="007F7B02" w:rsidRPr="00272A3F" w:rsidRDefault="007F7B02" w:rsidP="00432324">
            <w:pPr>
              <w:spacing w:after="0" w:line="240" w:lineRule="auto"/>
              <w:rPr>
                <w:rFonts w:ascii="Bliss 2 Regular" w:hAnsi="Bliss 2 Regular"/>
                <w:sz w:val="24"/>
                <w:szCs w:val="24"/>
              </w:rPr>
            </w:pPr>
          </w:p>
        </w:tc>
      </w:tr>
      <w:tr w:rsidR="007F7B02" w:rsidRPr="00272A3F" w14:paraId="21510D25" w14:textId="77777777" w:rsidTr="0077534A">
        <w:tc>
          <w:tcPr>
            <w:tcW w:w="2376" w:type="dxa"/>
          </w:tcPr>
          <w:p w14:paraId="51C8A2DB" w14:textId="77777777" w:rsidR="007F7B02" w:rsidRPr="00272A3F" w:rsidRDefault="007F7B02" w:rsidP="00432324">
            <w:pPr>
              <w:spacing w:after="0" w:line="240" w:lineRule="auto"/>
              <w:rPr>
                <w:rFonts w:ascii="Bliss 2 Regular" w:hAnsi="Bliss 2 Regular"/>
                <w:b/>
                <w:sz w:val="24"/>
                <w:szCs w:val="24"/>
              </w:rPr>
            </w:pPr>
            <w:r w:rsidRPr="00272A3F">
              <w:rPr>
                <w:rFonts w:ascii="Bliss 2 Regular" w:hAnsi="Bliss 2 Regular"/>
                <w:b/>
                <w:sz w:val="24"/>
                <w:szCs w:val="24"/>
              </w:rPr>
              <w:t>Privatisation</w:t>
            </w:r>
          </w:p>
          <w:p w14:paraId="191C913D" w14:textId="77777777" w:rsidR="007F7B02" w:rsidRPr="00272A3F" w:rsidRDefault="007F7B02" w:rsidP="00432324">
            <w:pPr>
              <w:spacing w:after="0" w:line="240" w:lineRule="auto"/>
              <w:rPr>
                <w:rFonts w:ascii="Bliss 2 Regular" w:hAnsi="Bliss 2 Regular"/>
                <w:b/>
                <w:sz w:val="24"/>
                <w:szCs w:val="24"/>
              </w:rPr>
            </w:pPr>
          </w:p>
          <w:p w14:paraId="77FC974A" w14:textId="77777777" w:rsidR="007F7B02" w:rsidRPr="00272A3F" w:rsidRDefault="007F7B02" w:rsidP="00432324">
            <w:pPr>
              <w:spacing w:after="0" w:line="240" w:lineRule="auto"/>
              <w:rPr>
                <w:rFonts w:ascii="Bliss 2 Regular" w:hAnsi="Bliss 2 Regular"/>
                <w:b/>
                <w:sz w:val="24"/>
                <w:szCs w:val="24"/>
              </w:rPr>
            </w:pPr>
          </w:p>
          <w:p w14:paraId="3044F2B0" w14:textId="77777777" w:rsidR="007F7B02" w:rsidRPr="00272A3F" w:rsidRDefault="007F7B02" w:rsidP="00432324">
            <w:pPr>
              <w:spacing w:after="0" w:line="240" w:lineRule="auto"/>
              <w:rPr>
                <w:rFonts w:ascii="Bliss 2 Regular" w:hAnsi="Bliss 2 Regular"/>
                <w:b/>
                <w:sz w:val="24"/>
                <w:szCs w:val="24"/>
              </w:rPr>
            </w:pPr>
          </w:p>
        </w:tc>
        <w:tc>
          <w:tcPr>
            <w:tcW w:w="7655" w:type="dxa"/>
          </w:tcPr>
          <w:p w14:paraId="601F06B4" w14:textId="77777777" w:rsidR="007F7B02" w:rsidRPr="00272A3F" w:rsidRDefault="007F7B02" w:rsidP="00432324">
            <w:pPr>
              <w:spacing w:after="0" w:line="240" w:lineRule="auto"/>
              <w:rPr>
                <w:rFonts w:ascii="Bliss 2 Regular" w:hAnsi="Bliss 2 Regular"/>
                <w:sz w:val="24"/>
                <w:szCs w:val="24"/>
              </w:rPr>
            </w:pPr>
          </w:p>
        </w:tc>
      </w:tr>
      <w:tr w:rsidR="007F7B02" w:rsidRPr="00272A3F" w14:paraId="57466F91" w14:textId="77777777" w:rsidTr="0077534A">
        <w:tc>
          <w:tcPr>
            <w:tcW w:w="2376" w:type="dxa"/>
          </w:tcPr>
          <w:p w14:paraId="3D72118B" w14:textId="77777777" w:rsidR="007F7B02" w:rsidRPr="00272A3F" w:rsidRDefault="007F7B02" w:rsidP="00432324">
            <w:pPr>
              <w:spacing w:after="0" w:line="240" w:lineRule="auto"/>
              <w:rPr>
                <w:rFonts w:ascii="Bliss 2 Regular" w:hAnsi="Bliss 2 Regular"/>
                <w:b/>
                <w:sz w:val="24"/>
                <w:szCs w:val="24"/>
              </w:rPr>
            </w:pPr>
            <w:r w:rsidRPr="00272A3F">
              <w:rPr>
                <w:rFonts w:ascii="Bliss 2 Regular" w:hAnsi="Bliss 2 Regular"/>
                <w:b/>
                <w:sz w:val="24"/>
                <w:szCs w:val="24"/>
              </w:rPr>
              <w:t>Rainshadow</w:t>
            </w:r>
          </w:p>
          <w:p w14:paraId="5C17D7D0" w14:textId="77777777" w:rsidR="007F7B02" w:rsidRPr="00272A3F" w:rsidRDefault="007F7B02" w:rsidP="00432324">
            <w:pPr>
              <w:spacing w:after="0" w:line="240" w:lineRule="auto"/>
              <w:rPr>
                <w:rFonts w:ascii="Bliss 2 Regular" w:hAnsi="Bliss 2 Regular"/>
                <w:b/>
                <w:sz w:val="24"/>
                <w:szCs w:val="24"/>
              </w:rPr>
            </w:pPr>
          </w:p>
          <w:p w14:paraId="55BAD089" w14:textId="718A305F" w:rsidR="007F7B02" w:rsidRPr="00272A3F" w:rsidRDefault="007F7B02" w:rsidP="00432324">
            <w:pPr>
              <w:spacing w:after="0" w:line="240" w:lineRule="auto"/>
              <w:rPr>
                <w:rFonts w:ascii="Bliss 2 Regular" w:hAnsi="Bliss 2 Regular"/>
                <w:b/>
                <w:sz w:val="24"/>
                <w:szCs w:val="24"/>
              </w:rPr>
            </w:pPr>
          </w:p>
        </w:tc>
        <w:tc>
          <w:tcPr>
            <w:tcW w:w="7655" w:type="dxa"/>
          </w:tcPr>
          <w:p w14:paraId="7ADEFABF" w14:textId="77777777" w:rsidR="007F7B02" w:rsidRPr="00272A3F" w:rsidRDefault="007F7B02" w:rsidP="00432324">
            <w:pPr>
              <w:spacing w:after="0" w:line="240" w:lineRule="auto"/>
              <w:rPr>
                <w:rFonts w:ascii="Bliss 2 Regular" w:hAnsi="Bliss 2 Regular"/>
                <w:sz w:val="24"/>
                <w:szCs w:val="24"/>
              </w:rPr>
            </w:pPr>
          </w:p>
        </w:tc>
      </w:tr>
      <w:tr w:rsidR="007F7B02" w:rsidRPr="00272A3F" w14:paraId="388AD595" w14:textId="77777777" w:rsidTr="0077534A">
        <w:tc>
          <w:tcPr>
            <w:tcW w:w="2376" w:type="dxa"/>
          </w:tcPr>
          <w:p w14:paraId="4432E305" w14:textId="77777777" w:rsidR="007F7B02" w:rsidRPr="00272A3F" w:rsidRDefault="007F7B02" w:rsidP="00432324">
            <w:pPr>
              <w:spacing w:after="0" w:line="240" w:lineRule="auto"/>
              <w:rPr>
                <w:rFonts w:ascii="Bliss 2 Regular" w:hAnsi="Bliss 2 Regular"/>
                <w:b/>
                <w:sz w:val="24"/>
                <w:szCs w:val="24"/>
              </w:rPr>
            </w:pPr>
            <w:r w:rsidRPr="00272A3F">
              <w:rPr>
                <w:rFonts w:ascii="Bliss 2 Regular" w:hAnsi="Bliss 2 Regular"/>
                <w:b/>
                <w:sz w:val="24"/>
                <w:szCs w:val="24"/>
              </w:rPr>
              <w:t>Relief rainfall</w:t>
            </w:r>
          </w:p>
          <w:p w14:paraId="6F3C0C62" w14:textId="77777777" w:rsidR="007F7B02" w:rsidRPr="00272A3F" w:rsidRDefault="007F7B02" w:rsidP="00432324">
            <w:pPr>
              <w:spacing w:after="0" w:line="240" w:lineRule="auto"/>
              <w:rPr>
                <w:rFonts w:ascii="Bliss 2 Regular" w:hAnsi="Bliss 2 Regular"/>
                <w:b/>
                <w:sz w:val="24"/>
                <w:szCs w:val="24"/>
              </w:rPr>
            </w:pPr>
          </w:p>
          <w:p w14:paraId="6DB3F612" w14:textId="77777777" w:rsidR="007F7B02" w:rsidRPr="00272A3F" w:rsidRDefault="007F7B02" w:rsidP="00432324">
            <w:pPr>
              <w:spacing w:after="0" w:line="240" w:lineRule="auto"/>
              <w:rPr>
                <w:rFonts w:ascii="Bliss 2 Regular" w:hAnsi="Bliss 2 Regular"/>
                <w:b/>
                <w:sz w:val="24"/>
                <w:szCs w:val="24"/>
              </w:rPr>
            </w:pPr>
          </w:p>
          <w:p w14:paraId="2BF41517" w14:textId="77777777" w:rsidR="007F7B02" w:rsidRPr="00272A3F" w:rsidRDefault="007F7B02" w:rsidP="00432324">
            <w:pPr>
              <w:spacing w:after="0" w:line="240" w:lineRule="auto"/>
              <w:rPr>
                <w:rFonts w:ascii="Bliss 2 Regular" w:hAnsi="Bliss 2 Regular"/>
                <w:b/>
                <w:sz w:val="24"/>
                <w:szCs w:val="24"/>
              </w:rPr>
            </w:pPr>
          </w:p>
        </w:tc>
        <w:tc>
          <w:tcPr>
            <w:tcW w:w="7655" w:type="dxa"/>
          </w:tcPr>
          <w:p w14:paraId="4DD9D345" w14:textId="77777777" w:rsidR="007F7B02" w:rsidRPr="00272A3F" w:rsidRDefault="007F7B02" w:rsidP="00432324">
            <w:pPr>
              <w:spacing w:after="0" w:line="240" w:lineRule="auto"/>
              <w:rPr>
                <w:rFonts w:ascii="Bliss 2 Regular" w:hAnsi="Bliss 2 Regular"/>
                <w:sz w:val="24"/>
                <w:szCs w:val="24"/>
              </w:rPr>
            </w:pPr>
          </w:p>
        </w:tc>
      </w:tr>
      <w:tr w:rsidR="007F7B02" w:rsidRPr="00272A3F" w14:paraId="1319C302" w14:textId="77777777" w:rsidTr="0077534A">
        <w:tc>
          <w:tcPr>
            <w:tcW w:w="2376" w:type="dxa"/>
          </w:tcPr>
          <w:p w14:paraId="413094F6" w14:textId="77777777" w:rsidR="007F7B02" w:rsidRPr="00272A3F" w:rsidRDefault="007F7B02" w:rsidP="00432324">
            <w:pPr>
              <w:spacing w:after="0" w:line="240" w:lineRule="auto"/>
              <w:rPr>
                <w:rFonts w:ascii="Bliss 2 Regular" w:hAnsi="Bliss 2 Regular"/>
                <w:b/>
                <w:sz w:val="24"/>
                <w:szCs w:val="24"/>
              </w:rPr>
            </w:pPr>
            <w:r w:rsidRPr="00272A3F">
              <w:rPr>
                <w:rFonts w:ascii="Bliss 2 Regular" w:hAnsi="Bliss 2 Regular"/>
                <w:b/>
                <w:sz w:val="24"/>
                <w:szCs w:val="24"/>
              </w:rPr>
              <w:t>Riparian</w:t>
            </w:r>
          </w:p>
          <w:p w14:paraId="7FCF876A" w14:textId="77777777" w:rsidR="007F7B02" w:rsidRPr="00272A3F" w:rsidRDefault="007F7B02" w:rsidP="00432324">
            <w:pPr>
              <w:spacing w:after="0" w:line="240" w:lineRule="auto"/>
              <w:rPr>
                <w:rFonts w:ascii="Bliss 2 Regular" w:hAnsi="Bliss 2 Regular"/>
                <w:b/>
                <w:sz w:val="24"/>
                <w:szCs w:val="24"/>
              </w:rPr>
            </w:pPr>
          </w:p>
          <w:p w14:paraId="578AFCD8" w14:textId="77777777" w:rsidR="007F7B02" w:rsidRPr="00272A3F" w:rsidRDefault="007F7B02" w:rsidP="00432324">
            <w:pPr>
              <w:spacing w:after="0" w:line="240" w:lineRule="auto"/>
              <w:rPr>
                <w:rFonts w:ascii="Bliss 2 Regular" w:hAnsi="Bliss 2 Regular"/>
                <w:b/>
                <w:sz w:val="24"/>
                <w:szCs w:val="24"/>
              </w:rPr>
            </w:pPr>
          </w:p>
          <w:p w14:paraId="0A12D6BE" w14:textId="77777777" w:rsidR="007F7B02" w:rsidRPr="00272A3F" w:rsidRDefault="007F7B02" w:rsidP="00432324">
            <w:pPr>
              <w:spacing w:after="0" w:line="240" w:lineRule="auto"/>
              <w:rPr>
                <w:rFonts w:ascii="Bliss 2 Regular" w:hAnsi="Bliss 2 Regular"/>
                <w:b/>
                <w:sz w:val="24"/>
                <w:szCs w:val="24"/>
              </w:rPr>
            </w:pPr>
          </w:p>
        </w:tc>
        <w:tc>
          <w:tcPr>
            <w:tcW w:w="7655" w:type="dxa"/>
          </w:tcPr>
          <w:p w14:paraId="0FC4FC8F" w14:textId="77777777" w:rsidR="007F7B02" w:rsidRPr="00272A3F" w:rsidRDefault="007F7B02" w:rsidP="00432324">
            <w:pPr>
              <w:spacing w:after="0" w:line="240" w:lineRule="auto"/>
              <w:rPr>
                <w:rFonts w:ascii="Bliss 2 Regular" w:hAnsi="Bliss 2 Regular"/>
                <w:sz w:val="24"/>
                <w:szCs w:val="24"/>
              </w:rPr>
            </w:pPr>
          </w:p>
        </w:tc>
      </w:tr>
      <w:tr w:rsidR="007F7B02" w:rsidRPr="00272A3F" w14:paraId="5336B45F" w14:textId="77777777" w:rsidTr="0077534A">
        <w:tc>
          <w:tcPr>
            <w:tcW w:w="2376" w:type="dxa"/>
          </w:tcPr>
          <w:p w14:paraId="5E5ADB06" w14:textId="77777777" w:rsidR="007F7B02" w:rsidRPr="00272A3F" w:rsidRDefault="007F7B02" w:rsidP="00432324">
            <w:pPr>
              <w:spacing w:after="0" w:line="240" w:lineRule="auto"/>
              <w:rPr>
                <w:rFonts w:ascii="Bliss 2 Regular" w:hAnsi="Bliss 2 Regular"/>
                <w:b/>
                <w:sz w:val="24"/>
                <w:szCs w:val="24"/>
              </w:rPr>
            </w:pPr>
            <w:r w:rsidRPr="00272A3F">
              <w:rPr>
                <w:rFonts w:ascii="Bliss 2 Regular" w:hAnsi="Bliss 2 Regular"/>
                <w:b/>
                <w:sz w:val="24"/>
                <w:szCs w:val="24"/>
              </w:rPr>
              <w:t>Salinity</w:t>
            </w:r>
          </w:p>
          <w:p w14:paraId="5E9150F7" w14:textId="77777777" w:rsidR="007F7B02" w:rsidRPr="00272A3F" w:rsidRDefault="007F7B02" w:rsidP="00432324">
            <w:pPr>
              <w:spacing w:after="0" w:line="240" w:lineRule="auto"/>
              <w:rPr>
                <w:rFonts w:ascii="Bliss 2 Regular" w:hAnsi="Bliss 2 Regular"/>
                <w:b/>
                <w:sz w:val="24"/>
                <w:szCs w:val="24"/>
              </w:rPr>
            </w:pPr>
          </w:p>
          <w:p w14:paraId="07DC0121" w14:textId="77777777" w:rsidR="007F7B02" w:rsidRPr="00272A3F" w:rsidRDefault="007F7B02" w:rsidP="00432324">
            <w:pPr>
              <w:spacing w:after="0" w:line="240" w:lineRule="auto"/>
              <w:rPr>
                <w:rFonts w:ascii="Bliss 2 Regular" w:hAnsi="Bliss 2 Regular"/>
                <w:b/>
                <w:sz w:val="24"/>
                <w:szCs w:val="24"/>
              </w:rPr>
            </w:pPr>
          </w:p>
          <w:p w14:paraId="1E2409F6" w14:textId="77777777" w:rsidR="007F7B02" w:rsidRPr="00272A3F" w:rsidRDefault="007F7B02" w:rsidP="00432324">
            <w:pPr>
              <w:spacing w:after="0" w:line="240" w:lineRule="auto"/>
              <w:rPr>
                <w:rFonts w:ascii="Bliss 2 Regular" w:hAnsi="Bliss 2 Regular"/>
                <w:b/>
                <w:sz w:val="24"/>
                <w:szCs w:val="24"/>
              </w:rPr>
            </w:pPr>
          </w:p>
        </w:tc>
        <w:tc>
          <w:tcPr>
            <w:tcW w:w="7655" w:type="dxa"/>
          </w:tcPr>
          <w:p w14:paraId="679ED3F8" w14:textId="77777777" w:rsidR="007F7B02" w:rsidRPr="00272A3F" w:rsidRDefault="007F7B02" w:rsidP="00432324">
            <w:pPr>
              <w:spacing w:after="0" w:line="240" w:lineRule="auto"/>
              <w:rPr>
                <w:rFonts w:ascii="Bliss 2 Regular" w:hAnsi="Bliss 2 Regular"/>
                <w:sz w:val="24"/>
                <w:szCs w:val="24"/>
              </w:rPr>
            </w:pPr>
          </w:p>
        </w:tc>
      </w:tr>
      <w:tr w:rsidR="007F7B02" w:rsidRPr="00272A3F" w14:paraId="142C458D" w14:textId="77777777" w:rsidTr="0077534A">
        <w:tc>
          <w:tcPr>
            <w:tcW w:w="2376" w:type="dxa"/>
          </w:tcPr>
          <w:p w14:paraId="74B29433" w14:textId="77777777" w:rsidR="007F7B02" w:rsidRPr="00272A3F" w:rsidRDefault="007F7B02" w:rsidP="00432324">
            <w:pPr>
              <w:spacing w:after="0" w:line="240" w:lineRule="auto"/>
              <w:rPr>
                <w:rFonts w:ascii="Bliss 2 Regular" w:hAnsi="Bliss 2 Regular"/>
                <w:b/>
                <w:sz w:val="24"/>
                <w:szCs w:val="24"/>
              </w:rPr>
            </w:pPr>
            <w:r w:rsidRPr="00272A3F">
              <w:rPr>
                <w:rFonts w:ascii="Bliss 2 Regular" w:hAnsi="Bliss 2 Regular"/>
                <w:b/>
                <w:sz w:val="24"/>
                <w:szCs w:val="24"/>
              </w:rPr>
              <w:t>Spatial imbalance</w:t>
            </w:r>
          </w:p>
          <w:p w14:paraId="01EC53C1" w14:textId="77777777" w:rsidR="007F7B02" w:rsidRPr="00272A3F" w:rsidRDefault="007F7B02" w:rsidP="00432324">
            <w:pPr>
              <w:spacing w:after="0" w:line="240" w:lineRule="auto"/>
              <w:rPr>
                <w:rFonts w:ascii="Bliss 2 Regular" w:hAnsi="Bliss 2 Regular"/>
                <w:b/>
                <w:sz w:val="24"/>
                <w:szCs w:val="24"/>
              </w:rPr>
            </w:pPr>
          </w:p>
          <w:p w14:paraId="6255C3E4" w14:textId="77777777" w:rsidR="007F7B02" w:rsidRPr="00272A3F" w:rsidRDefault="007F7B02" w:rsidP="00432324">
            <w:pPr>
              <w:spacing w:after="0" w:line="240" w:lineRule="auto"/>
              <w:rPr>
                <w:rFonts w:ascii="Bliss 2 Regular" w:hAnsi="Bliss 2 Regular"/>
                <w:b/>
                <w:sz w:val="24"/>
                <w:szCs w:val="24"/>
              </w:rPr>
            </w:pPr>
          </w:p>
          <w:p w14:paraId="0F48E530" w14:textId="77777777" w:rsidR="007F7B02" w:rsidRPr="00272A3F" w:rsidRDefault="007F7B02" w:rsidP="00432324">
            <w:pPr>
              <w:spacing w:after="0" w:line="240" w:lineRule="auto"/>
              <w:rPr>
                <w:rFonts w:ascii="Bliss 2 Regular" w:hAnsi="Bliss 2 Regular"/>
                <w:b/>
                <w:sz w:val="24"/>
                <w:szCs w:val="24"/>
              </w:rPr>
            </w:pPr>
          </w:p>
        </w:tc>
        <w:tc>
          <w:tcPr>
            <w:tcW w:w="7655" w:type="dxa"/>
          </w:tcPr>
          <w:p w14:paraId="7A8D275E" w14:textId="77777777" w:rsidR="007F7B02" w:rsidRPr="00272A3F" w:rsidRDefault="007F7B02" w:rsidP="00432324">
            <w:pPr>
              <w:spacing w:after="0" w:line="240" w:lineRule="auto"/>
              <w:rPr>
                <w:rFonts w:ascii="Bliss 2 Regular" w:hAnsi="Bliss 2 Regular"/>
                <w:sz w:val="24"/>
                <w:szCs w:val="24"/>
              </w:rPr>
            </w:pPr>
          </w:p>
        </w:tc>
      </w:tr>
      <w:tr w:rsidR="007F7B02" w:rsidRPr="00272A3F" w14:paraId="26737311" w14:textId="77777777" w:rsidTr="0077534A">
        <w:tc>
          <w:tcPr>
            <w:tcW w:w="2376" w:type="dxa"/>
          </w:tcPr>
          <w:p w14:paraId="0174E434" w14:textId="77777777" w:rsidR="007F7B02" w:rsidRPr="00272A3F" w:rsidRDefault="007F7B02" w:rsidP="00432324">
            <w:pPr>
              <w:spacing w:after="0" w:line="240" w:lineRule="auto"/>
              <w:rPr>
                <w:rFonts w:ascii="Bliss 2 Regular" w:hAnsi="Bliss 2 Regular"/>
                <w:b/>
                <w:sz w:val="24"/>
                <w:szCs w:val="24"/>
              </w:rPr>
            </w:pPr>
            <w:r w:rsidRPr="00272A3F">
              <w:rPr>
                <w:rFonts w:ascii="Bliss 2 Regular" w:hAnsi="Bliss 2 Regular"/>
                <w:b/>
                <w:sz w:val="24"/>
                <w:szCs w:val="24"/>
              </w:rPr>
              <w:t>Streamflow</w:t>
            </w:r>
          </w:p>
          <w:p w14:paraId="7C635848" w14:textId="77777777" w:rsidR="007F7B02" w:rsidRPr="00272A3F" w:rsidRDefault="007F7B02" w:rsidP="00432324">
            <w:pPr>
              <w:spacing w:after="0" w:line="240" w:lineRule="auto"/>
              <w:rPr>
                <w:rFonts w:ascii="Bliss 2 Regular" w:hAnsi="Bliss 2 Regular"/>
                <w:b/>
                <w:sz w:val="24"/>
                <w:szCs w:val="24"/>
              </w:rPr>
            </w:pPr>
          </w:p>
          <w:p w14:paraId="0A3EC79C" w14:textId="77777777" w:rsidR="007F7B02" w:rsidRPr="00272A3F" w:rsidRDefault="007F7B02" w:rsidP="00432324">
            <w:pPr>
              <w:spacing w:after="0" w:line="240" w:lineRule="auto"/>
              <w:rPr>
                <w:rFonts w:ascii="Bliss 2 Regular" w:hAnsi="Bliss 2 Regular"/>
                <w:b/>
                <w:sz w:val="24"/>
                <w:szCs w:val="24"/>
              </w:rPr>
            </w:pPr>
          </w:p>
          <w:p w14:paraId="2E3B9369" w14:textId="77777777" w:rsidR="007F7B02" w:rsidRPr="00272A3F" w:rsidRDefault="007F7B02" w:rsidP="00432324">
            <w:pPr>
              <w:spacing w:after="0" w:line="240" w:lineRule="auto"/>
              <w:rPr>
                <w:rFonts w:ascii="Bliss 2 Regular" w:hAnsi="Bliss 2 Regular"/>
                <w:b/>
                <w:sz w:val="24"/>
                <w:szCs w:val="24"/>
              </w:rPr>
            </w:pPr>
          </w:p>
        </w:tc>
        <w:tc>
          <w:tcPr>
            <w:tcW w:w="7655" w:type="dxa"/>
          </w:tcPr>
          <w:p w14:paraId="3E92F2A5" w14:textId="77777777" w:rsidR="007F7B02" w:rsidRPr="00272A3F" w:rsidRDefault="007F7B02" w:rsidP="00432324">
            <w:pPr>
              <w:spacing w:after="0" w:line="240" w:lineRule="auto"/>
              <w:rPr>
                <w:rFonts w:ascii="Bliss 2 Regular" w:hAnsi="Bliss 2 Regular"/>
                <w:sz w:val="24"/>
                <w:szCs w:val="24"/>
              </w:rPr>
            </w:pPr>
          </w:p>
        </w:tc>
      </w:tr>
      <w:tr w:rsidR="007F7B02" w:rsidRPr="00272A3F" w14:paraId="26C4EF03" w14:textId="77777777" w:rsidTr="0077534A">
        <w:tc>
          <w:tcPr>
            <w:tcW w:w="2376" w:type="dxa"/>
          </w:tcPr>
          <w:p w14:paraId="361225D3" w14:textId="77777777" w:rsidR="007F7B02" w:rsidRPr="00272A3F" w:rsidRDefault="007F7B02" w:rsidP="00432324">
            <w:pPr>
              <w:spacing w:after="0" w:line="240" w:lineRule="auto"/>
              <w:rPr>
                <w:rFonts w:ascii="Bliss 2 Regular" w:hAnsi="Bliss 2 Regular"/>
                <w:b/>
                <w:sz w:val="24"/>
                <w:szCs w:val="24"/>
              </w:rPr>
            </w:pPr>
            <w:r w:rsidRPr="00272A3F">
              <w:rPr>
                <w:rFonts w:ascii="Bliss 2 Regular" w:hAnsi="Bliss 2 Regular"/>
                <w:b/>
                <w:sz w:val="24"/>
                <w:szCs w:val="24"/>
              </w:rPr>
              <w:t>Surface runoff</w:t>
            </w:r>
          </w:p>
          <w:p w14:paraId="7141D08A" w14:textId="77777777" w:rsidR="007F7B02" w:rsidRPr="00272A3F" w:rsidRDefault="007F7B02" w:rsidP="00432324">
            <w:pPr>
              <w:spacing w:after="0" w:line="240" w:lineRule="auto"/>
              <w:rPr>
                <w:rFonts w:ascii="Bliss 2 Regular" w:hAnsi="Bliss 2 Regular"/>
                <w:b/>
                <w:sz w:val="24"/>
                <w:szCs w:val="24"/>
              </w:rPr>
            </w:pPr>
          </w:p>
          <w:p w14:paraId="2561294A" w14:textId="77777777" w:rsidR="007F7B02" w:rsidRPr="00272A3F" w:rsidRDefault="007F7B02" w:rsidP="00432324">
            <w:pPr>
              <w:spacing w:after="0" w:line="240" w:lineRule="auto"/>
              <w:rPr>
                <w:rFonts w:ascii="Bliss 2 Regular" w:hAnsi="Bliss 2 Regular"/>
                <w:b/>
                <w:sz w:val="24"/>
                <w:szCs w:val="24"/>
              </w:rPr>
            </w:pPr>
          </w:p>
          <w:p w14:paraId="1B79C76A" w14:textId="77777777" w:rsidR="007F7B02" w:rsidRPr="00272A3F" w:rsidRDefault="007F7B02" w:rsidP="00432324">
            <w:pPr>
              <w:spacing w:after="0" w:line="240" w:lineRule="auto"/>
              <w:rPr>
                <w:rFonts w:ascii="Bliss 2 Regular" w:hAnsi="Bliss 2 Regular"/>
                <w:b/>
                <w:sz w:val="24"/>
                <w:szCs w:val="24"/>
              </w:rPr>
            </w:pPr>
          </w:p>
        </w:tc>
        <w:tc>
          <w:tcPr>
            <w:tcW w:w="7655" w:type="dxa"/>
          </w:tcPr>
          <w:p w14:paraId="29E3E495" w14:textId="77777777" w:rsidR="007F7B02" w:rsidRPr="00272A3F" w:rsidRDefault="007F7B02" w:rsidP="00432324">
            <w:pPr>
              <w:spacing w:after="0" w:line="240" w:lineRule="auto"/>
              <w:rPr>
                <w:rFonts w:ascii="Bliss 2 Regular" w:hAnsi="Bliss 2 Regular"/>
                <w:sz w:val="24"/>
                <w:szCs w:val="24"/>
              </w:rPr>
            </w:pPr>
          </w:p>
        </w:tc>
      </w:tr>
      <w:tr w:rsidR="007F7B02" w:rsidRPr="00272A3F" w14:paraId="09059235" w14:textId="77777777" w:rsidTr="0077534A">
        <w:tc>
          <w:tcPr>
            <w:tcW w:w="2376" w:type="dxa"/>
          </w:tcPr>
          <w:p w14:paraId="6C12197C" w14:textId="77777777" w:rsidR="007F7B02" w:rsidRPr="00272A3F" w:rsidRDefault="007F7B02" w:rsidP="00432324">
            <w:pPr>
              <w:spacing w:after="0" w:line="240" w:lineRule="auto"/>
              <w:rPr>
                <w:rFonts w:ascii="Bliss 2 Regular" w:hAnsi="Bliss 2 Regular"/>
                <w:b/>
                <w:sz w:val="24"/>
                <w:szCs w:val="24"/>
              </w:rPr>
            </w:pPr>
            <w:r w:rsidRPr="00272A3F">
              <w:rPr>
                <w:rFonts w:ascii="Bliss 2 Regular" w:hAnsi="Bliss 2 Regular"/>
                <w:b/>
                <w:sz w:val="24"/>
                <w:szCs w:val="24"/>
              </w:rPr>
              <w:t>Urbanisation</w:t>
            </w:r>
          </w:p>
          <w:p w14:paraId="0D688A42" w14:textId="77777777" w:rsidR="007F7B02" w:rsidRPr="00272A3F" w:rsidRDefault="007F7B02" w:rsidP="00432324">
            <w:pPr>
              <w:spacing w:after="0" w:line="240" w:lineRule="auto"/>
              <w:rPr>
                <w:rFonts w:ascii="Bliss 2 Regular" w:hAnsi="Bliss 2 Regular"/>
                <w:b/>
                <w:sz w:val="24"/>
                <w:szCs w:val="24"/>
              </w:rPr>
            </w:pPr>
          </w:p>
          <w:p w14:paraId="7E8CC224" w14:textId="77777777" w:rsidR="007F7B02" w:rsidRPr="00272A3F" w:rsidRDefault="007F7B02" w:rsidP="00432324">
            <w:pPr>
              <w:spacing w:after="0" w:line="240" w:lineRule="auto"/>
              <w:rPr>
                <w:rFonts w:ascii="Bliss 2 Regular" w:hAnsi="Bliss 2 Regular"/>
                <w:b/>
                <w:sz w:val="24"/>
                <w:szCs w:val="24"/>
              </w:rPr>
            </w:pPr>
          </w:p>
          <w:p w14:paraId="7900D9CF" w14:textId="77777777" w:rsidR="007F7B02" w:rsidRPr="00272A3F" w:rsidRDefault="007F7B02" w:rsidP="00432324">
            <w:pPr>
              <w:spacing w:after="0" w:line="240" w:lineRule="auto"/>
              <w:rPr>
                <w:rFonts w:ascii="Bliss 2 Regular" w:hAnsi="Bliss 2 Regular"/>
                <w:b/>
                <w:sz w:val="24"/>
                <w:szCs w:val="24"/>
              </w:rPr>
            </w:pPr>
          </w:p>
        </w:tc>
        <w:tc>
          <w:tcPr>
            <w:tcW w:w="7655" w:type="dxa"/>
          </w:tcPr>
          <w:p w14:paraId="30B0C86C" w14:textId="77777777" w:rsidR="007F7B02" w:rsidRPr="00272A3F" w:rsidRDefault="007F7B02" w:rsidP="00432324">
            <w:pPr>
              <w:spacing w:after="0" w:line="240" w:lineRule="auto"/>
              <w:rPr>
                <w:rFonts w:ascii="Bliss 2 Regular" w:hAnsi="Bliss 2 Regular"/>
                <w:sz w:val="24"/>
                <w:szCs w:val="24"/>
              </w:rPr>
            </w:pPr>
          </w:p>
        </w:tc>
      </w:tr>
      <w:tr w:rsidR="007F7B02" w:rsidRPr="00272A3F" w14:paraId="3ABD6356" w14:textId="77777777" w:rsidTr="0077534A">
        <w:tc>
          <w:tcPr>
            <w:tcW w:w="2376" w:type="dxa"/>
          </w:tcPr>
          <w:p w14:paraId="35C6ACDB" w14:textId="77777777" w:rsidR="007F7B02" w:rsidRPr="00272A3F" w:rsidRDefault="007F7B02" w:rsidP="00432324">
            <w:pPr>
              <w:spacing w:after="0" w:line="240" w:lineRule="auto"/>
              <w:rPr>
                <w:rFonts w:ascii="Bliss 2 Regular" w:hAnsi="Bliss 2 Regular"/>
                <w:b/>
                <w:sz w:val="24"/>
                <w:szCs w:val="24"/>
              </w:rPr>
            </w:pPr>
            <w:r w:rsidRPr="00272A3F">
              <w:rPr>
                <w:rFonts w:ascii="Bliss 2 Regular" w:hAnsi="Bliss 2 Regular"/>
                <w:b/>
                <w:sz w:val="24"/>
                <w:szCs w:val="24"/>
              </w:rPr>
              <w:t>Virtual water</w:t>
            </w:r>
          </w:p>
          <w:p w14:paraId="21E230D7" w14:textId="77777777" w:rsidR="007F7B02" w:rsidRPr="00272A3F" w:rsidRDefault="007F7B02" w:rsidP="00432324">
            <w:pPr>
              <w:spacing w:after="0" w:line="240" w:lineRule="auto"/>
              <w:rPr>
                <w:rFonts w:ascii="Bliss 2 Regular" w:hAnsi="Bliss 2 Regular"/>
                <w:b/>
                <w:sz w:val="24"/>
                <w:szCs w:val="24"/>
              </w:rPr>
            </w:pPr>
          </w:p>
          <w:p w14:paraId="7D78756E" w14:textId="77777777" w:rsidR="007F7B02" w:rsidRPr="00272A3F" w:rsidRDefault="007F7B02" w:rsidP="00432324">
            <w:pPr>
              <w:spacing w:after="0" w:line="240" w:lineRule="auto"/>
              <w:rPr>
                <w:rFonts w:ascii="Bliss 2 Regular" w:hAnsi="Bliss 2 Regular"/>
                <w:b/>
                <w:sz w:val="24"/>
                <w:szCs w:val="24"/>
              </w:rPr>
            </w:pPr>
          </w:p>
          <w:p w14:paraId="113DE830" w14:textId="77777777" w:rsidR="007F7B02" w:rsidRPr="00272A3F" w:rsidRDefault="007F7B02" w:rsidP="00432324">
            <w:pPr>
              <w:spacing w:after="0" w:line="240" w:lineRule="auto"/>
              <w:rPr>
                <w:rFonts w:ascii="Bliss 2 Regular" w:hAnsi="Bliss 2 Regular"/>
                <w:b/>
                <w:sz w:val="24"/>
                <w:szCs w:val="24"/>
              </w:rPr>
            </w:pPr>
          </w:p>
        </w:tc>
        <w:tc>
          <w:tcPr>
            <w:tcW w:w="7655" w:type="dxa"/>
          </w:tcPr>
          <w:p w14:paraId="0F012A38" w14:textId="77777777" w:rsidR="007F7B02" w:rsidRPr="00272A3F" w:rsidRDefault="007F7B02" w:rsidP="00432324">
            <w:pPr>
              <w:spacing w:after="0" w:line="240" w:lineRule="auto"/>
              <w:rPr>
                <w:rFonts w:ascii="Bliss 2 Regular" w:hAnsi="Bliss 2 Regular"/>
                <w:sz w:val="24"/>
                <w:szCs w:val="24"/>
              </w:rPr>
            </w:pPr>
          </w:p>
        </w:tc>
      </w:tr>
      <w:tr w:rsidR="007F7B02" w:rsidRPr="00272A3F" w14:paraId="52B6811C" w14:textId="77777777" w:rsidTr="0077534A">
        <w:tc>
          <w:tcPr>
            <w:tcW w:w="2376" w:type="dxa"/>
          </w:tcPr>
          <w:p w14:paraId="0E98AE8A" w14:textId="77777777" w:rsidR="007F7B02" w:rsidRPr="00272A3F" w:rsidRDefault="007F7B02" w:rsidP="00432324">
            <w:pPr>
              <w:spacing w:after="0" w:line="240" w:lineRule="auto"/>
              <w:rPr>
                <w:rFonts w:ascii="Bliss 2 Regular" w:hAnsi="Bliss 2 Regular"/>
                <w:b/>
                <w:sz w:val="24"/>
                <w:szCs w:val="24"/>
              </w:rPr>
            </w:pPr>
            <w:r w:rsidRPr="00272A3F">
              <w:rPr>
                <w:rFonts w:ascii="Bliss 2 Regular" w:hAnsi="Bliss 2 Regular"/>
                <w:b/>
                <w:sz w:val="24"/>
                <w:szCs w:val="24"/>
              </w:rPr>
              <w:t>Water pathways</w:t>
            </w:r>
          </w:p>
          <w:p w14:paraId="126CA4E0" w14:textId="77777777" w:rsidR="007F7B02" w:rsidRPr="00272A3F" w:rsidRDefault="007F7B02" w:rsidP="00432324">
            <w:pPr>
              <w:spacing w:after="0" w:line="240" w:lineRule="auto"/>
              <w:rPr>
                <w:rFonts w:ascii="Bliss 2 Regular" w:hAnsi="Bliss 2 Regular"/>
                <w:b/>
                <w:sz w:val="24"/>
                <w:szCs w:val="24"/>
              </w:rPr>
            </w:pPr>
          </w:p>
          <w:p w14:paraId="6CFDD673" w14:textId="77777777" w:rsidR="007F7B02" w:rsidRPr="00272A3F" w:rsidRDefault="007F7B02" w:rsidP="00432324">
            <w:pPr>
              <w:spacing w:after="0" w:line="240" w:lineRule="auto"/>
              <w:rPr>
                <w:rFonts w:ascii="Bliss 2 Regular" w:hAnsi="Bliss 2 Regular"/>
                <w:b/>
                <w:sz w:val="24"/>
                <w:szCs w:val="24"/>
              </w:rPr>
            </w:pPr>
          </w:p>
          <w:p w14:paraId="6118F901" w14:textId="77777777" w:rsidR="007F7B02" w:rsidRPr="00272A3F" w:rsidRDefault="007F7B02" w:rsidP="00432324">
            <w:pPr>
              <w:spacing w:after="0" w:line="240" w:lineRule="auto"/>
              <w:rPr>
                <w:rFonts w:ascii="Bliss 2 Regular" w:hAnsi="Bliss 2 Regular"/>
                <w:b/>
                <w:sz w:val="24"/>
                <w:szCs w:val="24"/>
              </w:rPr>
            </w:pPr>
          </w:p>
        </w:tc>
        <w:tc>
          <w:tcPr>
            <w:tcW w:w="7655" w:type="dxa"/>
          </w:tcPr>
          <w:p w14:paraId="161585B0" w14:textId="77777777" w:rsidR="007F7B02" w:rsidRPr="00272A3F" w:rsidRDefault="007F7B02" w:rsidP="00432324">
            <w:pPr>
              <w:spacing w:after="0" w:line="240" w:lineRule="auto"/>
              <w:rPr>
                <w:rFonts w:ascii="Bliss 2 Regular" w:hAnsi="Bliss 2 Regular"/>
                <w:sz w:val="24"/>
                <w:szCs w:val="24"/>
              </w:rPr>
            </w:pPr>
          </w:p>
        </w:tc>
      </w:tr>
      <w:tr w:rsidR="007F7B02" w:rsidRPr="00272A3F" w14:paraId="385671C1" w14:textId="77777777" w:rsidTr="0077534A">
        <w:tc>
          <w:tcPr>
            <w:tcW w:w="2376" w:type="dxa"/>
          </w:tcPr>
          <w:p w14:paraId="3E83F6A6" w14:textId="77777777" w:rsidR="007F7B02" w:rsidRPr="00272A3F" w:rsidRDefault="007F7B02" w:rsidP="00432324">
            <w:pPr>
              <w:spacing w:after="0" w:line="240" w:lineRule="auto"/>
              <w:rPr>
                <w:rFonts w:ascii="Bliss 2 Regular" w:hAnsi="Bliss 2 Regular"/>
                <w:b/>
                <w:sz w:val="24"/>
                <w:szCs w:val="24"/>
              </w:rPr>
            </w:pPr>
            <w:r w:rsidRPr="00272A3F">
              <w:rPr>
                <w:rFonts w:ascii="Bliss 2 Regular" w:hAnsi="Bliss 2 Regular"/>
                <w:b/>
                <w:sz w:val="24"/>
                <w:szCs w:val="24"/>
              </w:rPr>
              <w:t>Water rights</w:t>
            </w:r>
          </w:p>
          <w:p w14:paraId="679A1239" w14:textId="77777777" w:rsidR="007F7B02" w:rsidRPr="00272A3F" w:rsidRDefault="007F7B02" w:rsidP="00432324">
            <w:pPr>
              <w:spacing w:after="0" w:line="240" w:lineRule="auto"/>
              <w:rPr>
                <w:rFonts w:ascii="Bliss 2 Regular" w:hAnsi="Bliss 2 Regular"/>
                <w:b/>
                <w:sz w:val="24"/>
                <w:szCs w:val="24"/>
              </w:rPr>
            </w:pPr>
          </w:p>
          <w:p w14:paraId="1CB9FF55" w14:textId="77777777" w:rsidR="007F7B02" w:rsidRPr="00272A3F" w:rsidRDefault="007F7B02" w:rsidP="00432324">
            <w:pPr>
              <w:spacing w:after="0" w:line="240" w:lineRule="auto"/>
              <w:rPr>
                <w:rFonts w:ascii="Bliss 2 Regular" w:hAnsi="Bliss 2 Regular"/>
                <w:b/>
                <w:sz w:val="24"/>
                <w:szCs w:val="24"/>
              </w:rPr>
            </w:pPr>
          </w:p>
          <w:p w14:paraId="26852590" w14:textId="77777777" w:rsidR="007F7B02" w:rsidRPr="00272A3F" w:rsidRDefault="007F7B02" w:rsidP="00432324">
            <w:pPr>
              <w:spacing w:after="0" w:line="240" w:lineRule="auto"/>
              <w:rPr>
                <w:rFonts w:ascii="Bliss 2 Regular" w:hAnsi="Bliss 2 Regular"/>
                <w:b/>
                <w:sz w:val="24"/>
                <w:szCs w:val="24"/>
              </w:rPr>
            </w:pPr>
          </w:p>
        </w:tc>
        <w:tc>
          <w:tcPr>
            <w:tcW w:w="7655" w:type="dxa"/>
          </w:tcPr>
          <w:p w14:paraId="5CFEDC4E" w14:textId="77777777" w:rsidR="007F7B02" w:rsidRPr="00272A3F" w:rsidRDefault="007F7B02" w:rsidP="00432324">
            <w:pPr>
              <w:spacing w:after="0" w:line="240" w:lineRule="auto"/>
              <w:rPr>
                <w:rFonts w:ascii="Bliss 2 Regular" w:hAnsi="Bliss 2 Regular"/>
                <w:sz w:val="24"/>
                <w:szCs w:val="24"/>
              </w:rPr>
            </w:pPr>
          </w:p>
        </w:tc>
      </w:tr>
      <w:tr w:rsidR="007F7B02" w:rsidRPr="00272A3F" w14:paraId="4FE1D99A" w14:textId="77777777" w:rsidTr="0077534A">
        <w:tc>
          <w:tcPr>
            <w:tcW w:w="2376" w:type="dxa"/>
          </w:tcPr>
          <w:p w14:paraId="6756D5A6" w14:textId="77777777" w:rsidR="007F7B02" w:rsidRPr="00272A3F" w:rsidRDefault="007F7B02" w:rsidP="00432324">
            <w:pPr>
              <w:spacing w:after="0" w:line="240" w:lineRule="auto"/>
              <w:rPr>
                <w:rFonts w:ascii="Bliss 2 Regular" w:hAnsi="Bliss 2 Regular"/>
                <w:b/>
                <w:sz w:val="24"/>
                <w:szCs w:val="24"/>
              </w:rPr>
            </w:pPr>
            <w:r w:rsidRPr="00272A3F">
              <w:rPr>
                <w:rFonts w:ascii="Bliss 2 Regular" w:hAnsi="Bliss 2 Regular"/>
                <w:b/>
                <w:sz w:val="24"/>
                <w:szCs w:val="24"/>
              </w:rPr>
              <w:t>Water scarcity</w:t>
            </w:r>
          </w:p>
          <w:p w14:paraId="094F27A9" w14:textId="77777777" w:rsidR="007F7B02" w:rsidRPr="00272A3F" w:rsidRDefault="007F7B02" w:rsidP="00432324">
            <w:pPr>
              <w:spacing w:after="0" w:line="240" w:lineRule="auto"/>
              <w:rPr>
                <w:rFonts w:ascii="Bliss 2 Regular" w:hAnsi="Bliss 2 Regular"/>
                <w:b/>
                <w:sz w:val="24"/>
                <w:szCs w:val="24"/>
              </w:rPr>
            </w:pPr>
          </w:p>
          <w:p w14:paraId="3CB13684" w14:textId="77777777" w:rsidR="007F7B02" w:rsidRPr="00272A3F" w:rsidRDefault="007F7B02" w:rsidP="00432324">
            <w:pPr>
              <w:spacing w:after="0" w:line="240" w:lineRule="auto"/>
              <w:rPr>
                <w:rFonts w:ascii="Bliss 2 Regular" w:hAnsi="Bliss 2 Regular"/>
                <w:b/>
                <w:sz w:val="24"/>
                <w:szCs w:val="24"/>
              </w:rPr>
            </w:pPr>
          </w:p>
          <w:p w14:paraId="758541AA" w14:textId="77777777" w:rsidR="007F7B02" w:rsidRPr="00272A3F" w:rsidRDefault="007F7B02" w:rsidP="00432324">
            <w:pPr>
              <w:spacing w:after="0" w:line="240" w:lineRule="auto"/>
              <w:rPr>
                <w:rFonts w:ascii="Bliss 2 Regular" w:hAnsi="Bliss 2 Regular"/>
                <w:b/>
                <w:sz w:val="24"/>
                <w:szCs w:val="24"/>
              </w:rPr>
            </w:pPr>
          </w:p>
        </w:tc>
        <w:tc>
          <w:tcPr>
            <w:tcW w:w="7655" w:type="dxa"/>
          </w:tcPr>
          <w:p w14:paraId="1434FD30" w14:textId="77777777" w:rsidR="007F7B02" w:rsidRPr="00272A3F" w:rsidRDefault="007F7B02" w:rsidP="00432324">
            <w:pPr>
              <w:spacing w:after="0" w:line="240" w:lineRule="auto"/>
              <w:rPr>
                <w:rFonts w:ascii="Bliss 2 Regular" w:hAnsi="Bliss 2 Regular"/>
                <w:sz w:val="24"/>
                <w:szCs w:val="24"/>
              </w:rPr>
            </w:pPr>
          </w:p>
        </w:tc>
      </w:tr>
      <w:tr w:rsidR="007F7B02" w:rsidRPr="00272A3F" w14:paraId="636567A8" w14:textId="77777777" w:rsidTr="0077534A">
        <w:tc>
          <w:tcPr>
            <w:tcW w:w="2376" w:type="dxa"/>
          </w:tcPr>
          <w:p w14:paraId="2665C782" w14:textId="77777777" w:rsidR="007F7B02" w:rsidRPr="00272A3F" w:rsidRDefault="007F7B02" w:rsidP="00432324">
            <w:pPr>
              <w:spacing w:after="0" w:line="240" w:lineRule="auto"/>
              <w:rPr>
                <w:rFonts w:ascii="Bliss 2 Regular" w:hAnsi="Bliss 2 Regular"/>
                <w:b/>
                <w:sz w:val="24"/>
                <w:szCs w:val="24"/>
              </w:rPr>
            </w:pPr>
            <w:r w:rsidRPr="00272A3F">
              <w:rPr>
                <w:rFonts w:ascii="Bliss 2 Regular" w:hAnsi="Bliss 2 Regular"/>
                <w:b/>
                <w:sz w:val="24"/>
                <w:szCs w:val="24"/>
              </w:rPr>
              <w:t>Water stress</w:t>
            </w:r>
          </w:p>
          <w:p w14:paraId="29A3828C" w14:textId="77777777" w:rsidR="007F7B02" w:rsidRPr="00272A3F" w:rsidRDefault="007F7B02" w:rsidP="00432324">
            <w:pPr>
              <w:spacing w:after="0" w:line="240" w:lineRule="auto"/>
              <w:rPr>
                <w:rFonts w:ascii="Bliss 2 Regular" w:hAnsi="Bliss 2 Regular"/>
                <w:b/>
                <w:sz w:val="24"/>
                <w:szCs w:val="24"/>
              </w:rPr>
            </w:pPr>
          </w:p>
          <w:p w14:paraId="5DC9CE4C" w14:textId="194BFAC3" w:rsidR="007F7B02" w:rsidRPr="00272A3F" w:rsidRDefault="007F7B02" w:rsidP="00432324">
            <w:pPr>
              <w:spacing w:after="0" w:line="240" w:lineRule="auto"/>
              <w:rPr>
                <w:rFonts w:ascii="Bliss 2 Regular" w:hAnsi="Bliss 2 Regular"/>
                <w:b/>
                <w:sz w:val="24"/>
                <w:szCs w:val="24"/>
              </w:rPr>
            </w:pPr>
          </w:p>
        </w:tc>
        <w:tc>
          <w:tcPr>
            <w:tcW w:w="7655" w:type="dxa"/>
          </w:tcPr>
          <w:p w14:paraId="21FC340C" w14:textId="77777777" w:rsidR="007F7B02" w:rsidRPr="00272A3F" w:rsidRDefault="007F7B02" w:rsidP="00432324">
            <w:pPr>
              <w:spacing w:after="0" w:line="240" w:lineRule="auto"/>
              <w:rPr>
                <w:rFonts w:ascii="Bliss 2 Regular" w:hAnsi="Bliss 2 Regular"/>
                <w:sz w:val="24"/>
                <w:szCs w:val="24"/>
              </w:rPr>
            </w:pPr>
          </w:p>
        </w:tc>
      </w:tr>
      <w:tr w:rsidR="007F7B02" w:rsidRPr="00272A3F" w14:paraId="2D2DAFC4" w14:textId="77777777" w:rsidTr="0077534A">
        <w:tc>
          <w:tcPr>
            <w:tcW w:w="2376" w:type="dxa"/>
          </w:tcPr>
          <w:p w14:paraId="76BD591E" w14:textId="62A29725" w:rsidR="007F7B02" w:rsidRPr="00272A3F" w:rsidRDefault="002D0EE7" w:rsidP="00432324">
            <w:pPr>
              <w:spacing w:after="0" w:line="240" w:lineRule="auto"/>
              <w:rPr>
                <w:rFonts w:ascii="Bliss 2 Regular" w:hAnsi="Bliss 2 Regular"/>
                <w:b/>
                <w:sz w:val="24"/>
                <w:szCs w:val="24"/>
              </w:rPr>
            </w:pPr>
            <w:r>
              <w:rPr>
                <w:rFonts w:ascii="Bliss 2 Regular" w:hAnsi="Bliss 2 Regular"/>
                <w:b/>
                <w:sz w:val="24"/>
                <w:szCs w:val="24"/>
              </w:rPr>
              <w:t>Water wars</w:t>
            </w:r>
          </w:p>
          <w:p w14:paraId="5910D23A" w14:textId="77777777" w:rsidR="007F7B02" w:rsidRPr="00272A3F" w:rsidRDefault="007F7B02" w:rsidP="00432324">
            <w:pPr>
              <w:spacing w:after="0" w:line="240" w:lineRule="auto"/>
              <w:rPr>
                <w:rFonts w:ascii="Bliss 2 Regular" w:hAnsi="Bliss 2 Regular"/>
                <w:b/>
                <w:sz w:val="24"/>
                <w:szCs w:val="24"/>
              </w:rPr>
            </w:pPr>
          </w:p>
        </w:tc>
        <w:tc>
          <w:tcPr>
            <w:tcW w:w="7655" w:type="dxa"/>
          </w:tcPr>
          <w:p w14:paraId="755DDE7F" w14:textId="77777777" w:rsidR="007F7B02" w:rsidRPr="00272A3F" w:rsidRDefault="007F7B02" w:rsidP="00432324">
            <w:pPr>
              <w:spacing w:after="0" w:line="240" w:lineRule="auto"/>
              <w:rPr>
                <w:rFonts w:ascii="Bliss 2 Regular" w:hAnsi="Bliss 2 Regular"/>
                <w:sz w:val="24"/>
                <w:szCs w:val="24"/>
              </w:rPr>
            </w:pPr>
          </w:p>
        </w:tc>
      </w:tr>
    </w:tbl>
    <w:p w14:paraId="4D9BF998" w14:textId="77777777" w:rsidR="007F7B02" w:rsidRPr="00272A3F" w:rsidRDefault="007F7B02" w:rsidP="007F7B02">
      <w:pPr>
        <w:pStyle w:val="ListParagraph"/>
        <w:rPr>
          <w:rFonts w:ascii="Bliss 2 Regular" w:hAnsi="Bliss 2 Regular" w:cs="Calibri"/>
          <w:bCs/>
          <w:sz w:val="24"/>
          <w:szCs w:val="24"/>
          <w:lang w:val="en"/>
        </w:rPr>
      </w:pPr>
    </w:p>
    <w:p w14:paraId="73C31083" w14:textId="77777777" w:rsidR="007F7B02" w:rsidRPr="00272A3F" w:rsidRDefault="007F7B02" w:rsidP="007F7B02">
      <w:pPr>
        <w:pStyle w:val="ListParagraph"/>
        <w:rPr>
          <w:rFonts w:ascii="Bliss 2 Regular" w:hAnsi="Bliss 2 Regular" w:cs="Calibri"/>
          <w:bCs/>
          <w:sz w:val="24"/>
          <w:szCs w:val="24"/>
          <w:lang w:val="en"/>
        </w:rPr>
      </w:pPr>
    </w:p>
    <w:p w14:paraId="0BED17A1" w14:textId="4205CDB8" w:rsidR="004C373D" w:rsidRPr="00CE5B63" w:rsidRDefault="007E2367" w:rsidP="007E2367">
      <w:pPr>
        <w:spacing w:after="0" w:line="240" w:lineRule="auto"/>
        <w:rPr>
          <w:rFonts w:ascii="Bliss 2 Regular" w:hAnsi="Bliss 2 Regular"/>
          <w:sz w:val="24"/>
          <w:szCs w:val="24"/>
        </w:rPr>
      </w:pPr>
      <w:r w:rsidRPr="00272A3F">
        <w:rPr>
          <w:rFonts w:ascii="Bliss 2 Regular" w:hAnsi="Bliss 2 Regular"/>
          <w:b/>
          <w:sz w:val="24"/>
          <w:szCs w:val="24"/>
          <w:highlight w:val="yellow"/>
          <w:u w:val="single"/>
        </w:rPr>
        <w:t xml:space="preserve">Chapter 4: </w:t>
      </w:r>
      <w:r w:rsidR="004C373D" w:rsidRPr="00272A3F">
        <w:rPr>
          <w:rFonts w:ascii="Bliss 2 Regular" w:hAnsi="Bliss 2 Regular"/>
          <w:b/>
          <w:sz w:val="24"/>
          <w:szCs w:val="24"/>
          <w:highlight w:val="yellow"/>
          <w:u w:val="single"/>
        </w:rPr>
        <w:t>Globalisation</w:t>
      </w:r>
    </w:p>
    <w:p w14:paraId="21B027EC" w14:textId="77777777" w:rsidR="004C373D" w:rsidRPr="00272A3F" w:rsidRDefault="004C373D" w:rsidP="004C373D">
      <w:pPr>
        <w:pStyle w:val="Heading1"/>
        <w:numPr>
          <w:ilvl w:val="0"/>
          <w:numId w:val="0"/>
        </w:numPr>
        <w:ind w:left="432" w:hanging="432"/>
        <w:rPr>
          <w:rFonts w:ascii="Bliss 2 Regular" w:hAnsi="Bliss 2 Regular"/>
          <w:sz w:val="24"/>
          <w:szCs w:val="24"/>
        </w:rPr>
      </w:pPr>
      <w:r w:rsidRPr="00272A3F">
        <w:rPr>
          <w:rFonts w:ascii="Bliss 2 Regular" w:hAnsi="Bliss 2 Regular"/>
          <w:sz w:val="24"/>
          <w:szCs w:val="24"/>
        </w:rPr>
        <w:t>Key information</w:t>
      </w:r>
    </w:p>
    <w:p w14:paraId="7DF8578E" w14:textId="77777777" w:rsidR="004C373D" w:rsidRPr="00272A3F" w:rsidRDefault="004C373D" w:rsidP="004C373D">
      <w:pPr>
        <w:rPr>
          <w:rFonts w:ascii="Bliss 2 Regular" w:hAnsi="Bliss 2 Regular"/>
          <w:sz w:val="24"/>
          <w:szCs w:val="24"/>
        </w:rPr>
      </w:pPr>
      <w:r w:rsidRPr="00272A3F">
        <w:rPr>
          <w:rFonts w:ascii="Bliss 2 Regular" w:hAnsi="Bliss 2 Regular"/>
          <w:sz w:val="24"/>
          <w:szCs w:val="24"/>
        </w:rPr>
        <w:t xml:space="preserve">In the last 30 years, globalisation has taken a real front seat in the concepts taught at A level geography. Changes in economy are at the forefront however changes in the environment, culture, demographics and politics of the world are also important and impact on areas at a range of scales. </w:t>
      </w:r>
    </w:p>
    <w:p w14:paraId="3B43E616" w14:textId="77777777" w:rsidR="004C373D" w:rsidRPr="00272A3F" w:rsidRDefault="004C373D" w:rsidP="004C373D">
      <w:pPr>
        <w:rPr>
          <w:rFonts w:ascii="Bliss 2 Regular" w:hAnsi="Bliss 2 Regular"/>
          <w:sz w:val="24"/>
          <w:szCs w:val="24"/>
        </w:rPr>
      </w:pPr>
    </w:p>
    <w:p w14:paraId="36DEAB71" w14:textId="77777777" w:rsidR="004C373D" w:rsidRPr="00272A3F" w:rsidRDefault="004C373D" w:rsidP="004C373D">
      <w:pPr>
        <w:rPr>
          <w:rFonts w:ascii="Bliss 2 Regular" w:hAnsi="Bliss 2 Regular"/>
          <w:b/>
          <w:sz w:val="24"/>
          <w:szCs w:val="24"/>
        </w:rPr>
      </w:pPr>
      <w:r w:rsidRPr="00272A3F">
        <w:rPr>
          <w:rFonts w:ascii="Bliss 2 Regular" w:hAnsi="Bliss 2 Regular"/>
          <w:b/>
          <w:sz w:val="24"/>
          <w:szCs w:val="24"/>
        </w:rPr>
        <w:t>Key past influences</w:t>
      </w:r>
    </w:p>
    <w:p w14:paraId="1763D28A" w14:textId="77777777" w:rsidR="004C373D" w:rsidRPr="00272A3F" w:rsidRDefault="004C373D" w:rsidP="004C373D">
      <w:pPr>
        <w:pStyle w:val="ListParagraph"/>
        <w:numPr>
          <w:ilvl w:val="0"/>
          <w:numId w:val="15"/>
        </w:numPr>
        <w:rPr>
          <w:rFonts w:ascii="Bliss 2 Regular" w:hAnsi="Bliss 2 Regular"/>
          <w:sz w:val="24"/>
          <w:szCs w:val="24"/>
        </w:rPr>
      </w:pPr>
      <w:r w:rsidRPr="00272A3F">
        <w:rPr>
          <w:rFonts w:ascii="Bliss 2 Regular" w:hAnsi="Bliss 2 Regular"/>
          <w:sz w:val="24"/>
          <w:szCs w:val="24"/>
        </w:rPr>
        <w:t xml:space="preserve">Since the discovery of the Americas, world trade and economy began to take shape. </w:t>
      </w:r>
    </w:p>
    <w:p w14:paraId="6B90AC5B" w14:textId="77777777" w:rsidR="004C373D" w:rsidRPr="00272A3F" w:rsidRDefault="004C373D" w:rsidP="004C373D">
      <w:pPr>
        <w:pStyle w:val="ListParagraph"/>
        <w:numPr>
          <w:ilvl w:val="0"/>
          <w:numId w:val="15"/>
        </w:numPr>
        <w:rPr>
          <w:rFonts w:ascii="Bliss 2 Regular" w:hAnsi="Bliss 2 Regular"/>
          <w:sz w:val="24"/>
          <w:szCs w:val="24"/>
        </w:rPr>
      </w:pPr>
      <w:r w:rsidRPr="00272A3F">
        <w:rPr>
          <w:rFonts w:ascii="Bliss 2 Regular" w:hAnsi="Bliss 2 Regular"/>
          <w:sz w:val="24"/>
          <w:szCs w:val="24"/>
        </w:rPr>
        <w:t xml:space="preserve">The colonialism of certain countries enabled the British Empire to control ¼ of the world bringing along British culture. </w:t>
      </w:r>
    </w:p>
    <w:p w14:paraId="2831100D" w14:textId="77777777" w:rsidR="004C373D" w:rsidRPr="00272A3F" w:rsidRDefault="004C373D" w:rsidP="004C373D">
      <w:pPr>
        <w:pStyle w:val="ListParagraph"/>
        <w:numPr>
          <w:ilvl w:val="0"/>
          <w:numId w:val="15"/>
        </w:numPr>
        <w:rPr>
          <w:rFonts w:ascii="Bliss 2 Regular" w:hAnsi="Bliss 2 Regular"/>
          <w:sz w:val="24"/>
          <w:szCs w:val="24"/>
        </w:rPr>
      </w:pPr>
      <w:r w:rsidRPr="00272A3F">
        <w:rPr>
          <w:rFonts w:ascii="Bliss 2 Regular" w:hAnsi="Bliss 2 Regular"/>
          <w:sz w:val="24"/>
          <w:szCs w:val="24"/>
        </w:rPr>
        <w:t xml:space="preserve">The founding of the United Nations after the first world war allowed countries to work together easily. </w:t>
      </w:r>
    </w:p>
    <w:p w14:paraId="7D419943" w14:textId="77777777" w:rsidR="004C373D" w:rsidRPr="00272A3F" w:rsidRDefault="004C373D" w:rsidP="004C373D">
      <w:pPr>
        <w:rPr>
          <w:rFonts w:ascii="Bliss 2 Regular" w:hAnsi="Bliss 2 Regular"/>
          <w:b/>
          <w:sz w:val="24"/>
          <w:szCs w:val="24"/>
        </w:rPr>
      </w:pPr>
      <w:r w:rsidRPr="00272A3F">
        <w:rPr>
          <w:rFonts w:ascii="Bliss 2 Regular" w:hAnsi="Bliss 2 Regular"/>
          <w:b/>
          <w:sz w:val="24"/>
          <w:szCs w:val="24"/>
        </w:rPr>
        <w:t>Continued influences and evolution of globalisation</w:t>
      </w:r>
    </w:p>
    <w:p w14:paraId="58A197AC" w14:textId="77777777" w:rsidR="004C373D" w:rsidRPr="00272A3F" w:rsidRDefault="004C373D" w:rsidP="004C373D">
      <w:pPr>
        <w:pStyle w:val="ListParagraph"/>
        <w:numPr>
          <w:ilvl w:val="0"/>
          <w:numId w:val="15"/>
        </w:numPr>
        <w:rPr>
          <w:rFonts w:ascii="Bliss 2 Regular" w:hAnsi="Bliss 2 Regular"/>
          <w:sz w:val="24"/>
          <w:szCs w:val="24"/>
        </w:rPr>
      </w:pPr>
      <w:r w:rsidRPr="00272A3F">
        <w:rPr>
          <w:rFonts w:ascii="Bliss 2 Regular" w:hAnsi="Bliss 2 Regular"/>
          <w:sz w:val="24"/>
          <w:szCs w:val="24"/>
        </w:rPr>
        <w:t xml:space="preserve">Transnational Corporations (TNC): These are top firms with HQs usually in HICs however operate all over the world and are globally recogised (Coca Cola, Disney, Apple). </w:t>
      </w:r>
    </w:p>
    <w:p w14:paraId="4A4496E6" w14:textId="77777777" w:rsidR="004C373D" w:rsidRPr="00272A3F" w:rsidRDefault="004C373D" w:rsidP="004C373D">
      <w:pPr>
        <w:pStyle w:val="ListParagraph"/>
        <w:numPr>
          <w:ilvl w:val="0"/>
          <w:numId w:val="15"/>
        </w:numPr>
        <w:rPr>
          <w:rFonts w:ascii="Bliss 2 Regular" w:hAnsi="Bliss 2 Regular"/>
          <w:sz w:val="24"/>
          <w:szCs w:val="24"/>
        </w:rPr>
      </w:pPr>
      <w:r w:rsidRPr="00272A3F">
        <w:rPr>
          <w:rFonts w:ascii="Bliss 2 Regular" w:hAnsi="Bliss 2 Regular"/>
          <w:sz w:val="24"/>
          <w:szCs w:val="24"/>
        </w:rPr>
        <w:t xml:space="preserve">Internet and IT: These have allowed design and manufacturing to be faster and easier. Jobs that typically humans would have done are now done online by less people- Allowing many high tech industries to be “footloose” and not reliant on being near by a resource or labour force. </w:t>
      </w:r>
    </w:p>
    <w:p w14:paraId="445DC13B" w14:textId="77777777" w:rsidR="004C373D" w:rsidRPr="00272A3F" w:rsidRDefault="004C373D" w:rsidP="004C373D">
      <w:pPr>
        <w:pStyle w:val="ListParagraph"/>
        <w:numPr>
          <w:ilvl w:val="0"/>
          <w:numId w:val="15"/>
        </w:numPr>
        <w:rPr>
          <w:rFonts w:ascii="Bliss 2 Regular" w:hAnsi="Bliss 2 Regular"/>
          <w:sz w:val="24"/>
          <w:szCs w:val="24"/>
        </w:rPr>
      </w:pPr>
      <w:r w:rsidRPr="00272A3F">
        <w:rPr>
          <w:rFonts w:ascii="Bliss 2 Regular" w:hAnsi="Bliss 2 Regular"/>
          <w:sz w:val="24"/>
          <w:szCs w:val="24"/>
        </w:rPr>
        <w:t xml:space="preserve">Transport: Now quicker, more efficient and low cost. The arrival of the 747 in the 1960s has revalutionised trade and movement of people. </w:t>
      </w:r>
    </w:p>
    <w:p w14:paraId="5BCADFCE" w14:textId="77777777" w:rsidR="004C373D" w:rsidRPr="00272A3F" w:rsidRDefault="004C373D" w:rsidP="004C373D">
      <w:pPr>
        <w:pStyle w:val="ListParagraph"/>
        <w:numPr>
          <w:ilvl w:val="0"/>
          <w:numId w:val="15"/>
        </w:numPr>
        <w:rPr>
          <w:rFonts w:ascii="Bliss 2 Regular" w:hAnsi="Bliss 2 Regular"/>
          <w:sz w:val="24"/>
          <w:szCs w:val="24"/>
        </w:rPr>
      </w:pPr>
      <w:r w:rsidRPr="00272A3F">
        <w:rPr>
          <w:rFonts w:ascii="Bliss 2 Regular" w:hAnsi="Bliss 2 Regular"/>
          <w:sz w:val="24"/>
          <w:szCs w:val="24"/>
        </w:rPr>
        <w:t xml:space="preserve">Growth of markets: Increase in urban living means more demand for trade, services and products. </w:t>
      </w:r>
    </w:p>
    <w:p w14:paraId="10F8C6D8" w14:textId="77777777" w:rsidR="004C373D" w:rsidRPr="00272A3F" w:rsidRDefault="004C373D" w:rsidP="004C373D">
      <w:pPr>
        <w:rPr>
          <w:rFonts w:ascii="Bliss 2 Regular" w:hAnsi="Bliss 2 Regular"/>
          <w:sz w:val="24"/>
          <w:szCs w:val="24"/>
        </w:rPr>
      </w:pPr>
    </w:p>
    <w:p w14:paraId="32F0FA40" w14:textId="77777777" w:rsidR="004C373D" w:rsidRPr="00272A3F" w:rsidRDefault="004C373D" w:rsidP="004C373D">
      <w:pPr>
        <w:rPr>
          <w:rFonts w:ascii="Bliss 2 Regular" w:hAnsi="Bliss 2 Regular"/>
          <w:b/>
          <w:sz w:val="24"/>
          <w:szCs w:val="24"/>
        </w:rPr>
      </w:pPr>
      <w:r w:rsidRPr="00272A3F">
        <w:rPr>
          <w:rFonts w:ascii="Bliss 2 Regular" w:hAnsi="Bliss 2 Regular"/>
          <w:b/>
          <w:sz w:val="24"/>
          <w:szCs w:val="24"/>
        </w:rPr>
        <w:t>TASK</w:t>
      </w:r>
    </w:p>
    <w:p w14:paraId="61BD426A" w14:textId="77777777" w:rsidR="004C373D" w:rsidRPr="00272A3F" w:rsidRDefault="004C373D" w:rsidP="004C373D">
      <w:pPr>
        <w:rPr>
          <w:rFonts w:ascii="Bliss 2 Regular" w:hAnsi="Bliss 2 Regular"/>
          <w:sz w:val="24"/>
          <w:szCs w:val="24"/>
        </w:rPr>
      </w:pPr>
      <w:r w:rsidRPr="00272A3F">
        <w:rPr>
          <w:rFonts w:ascii="Bliss 2 Regular" w:hAnsi="Bliss 2 Regular"/>
          <w:noProof/>
          <w:sz w:val="24"/>
          <w:szCs w:val="24"/>
          <w:lang w:eastAsia="en-GB"/>
        </w:rPr>
        <mc:AlternateContent>
          <mc:Choice Requires="wps">
            <w:drawing>
              <wp:anchor distT="0" distB="0" distL="114300" distR="114300" simplePos="0" relativeHeight="251667456" behindDoc="0" locked="0" layoutInCell="1" allowOverlap="1" wp14:anchorId="6BAA9B83" wp14:editId="0B1CEFE6">
                <wp:simplePos x="0" y="0"/>
                <wp:positionH relativeFrom="column">
                  <wp:posOffset>1841500</wp:posOffset>
                </wp:positionH>
                <wp:positionV relativeFrom="paragraph">
                  <wp:posOffset>3810</wp:posOffset>
                </wp:positionV>
                <wp:extent cx="4184650" cy="1574800"/>
                <wp:effectExtent l="0" t="0" r="25400" b="25400"/>
                <wp:wrapNone/>
                <wp:docPr id="10" name="Text Box 10"/>
                <wp:cNvGraphicFramePr/>
                <a:graphic xmlns:a="http://schemas.openxmlformats.org/drawingml/2006/main">
                  <a:graphicData uri="http://schemas.microsoft.com/office/word/2010/wordprocessingShape">
                    <wps:wsp>
                      <wps:cNvSpPr txBox="1"/>
                      <wps:spPr>
                        <a:xfrm>
                          <a:off x="0" y="0"/>
                          <a:ext cx="4184650" cy="1574800"/>
                        </a:xfrm>
                        <a:prstGeom prst="rect">
                          <a:avLst/>
                        </a:prstGeom>
                        <a:solidFill>
                          <a:schemeClr val="lt1"/>
                        </a:solidFill>
                        <a:ln w="6350">
                          <a:solidFill>
                            <a:prstClr val="black"/>
                          </a:solidFill>
                        </a:ln>
                      </wps:spPr>
                      <wps:txbx>
                        <w:txbxContent>
                          <w:p w14:paraId="187F6E5F" w14:textId="77777777" w:rsidR="00272A3F" w:rsidRPr="0077534A" w:rsidRDefault="00272A3F" w:rsidP="004C373D">
                            <w:pPr>
                              <w:rPr>
                                <w:rFonts w:asciiTheme="majorHAnsi" w:hAnsiTheme="majorHAnsi"/>
                              </w:rPr>
                            </w:pPr>
                            <w:r w:rsidRPr="0077534A">
                              <w:rPr>
                                <w:rFonts w:asciiTheme="majorHAnsi" w:hAnsiTheme="majorHAnsi"/>
                              </w:rPr>
                              <w:t xml:space="preserve">Spiderman- a comic superhero, has been reimaged for an Indian audience. </w:t>
                            </w:r>
                          </w:p>
                          <w:p w14:paraId="6BB9FA11" w14:textId="77777777" w:rsidR="00272A3F" w:rsidRPr="0077534A" w:rsidRDefault="00272A3F" w:rsidP="004C373D">
                            <w:pPr>
                              <w:pStyle w:val="ListParagraph"/>
                              <w:numPr>
                                <w:ilvl w:val="0"/>
                                <w:numId w:val="16"/>
                              </w:numPr>
                              <w:rPr>
                                <w:rFonts w:asciiTheme="majorHAnsi" w:hAnsiTheme="majorHAnsi"/>
                              </w:rPr>
                            </w:pPr>
                            <w:r w:rsidRPr="0077534A">
                              <w:rPr>
                                <w:rFonts w:asciiTheme="majorHAnsi" w:hAnsiTheme="majorHAnsi"/>
                              </w:rPr>
                              <w:t xml:space="preserve">Research the characteristics of this Spiderman that are Indian rather than American. </w:t>
                            </w:r>
                          </w:p>
                          <w:p w14:paraId="58BB49EC" w14:textId="77777777" w:rsidR="00272A3F" w:rsidRPr="0077534A" w:rsidRDefault="00272A3F" w:rsidP="004C373D">
                            <w:pPr>
                              <w:pStyle w:val="ListParagraph"/>
                              <w:numPr>
                                <w:ilvl w:val="0"/>
                                <w:numId w:val="16"/>
                              </w:numPr>
                              <w:rPr>
                                <w:rFonts w:asciiTheme="majorHAnsi" w:hAnsiTheme="majorHAnsi"/>
                              </w:rPr>
                            </w:pPr>
                            <w:r w:rsidRPr="0077534A">
                              <w:rPr>
                                <w:rFonts w:asciiTheme="majorHAnsi" w:hAnsiTheme="majorHAnsi"/>
                              </w:rPr>
                              <w:t xml:space="preserve">What is the difference between economic and cultural globalisation? What does this Spiderman represent? </w:t>
                            </w:r>
                          </w:p>
                        </w:txbxContent>
                      </wps:txbx>
                      <wps:bodyPr rot="0" spcFirstLastPara="0" vertOverflow="overflow" horzOverflow="overflow" vert="horz" wrap="square" lIns="91440" tIns="45720" rIns="91440" bIns="45720" numCol="1" spcCol="0" rtlCol="0" fromWordArt="0" anchor="t" anchorCtr="0" forceAA="0" compatLnSpc="1">
                        <a:prstTxWarp prst="textNoShape">
                          <a:avLst/>
                        </a:prstTxWarp>
                        <a:noAutofit/>
                      </wps:bodyPr>
                    </wps:wsp>
                  </a:graphicData>
                </a:graphic>
              </wp:anchor>
            </w:drawing>
          </mc:Choice>
          <mc:Fallback>
            <w:pict>
              <v:shapetype w14:anchorId="6BAA9B83" id="_x0000_t202" coordsize="21600,21600" o:spt="202" path="m,l,21600r21600,l21600,xe">
                <v:stroke joinstyle="miter"/>
                <v:path gradientshapeok="t" o:connecttype="rect"/>
              </v:shapetype>
              <v:shape id="Text Box 10" o:spid="_x0000_s1026" type="#_x0000_t202" style="position:absolute;margin-left:145pt;margin-top:.3pt;width:329.5pt;height:124pt;z-index:251667456;visibility:visible;mso-wrap-style:square;mso-wrap-distance-left:9pt;mso-wrap-distance-top:0;mso-wrap-distance-right:9pt;mso-wrap-distance-bottom:0;mso-position-horizontal:absolute;mso-position-horizontal-relative:text;mso-position-vertical:absolute;mso-position-vertical-relative:text;v-text-anchor:top" o:gfxdata="UEsDBBQABgAIAAAAIQC2gziS/gAAAOEBAAATAAAAW0NvbnRlbnRfVHlwZXNdLnhtbJSRQU7DMBBF&#10;90jcwfIWJU67QAgl6YK0S0CoHGBkTxKLZGx5TGhvj5O2G0SRWNoz/78nu9wcxkFMGNg6quQqL6RA&#10;0s5Y6ir5vt9lD1JwBDIwOMJKHpHlpr69KfdHjyxSmriSfYz+USnWPY7AufNIadK6MEJMx9ApD/oD&#10;OlTrorhX2lFEilmcO2RdNtjC5xDF9pCuTyYBB5bi6bQ4syoJ3g9WQ0ymaiLzg5KdCXlKLjvcW893&#10;SUOqXwnz5DrgnHtJTxOsQfEKIT7DmDSUCaxw7Rqn8787ZsmRM9e2VmPeBN4uqYvTtW7jvijg9N/y&#10;JsXecLq0q+WD6m8AAAD//wMAUEsDBBQABgAIAAAAIQA4/SH/1gAAAJQBAAALAAAAX3JlbHMvLnJl&#10;bHOkkMFqwzAMhu+DvYPRfXGawxijTi+j0GvpHsDYimMaW0Yy2fr2M4PBMnrbUb/Q94l/f/hMi1qR&#10;JVI2sOt6UJgd+ZiDgffL8ekFlFSbvV0oo4EbChzGx4f9GRdb25HMsYhqlCwG5lrLq9biZkxWOiqY&#10;22YiTra2kYMu1l1tQD30/bPm3wwYN0x18gb45AdQl1tp5j/sFB2T0FQ7R0nTNEV3j6o9feQzro1i&#10;OWA14Fm+Q8a1a8+Bvu/d/dMb2JY5uiPbhG/ktn4cqGU/er3pcvwCAAD//wMAUEsDBBQABgAIAAAA&#10;IQDtVdpaTQIAAKsEAAAOAAAAZHJzL2Uyb0RvYy54bWysVMtu2zAQvBfoPxC8N7JcJ3EFy4GbIEWB&#10;IAngFDnTFGULpbgsSVtKv75DynZePRW9UPvicHd2V7OLvtVsp5xvyJQ8PxlxpoykqjHrkv94uP40&#10;5cwHYSqhyaiSPynPL+YfP8w6W6gxbUhXyjGAGF90tuSbEGyRZV5uVCv8CVll4KzJtSJAdeuscqID&#10;equz8Wh0lnXkKutIKu9hvRqcfJ7w61rJcFfXXgWmS47cQjpdOlfxzOYzUaydsJtG7tMQ/5BFKxqD&#10;R49QVyIItnXNO6i2kY481eFEUptRXTdSpRpQTT56U81yI6xKtYAcb480+f8HK2939441FXoHeoxo&#10;0aMH1Qf2lXoGE/jprC8QtrQIDD3siD3YPYyx7L52bfyiIAY/oJ6O7EY0CeMkn07OTuGS8OWn55Pp&#10;KOFnz9et8+GbopZFoeQO7Uusit2ND0gFoYeQ+Jon3VTXjdZJiSOjLrVjO4Fm65CSxI1XUdqwruRn&#10;n5HHO4QIfby/0kL+jGW+RoCmDYyRlKH4KIV+1ScSxwdiVlQ9gS9Hw8R5K68bwN8IH+6Fw4iBB6xN&#10;uMNRa0JOtJc425D7/Td7jEfn4eWsw8iW3P/aCqc4098NZuJLPpkANiRlcno+huJeelYvPWbbXhKI&#10;yrGgViYxxgd9EGtH7SO2axFfhUsYibdLHg7iZRgWCdsp1WKRgjDVVoQbs7QyQkeOI60P/aNwdt/W&#10;gIm4pcNwi+JNd4fYeNPQYhuoblLrI88Dq3v6sRGpO/vtjSv3Uk9Rz/+Y+R8AAAD//wMAUEsDBBQA&#10;BgAIAAAAIQCMe3382wAAAAgBAAAPAAAAZHJzL2Rvd25yZXYueG1sTI/BTsMwEETvSPyDtUjcqENV&#10;RUmIUwEqXDjRIs7b2LUt4nUUu2n4e5YTHGdnNPum3S5hELOZko+k4H5VgDDUR+3JKvg4vNxVIFJG&#10;0jhEMgq+TYJtd33VYqPjhd7NvM9WcAmlBhW4nMdGytQ7EzCt4miIvVOcAmaWk5V6wguXh0Gui6KU&#10;AT3xB4ejeXam/9qfg4Ldk61tX+HkdpX2fl4+T2/2Vanbm+XxAUQ2S/4Lwy8+o0PHTMd4Jp3EoGBd&#10;F7wlKyhBsF1vapZHvm+qEmTXyv8Duh8AAAD//wMAUEsBAi0AFAAGAAgAAAAhALaDOJL+AAAA4QEA&#10;ABMAAAAAAAAAAAAAAAAAAAAAAFtDb250ZW50X1R5cGVzXS54bWxQSwECLQAUAAYACAAAACEAOP0h&#10;/9YAAACUAQAACwAAAAAAAAAAAAAAAAAvAQAAX3JlbHMvLnJlbHNQSwECLQAUAAYACAAAACEA7VXa&#10;Wk0CAACrBAAADgAAAAAAAAAAAAAAAAAuAgAAZHJzL2Uyb0RvYy54bWxQSwECLQAUAAYACAAAACEA&#10;jHt9/NsAAAAIAQAADwAAAAAAAAAAAAAAAACnBAAAZHJzL2Rvd25yZXYueG1sUEsFBgAAAAAEAAQA&#10;8wAAAK8FAAAAAA==&#10;" fillcolor="white [3201]" strokeweight=".5pt">
                <v:textbox>
                  <w:txbxContent>
                    <w:p w14:paraId="187F6E5F" w14:textId="77777777" w:rsidR="00272A3F" w:rsidRPr="0077534A" w:rsidRDefault="00272A3F" w:rsidP="004C373D">
                      <w:pPr>
                        <w:rPr>
                          <w:rFonts w:asciiTheme="majorHAnsi" w:hAnsiTheme="majorHAnsi"/>
                        </w:rPr>
                      </w:pPr>
                      <w:r w:rsidRPr="0077534A">
                        <w:rPr>
                          <w:rFonts w:asciiTheme="majorHAnsi" w:hAnsiTheme="majorHAnsi"/>
                        </w:rPr>
                        <w:t xml:space="preserve">Spiderman- a comic superhero, has been reimaged for an Indian audience. </w:t>
                      </w:r>
                    </w:p>
                    <w:p w14:paraId="6BB9FA11" w14:textId="77777777" w:rsidR="00272A3F" w:rsidRPr="0077534A" w:rsidRDefault="00272A3F" w:rsidP="004C373D">
                      <w:pPr>
                        <w:pStyle w:val="ListParagraph"/>
                        <w:numPr>
                          <w:ilvl w:val="0"/>
                          <w:numId w:val="16"/>
                        </w:numPr>
                        <w:rPr>
                          <w:rFonts w:asciiTheme="majorHAnsi" w:hAnsiTheme="majorHAnsi"/>
                        </w:rPr>
                      </w:pPr>
                      <w:r w:rsidRPr="0077534A">
                        <w:rPr>
                          <w:rFonts w:asciiTheme="majorHAnsi" w:hAnsiTheme="majorHAnsi"/>
                        </w:rPr>
                        <w:t xml:space="preserve">Research the characteristics of this Spiderman that are Indian rather than American. </w:t>
                      </w:r>
                    </w:p>
                    <w:p w14:paraId="58BB49EC" w14:textId="77777777" w:rsidR="00272A3F" w:rsidRPr="0077534A" w:rsidRDefault="00272A3F" w:rsidP="004C373D">
                      <w:pPr>
                        <w:pStyle w:val="ListParagraph"/>
                        <w:numPr>
                          <w:ilvl w:val="0"/>
                          <w:numId w:val="16"/>
                        </w:numPr>
                        <w:rPr>
                          <w:rFonts w:asciiTheme="majorHAnsi" w:hAnsiTheme="majorHAnsi"/>
                        </w:rPr>
                      </w:pPr>
                      <w:r w:rsidRPr="0077534A">
                        <w:rPr>
                          <w:rFonts w:asciiTheme="majorHAnsi" w:hAnsiTheme="majorHAnsi"/>
                        </w:rPr>
                        <w:t xml:space="preserve">What is the difference between economic and cultural globalisation? What does this Spiderman represent? </w:t>
                      </w:r>
                    </w:p>
                  </w:txbxContent>
                </v:textbox>
              </v:shape>
            </w:pict>
          </mc:Fallback>
        </mc:AlternateContent>
      </w:r>
      <w:r w:rsidRPr="00272A3F">
        <w:rPr>
          <w:rFonts w:ascii="Bliss 2 Regular" w:hAnsi="Bliss 2 Regular"/>
          <w:noProof/>
          <w:color w:val="0000FF"/>
          <w:sz w:val="24"/>
          <w:szCs w:val="24"/>
          <w:lang w:eastAsia="en-GB"/>
        </w:rPr>
        <w:drawing>
          <wp:inline distT="0" distB="0" distL="0" distR="0" wp14:anchorId="702BEF0B" wp14:editId="607E6471">
            <wp:extent cx="1469832" cy="2044700"/>
            <wp:effectExtent l="0" t="0" r="0" b="0"/>
            <wp:docPr id="11" name="Picture 11" descr="https://upload.wikimedia.org/wikipedia/en/f/f8/Spider-Man_India.jpg">
              <a:hlinkClick xmlns:a="http://schemas.openxmlformats.org/drawingml/2006/main" r:id="rId28"/>
            </wp:docPr>
            <wp:cNvGraphicFramePr>
              <a:graphicFrameLocks xmlns:a="http://schemas.openxmlformats.org/drawingml/2006/main" noChangeAspect="1"/>
            </wp:cNvGraphicFramePr>
            <a:graphic xmlns:a="http://schemas.openxmlformats.org/drawingml/2006/main">
              <a:graphicData uri="http://schemas.openxmlformats.org/drawingml/2006/picture">
                <pic:pic xmlns:pic="http://schemas.openxmlformats.org/drawingml/2006/picture">
                  <pic:nvPicPr>
                    <pic:cNvPr id="0" name="irc_mi" descr="https://upload.wikimedia.org/wikipedia/en/f/f8/Spider-Man_India.jpg">
                      <a:hlinkClick r:id="rId28"/>
                    </pic:cNvPr>
                    <pic:cNvPicPr>
                      <a:picLocks noChangeAspect="1" noChangeArrowheads="1"/>
                    </pic:cNvPicPr>
                  </pic:nvPicPr>
                  <pic:blipFill>
                    <a:blip r:embed="rId29">
                      <a:extLst>
                        <a:ext uri="{28A0092B-C50C-407E-A947-70E740481C1C}">
                          <a14:useLocalDpi xmlns:a14="http://schemas.microsoft.com/office/drawing/2010/main" val="0"/>
                        </a:ext>
                      </a:extLst>
                    </a:blip>
                    <a:srcRect/>
                    <a:stretch>
                      <a:fillRect/>
                    </a:stretch>
                  </pic:blipFill>
                  <pic:spPr bwMode="auto">
                    <a:xfrm>
                      <a:off x="0" y="0"/>
                      <a:ext cx="1478732" cy="2057081"/>
                    </a:xfrm>
                    <a:prstGeom prst="rect">
                      <a:avLst/>
                    </a:prstGeom>
                    <a:noFill/>
                    <a:ln>
                      <a:noFill/>
                    </a:ln>
                  </pic:spPr>
                </pic:pic>
              </a:graphicData>
            </a:graphic>
          </wp:inline>
        </w:drawing>
      </w:r>
    </w:p>
    <w:p w14:paraId="2E9A96F9" w14:textId="77777777" w:rsidR="00397498" w:rsidRPr="00272A3F" w:rsidRDefault="00397498" w:rsidP="004C373D">
      <w:pPr>
        <w:rPr>
          <w:rFonts w:ascii="Bliss 2 Regular" w:hAnsi="Bliss 2 Regular"/>
          <w:b/>
          <w:sz w:val="24"/>
          <w:szCs w:val="24"/>
        </w:rPr>
      </w:pPr>
    </w:p>
    <w:p w14:paraId="14BEF457" w14:textId="77777777" w:rsidR="007E2367" w:rsidRPr="00272A3F" w:rsidRDefault="007E2367" w:rsidP="004C373D">
      <w:pPr>
        <w:rPr>
          <w:rFonts w:ascii="Bliss 2 Regular" w:hAnsi="Bliss 2 Regular"/>
          <w:b/>
          <w:sz w:val="24"/>
          <w:szCs w:val="24"/>
        </w:rPr>
      </w:pPr>
    </w:p>
    <w:p w14:paraId="7BB2BF5C" w14:textId="77777777" w:rsidR="00272A3F" w:rsidRDefault="00272A3F" w:rsidP="004C373D">
      <w:pPr>
        <w:rPr>
          <w:rFonts w:ascii="Bliss 2 Regular" w:hAnsi="Bliss 2 Regular"/>
          <w:b/>
          <w:sz w:val="24"/>
          <w:szCs w:val="24"/>
        </w:rPr>
      </w:pPr>
    </w:p>
    <w:p w14:paraId="34A9BC31" w14:textId="57914938" w:rsidR="004C373D" w:rsidRPr="00272A3F" w:rsidRDefault="004C373D" w:rsidP="004C373D">
      <w:pPr>
        <w:rPr>
          <w:rFonts w:ascii="Bliss 2 Regular" w:hAnsi="Bliss 2 Regular"/>
          <w:b/>
          <w:sz w:val="24"/>
          <w:szCs w:val="24"/>
        </w:rPr>
      </w:pPr>
      <w:r w:rsidRPr="00272A3F">
        <w:rPr>
          <w:rFonts w:ascii="Bliss 2 Regular" w:hAnsi="Bliss 2 Regular"/>
          <w:b/>
          <w:sz w:val="24"/>
          <w:szCs w:val="24"/>
        </w:rPr>
        <w:t>Global groupings</w:t>
      </w:r>
    </w:p>
    <w:p w14:paraId="6EA57BEA" w14:textId="77777777" w:rsidR="004C373D" w:rsidRPr="00272A3F" w:rsidRDefault="004C373D" w:rsidP="004C373D">
      <w:pPr>
        <w:pStyle w:val="ListParagraph"/>
        <w:numPr>
          <w:ilvl w:val="0"/>
          <w:numId w:val="15"/>
        </w:numPr>
        <w:rPr>
          <w:rFonts w:ascii="Bliss 2 Regular" w:hAnsi="Bliss 2 Regular"/>
          <w:sz w:val="24"/>
          <w:szCs w:val="24"/>
        </w:rPr>
      </w:pPr>
      <w:r w:rsidRPr="00272A3F">
        <w:rPr>
          <w:rFonts w:ascii="Bliss 2 Regular" w:hAnsi="Bliss 2 Regular"/>
          <w:sz w:val="24"/>
          <w:szCs w:val="24"/>
        </w:rPr>
        <w:t>Trade blocs: To trade easily between countries, certain agreements have been created. Examples are EU, NAFTA, CARICOM</w:t>
      </w:r>
    </w:p>
    <w:p w14:paraId="5D8FB139" w14:textId="77777777" w:rsidR="004C373D" w:rsidRPr="00272A3F" w:rsidRDefault="004C373D" w:rsidP="004C373D">
      <w:pPr>
        <w:pStyle w:val="ListParagraph"/>
        <w:rPr>
          <w:rFonts w:ascii="Bliss 2 Regular" w:hAnsi="Bliss 2 Regular"/>
          <w:sz w:val="24"/>
          <w:szCs w:val="24"/>
        </w:rPr>
      </w:pPr>
      <w:r w:rsidRPr="00272A3F">
        <w:rPr>
          <w:rFonts w:ascii="Bliss 2 Regular" w:hAnsi="Bliss 2 Regular"/>
          <w:noProof/>
          <w:color w:val="0000FF"/>
          <w:sz w:val="24"/>
          <w:szCs w:val="24"/>
          <w:lang w:eastAsia="en-GB"/>
        </w:rPr>
        <w:drawing>
          <wp:inline distT="0" distB="0" distL="0" distR="0" wp14:anchorId="6BE02F2C" wp14:editId="127E88F3">
            <wp:extent cx="2970755" cy="2940050"/>
            <wp:effectExtent l="0" t="0" r="1270" b="0"/>
            <wp:docPr id="12" name="Picture 12" descr="http://previews.123rf.com/images/zabiamedve/zabiamedve1103/zabiamedve110300397/8973431-Map-of-European-Union-with-flag-of-EU-Stock-Vector.jpg">
              <a:hlinkClick xmlns:a="http://schemas.openxmlformats.org/drawingml/2006/main" r:id="rId30"/>
            </wp:docPr>
            <wp:cNvGraphicFramePr>
              <a:graphicFrameLocks xmlns:a="http://schemas.openxmlformats.org/drawingml/2006/main" noChangeAspect="1"/>
            </wp:cNvGraphicFramePr>
            <a:graphic xmlns:a="http://schemas.openxmlformats.org/drawingml/2006/main">
              <a:graphicData uri="http://schemas.openxmlformats.org/drawingml/2006/picture">
                <pic:pic xmlns:pic="http://schemas.openxmlformats.org/drawingml/2006/picture">
                  <pic:nvPicPr>
                    <pic:cNvPr id="0" name="irc_mi" descr="http://previews.123rf.com/images/zabiamedve/zabiamedve1103/zabiamedve110300397/8973431-Map-of-European-Union-with-flag-of-EU-Stock-Vector.jpg">
                      <a:hlinkClick r:id="rId30"/>
                    </pic:cNvPr>
                    <pic:cNvPicPr>
                      <a:picLocks noChangeAspect="1" noChangeArrowheads="1"/>
                    </pic:cNvPicPr>
                  </pic:nvPicPr>
                  <pic:blipFill>
                    <a:blip r:embed="rId31" cstate="print">
                      <a:extLst>
                        <a:ext uri="{28A0092B-C50C-407E-A947-70E740481C1C}">
                          <a14:useLocalDpi xmlns:a14="http://schemas.microsoft.com/office/drawing/2010/main" val="0"/>
                        </a:ext>
                      </a:extLst>
                    </a:blip>
                    <a:srcRect/>
                    <a:stretch>
                      <a:fillRect/>
                    </a:stretch>
                  </pic:blipFill>
                  <pic:spPr bwMode="auto">
                    <a:xfrm>
                      <a:off x="0" y="0"/>
                      <a:ext cx="2972041" cy="2941323"/>
                    </a:xfrm>
                    <a:prstGeom prst="rect">
                      <a:avLst/>
                    </a:prstGeom>
                    <a:noFill/>
                    <a:ln>
                      <a:noFill/>
                    </a:ln>
                  </pic:spPr>
                </pic:pic>
              </a:graphicData>
            </a:graphic>
          </wp:inline>
        </w:drawing>
      </w:r>
    </w:p>
    <w:p w14:paraId="6C8EC33A" w14:textId="77777777" w:rsidR="004C373D" w:rsidRPr="00272A3F" w:rsidRDefault="004C373D" w:rsidP="004C373D">
      <w:pPr>
        <w:rPr>
          <w:rFonts w:ascii="Bliss 2 Regular" w:hAnsi="Bliss 2 Regular"/>
          <w:sz w:val="24"/>
          <w:szCs w:val="24"/>
        </w:rPr>
      </w:pPr>
    </w:p>
    <w:p w14:paraId="3BE47B03" w14:textId="77777777" w:rsidR="004C373D" w:rsidRPr="00272A3F" w:rsidRDefault="004C373D" w:rsidP="004C373D">
      <w:pPr>
        <w:pStyle w:val="ListParagraph"/>
        <w:numPr>
          <w:ilvl w:val="0"/>
          <w:numId w:val="15"/>
        </w:numPr>
        <w:rPr>
          <w:rFonts w:ascii="Bliss 2 Regular" w:hAnsi="Bliss 2 Regular"/>
          <w:sz w:val="24"/>
          <w:szCs w:val="24"/>
        </w:rPr>
      </w:pPr>
      <w:r w:rsidRPr="00272A3F">
        <w:rPr>
          <w:rFonts w:ascii="Bliss 2 Regular" w:hAnsi="Bliss 2 Regular"/>
          <w:sz w:val="24"/>
          <w:szCs w:val="24"/>
        </w:rPr>
        <w:t xml:space="preserve">Economic groupings: Countries are grouped together based on wealth and power. Example are LICs/HICs (LDC or HDCs), NICs, OPEC and OECD. </w:t>
      </w:r>
    </w:p>
    <w:p w14:paraId="606FC2ED" w14:textId="77777777" w:rsidR="004C373D" w:rsidRPr="00272A3F" w:rsidRDefault="004C373D" w:rsidP="004C373D">
      <w:pPr>
        <w:rPr>
          <w:rFonts w:ascii="Bliss 2 Regular" w:hAnsi="Bliss 2 Regular"/>
          <w:b/>
          <w:sz w:val="24"/>
          <w:szCs w:val="24"/>
        </w:rPr>
      </w:pPr>
      <w:r w:rsidRPr="00272A3F">
        <w:rPr>
          <w:rFonts w:ascii="Bliss 2 Regular" w:hAnsi="Bliss 2 Regular"/>
          <w:b/>
          <w:sz w:val="24"/>
          <w:szCs w:val="24"/>
        </w:rPr>
        <w:t>TASK</w:t>
      </w:r>
    </w:p>
    <w:p w14:paraId="3A95F4DC" w14:textId="77777777" w:rsidR="004C373D" w:rsidRPr="00272A3F" w:rsidRDefault="004C373D" w:rsidP="004C373D">
      <w:pPr>
        <w:rPr>
          <w:rFonts w:ascii="Bliss 2 Regular" w:hAnsi="Bliss 2 Regular"/>
          <w:sz w:val="24"/>
          <w:szCs w:val="24"/>
        </w:rPr>
      </w:pPr>
      <w:r w:rsidRPr="00272A3F">
        <w:rPr>
          <w:rFonts w:ascii="Bliss 2 Regular" w:hAnsi="Bliss 2 Regular"/>
          <w:sz w:val="24"/>
          <w:szCs w:val="24"/>
        </w:rPr>
        <w:t xml:space="preserve">2. What do the acronyms above stand for? </w:t>
      </w:r>
    </w:p>
    <w:p w14:paraId="0822F21C" w14:textId="77777777" w:rsidR="004C373D" w:rsidRPr="00272A3F" w:rsidRDefault="004C373D" w:rsidP="004C373D">
      <w:pPr>
        <w:rPr>
          <w:rFonts w:ascii="Bliss 2 Regular" w:hAnsi="Bliss 2 Regular"/>
          <w:b/>
          <w:sz w:val="24"/>
          <w:szCs w:val="24"/>
        </w:rPr>
      </w:pPr>
      <w:r w:rsidRPr="00272A3F">
        <w:rPr>
          <w:rFonts w:ascii="Bliss 2 Regular" w:hAnsi="Bliss 2 Regular"/>
          <w:b/>
          <w:sz w:val="24"/>
          <w:szCs w:val="24"/>
        </w:rPr>
        <w:t>TNCs and Trade aims</w:t>
      </w:r>
    </w:p>
    <w:p w14:paraId="3FAEE18E" w14:textId="77777777" w:rsidR="004C373D" w:rsidRPr="00272A3F" w:rsidRDefault="004C373D" w:rsidP="004C373D">
      <w:pPr>
        <w:pStyle w:val="ListParagraph"/>
        <w:numPr>
          <w:ilvl w:val="0"/>
          <w:numId w:val="15"/>
        </w:numPr>
        <w:rPr>
          <w:rFonts w:ascii="Bliss 2 Regular" w:hAnsi="Bliss 2 Regular"/>
          <w:sz w:val="24"/>
          <w:szCs w:val="24"/>
        </w:rPr>
      </w:pPr>
      <w:r w:rsidRPr="00272A3F">
        <w:rPr>
          <w:rFonts w:ascii="Bliss 2 Regular" w:hAnsi="Bliss 2 Regular"/>
          <w:sz w:val="24"/>
          <w:szCs w:val="24"/>
        </w:rPr>
        <w:t xml:space="preserve">They tend to operate where labour is cheap and regulations are lacking </w:t>
      </w:r>
    </w:p>
    <w:p w14:paraId="330FE612" w14:textId="77777777" w:rsidR="004C373D" w:rsidRPr="00272A3F" w:rsidRDefault="004C373D" w:rsidP="004C373D">
      <w:pPr>
        <w:pStyle w:val="ListParagraph"/>
        <w:numPr>
          <w:ilvl w:val="0"/>
          <w:numId w:val="15"/>
        </w:numPr>
        <w:rPr>
          <w:rFonts w:ascii="Bliss 2 Regular" w:hAnsi="Bliss 2 Regular"/>
          <w:sz w:val="24"/>
          <w:szCs w:val="24"/>
        </w:rPr>
      </w:pPr>
      <w:r w:rsidRPr="00272A3F">
        <w:rPr>
          <w:rFonts w:ascii="Bliss 2 Regular" w:hAnsi="Bliss 2 Regular"/>
          <w:sz w:val="24"/>
          <w:szCs w:val="24"/>
        </w:rPr>
        <w:t>To gain government grants from countries that are attracting new business</w:t>
      </w:r>
    </w:p>
    <w:p w14:paraId="03FA0015" w14:textId="77777777" w:rsidR="004C373D" w:rsidRPr="00272A3F" w:rsidRDefault="004C373D" w:rsidP="004C373D">
      <w:pPr>
        <w:pStyle w:val="ListParagraph"/>
        <w:numPr>
          <w:ilvl w:val="0"/>
          <w:numId w:val="15"/>
        </w:numPr>
        <w:rPr>
          <w:rFonts w:ascii="Bliss 2 Regular" w:hAnsi="Bliss 2 Regular"/>
          <w:sz w:val="24"/>
          <w:szCs w:val="24"/>
        </w:rPr>
      </w:pPr>
      <w:r w:rsidRPr="00272A3F">
        <w:rPr>
          <w:rFonts w:ascii="Bliss 2 Regular" w:hAnsi="Bliss 2 Regular"/>
          <w:sz w:val="24"/>
          <w:szCs w:val="24"/>
        </w:rPr>
        <w:t>They operate inside local trade barriers and avoid tariffs</w:t>
      </w:r>
    </w:p>
    <w:p w14:paraId="28E1DA4E" w14:textId="77777777" w:rsidR="004C373D" w:rsidRPr="00272A3F" w:rsidRDefault="004C373D" w:rsidP="004C373D">
      <w:pPr>
        <w:pStyle w:val="ListParagraph"/>
        <w:numPr>
          <w:ilvl w:val="0"/>
          <w:numId w:val="15"/>
        </w:numPr>
        <w:rPr>
          <w:rFonts w:ascii="Bliss 2 Regular" w:hAnsi="Bliss 2 Regular"/>
          <w:sz w:val="24"/>
          <w:szCs w:val="24"/>
        </w:rPr>
      </w:pPr>
      <w:r w:rsidRPr="00272A3F">
        <w:rPr>
          <w:rFonts w:ascii="Bliss 2 Regular" w:hAnsi="Bliss 2 Regular"/>
          <w:sz w:val="24"/>
          <w:szCs w:val="24"/>
        </w:rPr>
        <w:t xml:space="preserve">They like to be near markets </w:t>
      </w:r>
    </w:p>
    <w:p w14:paraId="12FC9054" w14:textId="77777777" w:rsidR="004C373D" w:rsidRPr="00272A3F" w:rsidRDefault="004C373D" w:rsidP="004C373D">
      <w:pPr>
        <w:rPr>
          <w:rFonts w:ascii="Bliss 2 Regular" w:hAnsi="Bliss 2 Regular"/>
          <w:b/>
          <w:sz w:val="24"/>
          <w:szCs w:val="24"/>
        </w:rPr>
      </w:pPr>
      <w:r w:rsidRPr="00272A3F">
        <w:rPr>
          <w:rFonts w:ascii="Bliss 2 Regular" w:hAnsi="Bliss 2 Regular"/>
          <w:b/>
          <w:sz w:val="24"/>
          <w:szCs w:val="24"/>
        </w:rPr>
        <w:t>Positives to TNCs</w:t>
      </w:r>
    </w:p>
    <w:p w14:paraId="7E399471" w14:textId="77777777" w:rsidR="004C373D" w:rsidRPr="00272A3F" w:rsidRDefault="004C373D" w:rsidP="004C373D">
      <w:pPr>
        <w:pStyle w:val="ListParagraph"/>
        <w:numPr>
          <w:ilvl w:val="0"/>
          <w:numId w:val="15"/>
        </w:numPr>
        <w:rPr>
          <w:rFonts w:ascii="Bliss 2 Regular" w:hAnsi="Bliss 2 Regular"/>
          <w:sz w:val="24"/>
          <w:szCs w:val="24"/>
        </w:rPr>
      </w:pPr>
      <w:r w:rsidRPr="00272A3F">
        <w:rPr>
          <w:rFonts w:ascii="Bliss 2 Regular" w:hAnsi="Bliss 2 Regular"/>
          <w:sz w:val="24"/>
          <w:szCs w:val="24"/>
        </w:rPr>
        <w:t>Raising living standards – TNCs invest in the economies of many NICs and LICs</w:t>
      </w:r>
    </w:p>
    <w:p w14:paraId="0200C085" w14:textId="77777777" w:rsidR="004C373D" w:rsidRPr="00272A3F" w:rsidRDefault="004C373D" w:rsidP="004C373D">
      <w:pPr>
        <w:pStyle w:val="ListParagraph"/>
        <w:numPr>
          <w:ilvl w:val="0"/>
          <w:numId w:val="15"/>
        </w:numPr>
        <w:rPr>
          <w:rFonts w:ascii="Bliss 2 Regular" w:hAnsi="Bliss 2 Regular"/>
          <w:sz w:val="24"/>
          <w:szCs w:val="24"/>
        </w:rPr>
      </w:pPr>
      <w:r w:rsidRPr="00272A3F">
        <w:rPr>
          <w:rFonts w:ascii="Bliss 2 Regular" w:hAnsi="Bliss 2 Regular"/>
          <w:sz w:val="24"/>
          <w:szCs w:val="24"/>
        </w:rPr>
        <w:t>Transfer of technology – south Korean firms e.g. Samsung have learned to design products for foreign markets</w:t>
      </w:r>
    </w:p>
    <w:p w14:paraId="71E65F64" w14:textId="77777777" w:rsidR="004C373D" w:rsidRPr="00272A3F" w:rsidRDefault="004C373D" w:rsidP="004C373D">
      <w:pPr>
        <w:pStyle w:val="ListParagraph"/>
        <w:numPr>
          <w:ilvl w:val="0"/>
          <w:numId w:val="15"/>
        </w:numPr>
        <w:rPr>
          <w:rFonts w:ascii="Bliss 2 Regular" w:hAnsi="Bliss 2 Regular"/>
          <w:sz w:val="24"/>
          <w:szCs w:val="24"/>
        </w:rPr>
      </w:pPr>
      <w:r w:rsidRPr="00272A3F">
        <w:rPr>
          <w:rFonts w:ascii="Bliss 2 Regular" w:hAnsi="Bliss 2 Regular"/>
          <w:sz w:val="24"/>
          <w:szCs w:val="24"/>
        </w:rPr>
        <w:t xml:space="preserve">Political stability – investment by TNCs has contributed to economic growth and political stability e.g. China </w:t>
      </w:r>
    </w:p>
    <w:p w14:paraId="2DE67E8F" w14:textId="77777777" w:rsidR="004C373D" w:rsidRPr="00272A3F" w:rsidRDefault="004C373D" w:rsidP="004C373D">
      <w:pPr>
        <w:pStyle w:val="ListParagraph"/>
        <w:numPr>
          <w:ilvl w:val="0"/>
          <w:numId w:val="15"/>
        </w:numPr>
        <w:rPr>
          <w:rFonts w:ascii="Bliss 2 Regular" w:hAnsi="Bliss 2 Regular"/>
          <w:sz w:val="24"/>
          <w:szCs w:val="24"/>
        </w:rPr>
      </w:pPr>
      <w:r w:rsidRPr="00272A3F">
        <w:rPr>
          <w:rFonts w:ascii="Bliss 2 Regular" w:hAnsi="Bliss 2 Regular"/>
          <w:sz w:val="24"/>
          <w:szCs w:val="24"/>
        </w:rPr>
        <w:t xml:space="preserve">Raising environmental awareness – due to large corporate image TNCs do respond to criticism e.g. Starbucks have their sustainability campaign </w:t>
      </w:r>
    </w:p>
    <w:p w14:paraId="42B57A3F" w14:textId="77777777" w:rsidR="003D2744" w:rsidRPr="00272A3F" w:rsidRDefault="003D2744" w:rsidP="004C373D">
      <w:pPr>
        <w:rPr>
          <w:rFonts w:ascii="Bliss 2 Regular" w:hAnsi="Bliss 2 Regular"/>
          <w:b/>
          <w:sz w:val="24"/>
          <w:szCs w:val="24"/>
        </w:rPr>
      </w:pPr>
    </w:p>
    <w:p w14:paraId="471F935C" w14:textId="77777777" w:rsidR="003D2744" w:rsidRPr="00272A3F" w:rsidRDefault="003D2744" w:rsidP="004C373D">
      <w:pPr>
        <w:rPr>
          <w:rFonts w:ascii="Bliss 2 Regular" w:hAnsi="Bliss 2 Regular"/>
          <w:b/>
          <w:sz w:val="24"/>
          <w:szCs w:val="24"/>
        </w:rPr>
      </w:pPr>
    </w:p>
    <w:p w14:paraId="7E920ED5" w14:textId="77777777" w:rsidR="004C373D" w:rsidRPr="00272A3F" w:rsidRDefault="004C373D" w:rsidP="004C373D">
      <w:pPr>
        <w:rPr>
          <w:rFonts w:ascii="Bliss 2 Regular" w:hAnsi="Bliss 2 Regular"/>
          <w:b/>
          <w:sz w:val="24"/>
          <w:szCs w:val="24"/>
        </w:rPr>
      </w:pPr>
      <w:r w:rsidRPr="00272A3F">
        <w:rPr>
          <w:rFonts w:ascii="Bliss 2 Regular" w:hAnsi="Bliss 2 Regular"/>
          <w:b/>
          <w:sz w:val="24"/>
          <w:szCs w:val="24"/>
        </w:rPr>
        <w:t>Negatives to TNCs</w:t>
      </w:r>
    </w:p>
    <w:p w14:paraId="44500E3F" w14:textId="77777777" w:rsidR="004C373D" w:rsidRPr="00272A3F" w:rsidRDefault="004C373D" w:rsidP="004C373D">
      <w:pPr>
        <w:pStyle w:val="ListParagraph"/>
        <w:numPr>
          <w:ilvl w:val="0"/>
          <w:numId w:val="15"/>
        </w:numPr>
        <w:rPr>
          <w:rFonts w:ascii="Bliss 2 Regular" w:hAnsi="Bliss 2 Regular"/>
          <w:sz w:val="24"/>
          <w:szCs w:val="24"/>
        </w:rPr>
      </w:pPr>
      <w:r w:rsidRPr="00272A3F">
        <w:rPr>
          <w:rFonts w:ascii="Bliss 2 Regular" w:hAnsi="Bliss 2 Regular"/>
          <w:sz w:val="24"/>
          <w:szCs w:val="24"/>
        </w:rPr>
        <w:t xml:space="preserve">Tax avoidance – many avoid paying full taxed in countries they operate in through concessions, e.g. Starbucks and Amazon </w:t>
      </w:r>
    </w:p>
    <w:p w14:paraId="4E3F4CF2" w14:textId="77777777" w:rsidR="004C373D" w:rsidRPr="00272A3F" w:rsidRDefault="004C373D" w:rsidP="004C373D">
      <w:pPr>
        <w:pStyle w:val="ListParagraph"/>
        <w:numPr>
          <w:ilvl w:val="0"/>
          <w:numId w:val="15"/>
        </w:numPr>
        <w:rPr>
          <w:rFonts w:ascii="Bliss 2 Regular" w:hAnsi="Bliss 2 Regular"/>
          <w:sz w:val="24"/>
          <w:szCs w:val="24"/>
        </w:rPr>
      </w:pPr>
      <w:r w:rsidRPr="00272A3F">
        <w:rPr>
          <w:rFonts w:ascii="Bliss 2 Regular" w:hAnsi="Bliss 2 Regular"/>
          <w:sz w:val="24"/>
          <w:szCs w:val="24"/>
        </w:rPr>
        <w:t xml:space="preserve">Limited linkages – FDI does not always help developing nations economies </w:t>
      </w:r>
    </w:p>
    <w:p w14:paraId="6D77B362" w14:textId="77777777" w:rsidR="004C373D" w:rsidRPr="00272A3F" w:rsidRDefault="004C373D" w:rsidP="004C373D">
      <w:pPr>
        <w:pStyle w:val="ListParagraph"/>
        <w:numPr>
          <w:ilvl w:val="0"/>
          <w:numId w:val="15"/>
        </w:numPr>
        <w:rPr>
          <w:rFonts w:ascii="Bliss 2 Regular" w:hAnsi="Bliss 2 Regular"/>
          <w:sz w:val="24"/>
          <w:szCs w:val="24"/>
        </w:rPr>
      </w:pPr>
      <w:r w:rsidRPr="00272A3F">
        <w:rPr>
          <w:rFonts w:ascii="Bliss 2 Regular" w:hAnsi="Bliss 2 Regular"/>
          <w:sz w:val="24"/>
          <w:szCs w:val="24"/>
        </w:rPr>
        <w:t xml:space="preserve">Growing global wealth divide – selective investment in certain global areas is creating a widening divide e.g. Southeast Asia vs. sub-Saharan Africa </w:t>
      </w:r>
    </w:p>
    <w:p w14:paraId="24299DC8" w14:textId="77777777" w:rsidR="004C373D" w:rsidRPr="00272A3F" w:rsidRDefault="004C373D" w:rsidP="004C373D">
      <w:pPr>
        <w:pStyle w:val="ListParagraph"/>
        <w:numPr>
          <w:ilvl w:val="0"/>
          <w:numId w:val="15"/>
        </w:numPr>
        <w:rPr>
          <w:rFonts w:ascii="Bliss 2 Regular" w:hAnsi="Bliss 2 Regular"/>
          <w:sz w:val="24"/>
          <w:szCs w:val="24"/>
        </w:rPr>
      </w:pPr>
      <w:r w:rsidRPr="00272A3F">
        <w:rPr>
          <w:rFonts w:ascii="Bliss 2 Regular" w:hAnsi="Bliss 2 Regular"/>
          <w:sz w:val="24"/>
          <w:szCs w:val="24"/>
        </w:rPr>
        <w:t>Environmental disaster and destruction – example of Bhopal, India disaster in 1984</w:t>
      </w:r>
    </w:p>
    <w:p w14:paraId="1061E302" w14:textId="77777777" w:rsidR="004C373D" w:rsidRPr="00272A3F" w:rsidRDefault="004C373D" w:rsidP="004C373D">
      <w:pPr>
        <w:rPr>
          <w:rFonts w:ascii="Bliss 2 Regular" w:hAnsi="Bliss 2 Regular"/>
          <w:b/>
          <w:sz w:val="24"/>
          <w:szCs w:val="24"/>
        </w:rPr>
      </w:pPr>
      <w:r w:rsidRPr="00272A3F">
        <w:rPr>
          <w:rFonts w:ascii="Bliss 2 Regular" w:hAnsi="Bliss 2 Regular"/>
          <w:b/>
          <w:sz w:val="24"/>
          <w:szCs w:val="24"/>
        </w:rPr>
        <w:t>TASK</w:t>
      </w:r>
    </w:p>
    <w:p w14:paraId="164E83CB" w14:textId="77777777" w:rsidR="004C373D" w:rsidRPr="00272A3F" w:rsidRDefault="004C373D" w:rsidP="004C373D">
      <w:pPr>
        <w:rPr>
          <w:rFonts w:ascii="Bliss 2 Regular" w:hAnsi="Bliss 2 Regular"/>
          <w:sz w:val="24"/>
          <w:szCs w:val="24"/>
        </w:rPr>
      </w:pPr>
      <w:r w:rsidRPr="00272A3F">
        <w:rPr>
          <w:rFonts w:ascii="Bliss 2 Regular" w:hAnsi="Bliss 2 Regular"/>
          <w:sz w:val="24"/>
          <w:szCs w:val="24"/>
        </w:rPr>
        <w:t xml:space="preserve">3. Create an annotated photo of either your family car or your living room with the various places where the parts/ features were manufactured. </w:t>
      </w:r>
    </w:p>
    <w:p w14:paraId="5D22C1D6" w14:textId="77777777" w:rsidR="004C373D" w:rsidRPr="00272A3F" w:rsidRDefault="004C373D" w:rsidP="004C373D">
      <w:pPr>
        <w:rPr>
          <w:rFonts w:ascii="Bliss 2 Regular" w:hAnsi="Bliss 2 Regular"/>
          <w:sz w:val="24"/>
          <w:szCs w:val="24"/>
        </w:rPr>
      </w:pPr>
      <w:r w:rsidRPr="00272A3F">
        <w:rPr>
          <w:rFonts w:ascii="Bliss 2 Regular" w:hAnsi="Bliss 2 Regular"/>
          <w:sz w:val="24"/>
          <w:szCs w:val="24"/>
        </w:rPr>
        <w:t xml:space="preserve">4. Choose an example of a TNC and create a timeline of events since their foundation as a company. What have been the benefits that the company has brought to the countries involved. Examples could be Nike, Mattel, Disney or Tesco. </w:t>
      </w:r>
    </w:p>
    <w:p w14:paraId="19730656" w14:textId="77777777" w:rsidR="004C373D" w:rsidRPr="00272A3F" w:rsidRDefault="004C373D" w:rsidP="004C373D">
      <w:pPr>
        <w:rPr>
          <w:rFonts w:ascii="Bliss 2 Regular" w:hAnsi="Bliss 2 Regular"/>
          <w:sz w:val="24"/>
          <w:szCs w:val="24"/>
        </w:rPr>
      </w:pPr>
    </w:p>
    <w:p w14:paraId="6CC6D1AE" w14:textId="77777777" w:rsidR="004C373D" w:rsidRPr="00272A3F" w:rsidRDefault="004C373D" w:rsidP="004C373D">
      <w:pPr>
        <w:rPr>
          <w:rFonts w:ascii="Bliss 2 Regular" w:hAnsi="Bliss 2 Regular"/>
          <w:b/>
          <w:sz w:val="24"/>
          <w:szCs w:val="24"/>
        </w:rPr>
      </w:pPr>
      <w:r w:rsidRPr="00272A3F">
        <w:rPr>
          <w:rFonts w:ascii="Bliss 2 Regular" w:hAnsi="Bliss 2 Regular"/>
          <w:b/>
          <w:sz w:val="24"/>
          <w:szCs w:val="24"/>
        </w:rPr>
        <w:t>Networks and hubs</w:t>
      </w:r>
    </w:p>
    <w:p w14:paraId="2266E225" w14:textId="77777777" w:rsidR="004C373D" w:rsidRPr="00272A3F" w:rsidRDefault="004C373D" w:rsidP="004C373D">
      <w:pPr>
        <w:rPr>
          <w:rFonts w:ascii="Bliss 2 Regular" w:hAnsi="Bliss 2 Regular"/>
          <w:sz w:val="24"/>
          <w:szCs w:val="24"/>
        </w:rPr>
      </w:pPr>
      <w:r w:rsidRPr="00272A3F">
        <w:rPr>
          <w:rFonts w:ascii="Bliss 2 Regular" w:hAnsi="Bliss 2 Regular"/>
          <w:sz w:val="24"/>
          <w:szCs w:val="24"/>
        </w:rPr>
        <w:t>The term ‘global network’ refers to links between different countries in the world, this includes – flows of capital, traded goods, services, information (and people).  Some areas are well connected i.e. high income areas, others poorly i.e. low income areas.</w:t>
      </w:r>
    </w:p>
    <w:p w14:paraId="5FFE6880" w14:textId="77777777" w:rsidR="004C373D" w:rsidRPr="00272A3F" w:rsidRDefault="004C373D" w:rsidP="004C373D">
      <w:pPr>
        <w:pStyle w:val="ListParagraph"/>
        <w:numPr>
          <w:ilvl w:val="0"/>
          <w:numId w:val="15"/>
        </w:numPr>
        <w:rPr>
          <w:rFonts w:ascii="Bliss 2 Regular" w:hAnsi="Bliss 2 Regular"/>
          <w:sz w:val="24"/>
          <w:szCs w:val="24"/>
        </w:rPr>
      </w:pPr>
      <w:r w:rsidRPr="00272A3F">
        <w:rPr>
          <w:rFonts w:ascii="Bliss 2 Regular" w:hAnsi="Bliss 2 Regular"/>
          <w:sz w:val="24"/>
          <w:szCs w:val="24"/>
        </w:rPr>
        <w:t>A network is a model that shows how places are linked together.  E.g. London Underground.</w:t>
      </w:r>
    </w:p>
    <w:p w14:paraId="3DFBE625" w14:textId="77777777" w:rsidR="004C373D" w:rsidRPr="00272A3F" w:rsidRDefault="004C373D" w:rsidP="004C373D">
      <w:pPr>
        <w:pStyle w:val="ListParagraph"/>
        <w:numPr>
          <w:ilvl w:val="0"/>
          <w:numId w:val="15"/>
        </w:numPr>
        <w:rPr>
          <w:rFonts w:ascii="Bliss 2 Regular" w:hAnsi="Bliss 2 Regular"/>
          <w:sz w:val="24"/>
          <w:szCs w:val="24"/>
        </w:rPr>
      </w:pPr>
      <w:r w:rsidRPr="00272A3F">
        <w:rPr>
          <w:rFonts w:ascii="Bliss 2 Regular" w:hAnsi="Bliss 2 Regular"/>
          <w:sz w:val="24"/>
          <w:szCs w:val="24"/>
        </w:rPr>
        <w:t xml:space="preserve">A global hub is used to describe a place which is especially well connected.  Connections between these hubs are called flows and include: </w:t>
      </w:r>
    </w:p>
    <w:p w14:paraId="03B8E5A6" w14:textId="77777777" w:rsidR="004C373D" w:rsidRPr="00272A3F" w:rsidRDefault="004C373D" w:rsidP="004C373D">
      <w:pPr>
        <w:pStyle w:val="ListParagraph"/>
        <w:numPr>
          <w:ilvl w:val="0"/>
          <w:numId w:val="17"/>
        </w:numPr>
        <w:rPr>
          <w:rFonts w:ascii="Bliss 2 Regular" w:hAnsi="Bliss 2 Regular"/>
          <w:sz w:val="24"/>
          <w:szCs w:val="24"/>
        </w:rPr>
      </w:pPr>
      <w:r w:rsidRPr="00272A3F">
        <w:rPr>
          <w:rFonts w:ascii="Bliss 2 Regular" w:hAnsi="Bliss 2 Regular"/>
          <w:sz w:val="24"/>
          <w:szCs w:val="24"/>
        </w:rPr>
        <w:t xml:space="preserve">Money- as major capital flows are routed through global stock markets </w:t>
      </w:r>
    </w:p>
    <w:p w14:paraId="674EBA5D" w14:textId="77777777" w:rsidR="004C373D" w:rsidRPr="00272A3F" w:rsidRDefault="004C373D" w:rsidP="004C373D">
      <w:pPr>
        <w:pStyle w:val="ListParagraph"/>
        <w:numPr>
          <w:ilvl w:val="0"/>
          <w:numId w:val="17"/>
        </w:numPr>
        <w:rPr>
          <w:rFonts w:ascii="Bliss 2 Regular" w:hAnsi="Bliss 2 Regular"/>
          <w:sz w:val="24"/>
          <w:szCs w:val="24"/>
        </w:rPr>
      </w:pPr>
      <w:r w:rsidRPr="00272A3F">
        <w:rPr>
          <w:rFonts w:ascii="Bliss 2 Regular" w:hAnsi="Bliss 2 Regular"/>
          <w:sz w:val="24"/>
          <w:szCs w:val="24"/>
        </w:rPr>
        <w:t xml:space="preserve">Raw materials - e.g. food and oil traded between nations </w:t>
      </w:r>
    </w:p>
    <w:p w14:paraId="5250704E" w14:textId="77777777" w:rsidR="004C373D" w:rsidRPr="00272A3F" w:rsidRDefault="004C373D" w:rsidP="004C373D">
      <w:pPr>
        <w:pStyle w:val="ListParagraph"/>
        <w:numPr>
          <w:ilvl w:val="0"/>
          <w:numId w:val="17"/>
        </w:numPr>
        <w:rPr>
          <w:rFonts w:ascii="Bliss 2 Regular" w:hAnsi="Bliss 2 Regular"/>
          <w:sz w:val="24"/>
          <w:szCs w:val="24"/>
        </w:rPr>
      </w:pPr>
      <w:r w:rsidRPr="00272A3F">
        <w:rPr>
          <w:rFonts w:ascii="Bliss 2 Regular" w:hAnsi="Bliss 2 Regular"/>
          <w:sz w:val="24"/>
          <w:szCs w:val="24"/>
        </w:rPr>
        <w:t xml:space="preserve">Manufactured goods and services - value of world trade is $70 trillion </w:t>
      </w:r>
    </w:p>
    <w:p w14:paraId="72F1371A" w14:textId="77777777" w:rsidR="004C373D" w:rsidRPr="00272A3F" w:rsidRDefault="004C373D" w:rsidP="004C373D">
      <w:pPr>
        <w:pStyle w:val="ListParagraph"/>
        <w:numPr>
          <w:ilvl w:val="0"/>
          <w:numId w:val="17"/>
        </w:numPr>
        <w:rPr>
          <w:rFonts w:ascii="Bliss 2 Regular" w:hAnsi="Bliss 2 Regular"/>
          <w:sz w:val="24"/>
          <w:szCs w:val="24"/>
        </w:rPr>
      </w:pPr>
      <w:r w:rsidRPr="00272A3F">
        <w:rPr>
          <w:rFonts w:ascii="Bliss 2 Regular" w:hAnsi="Bliss 2 Regular"/>
          <w:sz w:val="24"/>
          <w:szCs w:val="24"/>
        </w:rPr>
        <w:t xml:space="preserve">Information - internet has brought real-time communication between distant places </w:t>
      </w:r>
    </w:p>
    <w:p w14:paraId="222EA2CD" w14:textId="21F393B5" w:rsidR="007E2367" w:rsidRPr="002D0EE7" w:rsidRDefault="004C373D" w:rsidP="004C373D">
      <w:pPr>
        <w:pStyle w:val="ListParagraph"/>
        <w:numPr>
          <w:ilvl w:val="0"/>
          <w:numId w:val="17"/>
        </w:numPr>
        <w:rPr>
          <w:rFonts w:ascii="Bliss 2 Regular" w:hAnsi="Bliss 2 Regular"/>
          <w:sz w:val="24"/>
          <w:szCs w:val="24"/>
        </w:rPr>
      </w:pPr>
      <w:r w:rsidRPr="00272A3F">
        <w:rPr>
          <w:rFonts w:ascii="Bliss 2 Regular" w:hAnsi="Bliss 2 Regular"/>
          <w:sz w:val="24"/>
          <w:szCs w:val="24"/>
        </w:rPr>
        <w:t>People - movement of people still an issue due to border controls and immigration law</w:t>
      </w:r>
    </w:p>
    <w:p w14:paraId="12378E0A" w14:textId="458BE074" w:rsidR="004C373D" w:rsidRPr="00272A3F" w:rsidRDefault="004C373D" w:rsidP="004C373D">
      <w:pPr>
        <w:rPr>
          <w:rFonts w:ascii="Bliss 2 Regular" w:hAnsi="Bliss 2 Regular"/>
          <w:b/>
          <w:sz w:val="24"/>
          <w:szCs w:val="24"/>
        </w:rPr>
      </w:pPr>
      <w:r w:rsidRPr="00272A3F">
        <w:rPr>
          <w:rFonts w:ascii="Bliss 2 Regular" w:hAnsi="Bliss 2 Regular"/>
          <w:b/>
          <w:sz w:val="24"/>
          <w:szCs w:val="24"/>
        </w:rPr>
        <w:t>TASK</w:t>
      </w:r>
    </w:p>
    <w:p w14:paraId="7850D432" w14:textId="77777777" w:rsidR="004C373D" w:rsidRPr="00272A3F" w:rsidRDefault="004C373D" w:rsidP="004C373D">
      <w:pPr>
        <w:rPr>
          <w:rFonts w:ascii="Bliss 2 Regular" w:hAnsi="Bliss 2 Regular"/>
          <w:sz w:val="24"/>
          <w:szCs w:val="24"/>
        </w:rPr>
      </w:pPr>
      <w:r w:rsidRPr="00272A3F">
        <w:rPr>
          <w:rFonts w:ascii="Bliss 2 Regular" w:hAnsi="Bliss 2 Regular"/>
          <w:sz w:val="24"/>
          <w:szCs w:val="24"/>
        </w:rPr>
        <w:t xml:space="preserve">5. Create a case study of Easyjet- an example of a shrinking world. Include some background information, role of technology and current impact of the company. </w:t>
      </w:r>
    </w:p>
    <w:p w14:paraId="471726E6" w14:textId="77777777" w:rsidR="004C373D" w:rsidRPr="00272A3F" w:rsidRDefault="004C373D" w:rsidP="004C373D">
      <w:pPr>
        <w:rPr>
          <w:rFonts w:ascii="Bliss 2 Regular" w:hAnsi="Bliss 2 Regular"/>
          <w:b/>
          <w:sz w:val="24"/>
          <w:szCs w:val="24"/>
        </w:rPr>
      </w:pPr>
      <w:r w:rsidRPr="00272A3F">
        <w:rPr>
          <w:rFonts w:ascii="Bliss 2 Regular" w:hAnsi="Bliss 2 Regular"/>
          <w:b/>
          <w:sz w:val="24"/>
          <w:szCs w:val="24"/>
        </w:rPr>
        <w:t>Being switched off</w:t>
      </w:r>
    </w:p>
    <w:p w14:paraId="5E3C18F3" w14:textId="77777777" w:rsidR="004C373D" w:rsidRPr="00272A3F" w:rsidRDefault="004C373D" w:rsidP="004C373D">
      <w:pPr>
        <w:pStyle w:val="ListParagraph"/>
        <w:numPr>
          <w:ilvl w:val="0"/>
          <w:numId w:val="15"/>
        </w:numPr>
        <w:rPr>
          <w:rFonts w:ascii="Bliss 2 Regular" w:hAnsi="Bliss 2 Regular"/>
          <w:sz w:val="24"/>
          <w:szCs w:val="24"/>
        </w:rPr>
      </w:pPr>
      <w:r w:rsidRPr="00272A3F">
        <w:rPr>
          <w:rFonts w:ascii="Bliss 2 Regular" w:hAnsi="Bliss 2 Regular"/>
          <w:sz w:val="24"/>
          <w:szCs w:val="24"/>
        </w:rPr>
        <w:t>Many countries in the world are unable to access global networks.</w:t>
      </w:r>
    </w:p>
    <w:p w14:paraId="4296027C" w14:textId="77777777" w:rsidR="004C373D" w:rsidRPr="00272A3F" w:rsidRDefault="004C373D" w:rsidP="004C373D">
      <w:pPr>
        <w:pStyle w:val="ListParagraph"/>
        <w:numPr>
          <w:ilvl w:val="0"/>
          <w:numId w:val="15"/>
        </w:numPr>
        <w:rPr>
          <w:rFonts w:ascii="Bliss 2 Regular" w:hAnsi="Bliss 2 Regular"/>
          <w:sz w:val="24"/>
          <w:szCs w:val="24"/>
        </w:rPr>
      </w:pPr>
      <w:r w:rsidRPr="00272A3F">
        <w:rPr>
          <w:rFonts w:ascii="Bliss 2 Regular" w:hAnsi="Bliss 2 Regular"/>
          <w:sz w:val="24"/>
          <w:szCs w:val="24"/>
        </w:rPr>
        <w:t>Specific conditions have caused them being switched off.</w:t>
      </w:r>
    </w:p>
    <w:tbl>
      <w:tblPr>
        <w:tblStyle w:val="TableGrid"/>
        <w:tblW w:w="0" w:type="auto"/>
        <w:tblLook w:val="04A0" w:firstRow="1" w:lastRow="0" w:firstColumn="1" w:lastColumn="0" w:noHBand="0" w:noVBand="1"/>
      </w:tblPr>
      <w:tblGrid>
        <w:gridCol w:w="4675"/>
        <w:gridCol w:w="4675"/>
      </w:tblGrid>
      <w:tr w:rsidR="004C373D" w:rsidRPr="00272A3F" w14:paraId="1D23396C" w14:textId="77777777" w:rsidTr="00432324">
        <w:tc>
          <w:tcPr>
            <w:tcW w:w="4675" w:type="dxa"/>
          </w:tcPr>
          <w:p w14:paraId="0FEA3195" w14:textId="77777777" w:rsidR="004C373D" w:rsidRPr="00272A3F" w:rsidRDefault="004C373D" w:rsidP="00432324">
            <w:pPr>
              <w:jc w:val="center"/>
              <w:rPr>
                <w:rFonts w:ascii="Bliss 2 Regular" w:hAnsi="Bliss 2 Regular"/>
                <w:sz w:val="20"/>
              </w:rPr>
            </w:pPr>
            <w:r w:rsidRPr="00272A3F">
              <w:rPr>
                <w:rFonts w:ascii="Bliss 2 Regular" w:hAnsi="Bliss 2 Regular"/>
                <w:sz w:val="20"/>
              </w:rPr>
              <w:t>Physical</w:t>
            </w:r>
          </w:p>
        </w:tc>
        <w:tc>
          <w:tcPr>
            <w:tcW w:w="4675" w:type="dxa"/>
          </w:tcPr>
          <w:p w14:paraId="267CCF23" w14:textId="77777777" w:rsidR="004C373D" w:rsidRPr="00272A3F" w:rsidRDefault="004C373D" w:rsidP="00432324">
            <w:pPr>
              <w:jc w:val="center"/>
              <w:rPr>
                <w:rFonts w:ascii="Bliss 2 Regular" w:hAnsi="Bliss 2 Regular"/>
                <w:sz w:val="20"/>
              </w:rPr>
            </w:pPr>
            <w:r w:rsidRPr="00272A3F">
              <w:rPr>
                <w:rFonts w:ascii="Bliss 2 Regular" w:hAnsi="Bliss 2 Regular"/>
                <w:sz w:val="20"/>
              </w:rPr>
              <w:t>Human</w:t>
            </w:r>
          </w:p>
        </w:tc>
      </w:tr>
      <w:tr w:rsidR="004C373D" w:rsidRPr="00272A3F" w14:paraId="3FF02090" w14:textId="77777777" w:rsidTr="00432324">
        <w:tc>
          <w:tcPr>
            <w:tcW w:w="4675" w:type="dxa"/>
          </w:tcPr>
          <w:p w14:paraId="6B5EB78D" w14:textId="77777777" w:rsidR="004C373D" w:rsidRPr="00272A3F" w:rsidRDefault="004C373D" w:rsidP="004C373D">
            <w:pPr>
              <w:pStyle w:val="ListParagraph"/>
              <w:numPr>
                <w:ilvl w:val="0"/>
                <w:numId w:val="15"/>
              </w:numPr>
              <w:spacing w:after="0" w:line="240" w:lineRule="auto"/>
              <w:rPr>
                <w:rFonts w:ascii="Bliss 2 Regular" w:hAnsi="Bliss 2 Regular"/>
                <w:sz w:val="20"/>
              </w:rPr>
            </w:pPr>
            <w:r w:rsidRPr="00272A3F">
              <w:rPr>
                <w:rFonts w:ascii="Bliss 2 Regular" w:hAnsi="Bliss 2 Regular"/>
                <w:sz w:val="20"/>
              </w:rPr>
              <w:t>Poor soil for farming</w:t>
            </w:r>
          </w:p>
          <w:p w14:paraId="2BB49BD4" w14:textId="77777777" w:rsidR="004C373D" w:rsidRPr="00272A3F" w:rsidRDefault="004C373D" w:rsidP="004C373D">
            <w:pPr>
              <w:pStyle w:val="ListParagraph"/>
              <w:numPr>
                <w:ilvl w:val="0"/>
                <w:numId w:val="15"/>
              </w:numPr>
              <w:spacing w:after="0" w:line="240" w:lineRule="auto"/>
              <w:rPr>
                <w:rFonts w:ascii="Bliss 2 Regular" w:hAnsi="Bliss 2 Regular"/>
                <w:sz w:val="20"/>
              </w:rPr>
            </w:pPr>
            <w:r w:rsidRPr="00272A3F">
              <w:rPr>
                <w:rFonts w:ascii="Bliss 2 Regular" w:hAnsi="Bliss 2 Regular"/>
                <w:sz w:val="20"/>
              </w:rPr>
              <w:t>No coastline puts investors off as trade is harder</w:t>
            </w:r>
          </w:p>
          <w:p w14:paraId="4ACAD461" w14:textId="77777777" w:rsidR="004C373D" w:rsidRPr="00272A3F" w:rsidRDefault="004C373D" w:rsidP="004C373D">
            <w:pPr>
              <w:pStyle w:val="ListParagraph"/>
              <w:numPr>
                <w:ilvl w:val="0"/>
                <w:numId w:val="15"/>
              </w:numPr>
              <w:spacing w:after="0" w:line="240" w:lineRule="auto"/>
              <w:rPr>
                <w:rFonts w:ascii="Bliss 2 Regular" w:hAnsi="Bliss 2 Regular"/>
                <w:sz w:val="20"/>
              </w:rPr>
            </w:pPr>
            <w:r w:rsidRPr="00272A3F">
              <w:rPr>
                <w:rFonts w:ascii="Bliss 2 Regular" w:hAnsi="Bliss 2 Regular"/>
                <w:sz w:val="20"/>
              </w:rPr>
              <w:t>Vulnerability to hazards and climate change</w:t>
            </w:r>
          </w:p>
        </w:tc>
        <w:tc>
          <w:tcPr>
            <w:tcW w:w="4675" w:type="dxa"/>
          </w:tcPr>
          <w:p w14:paraId="62426833" w14:textId="77777777" w:rsidR="004C373D" w:rsidRPr="00272A3F" w:rsidRDefault="004C373D" w:rsidP="004C373D">
            <w:pPr>
              <w:pStyle w:val="ListParagraph"/>
              <w:numPr>
                <w:ilvl w:val="0"/>
                <w:numId w:val="15"/>
              </w:numPr>
              <w:spacing w:after="0" w:line="240" w:lineRule="auto"/>
              <w:rPr>
                <w:rFonts w:ascii="Bliss 2 Regular" w:hAnsi="Bliss 2 Regular"/>
                <w:sz w:val="20"/>
              </w:rPr>
            </w:pPr>
            <w:r w:rsidRPr="00272A3F">
              <w:rPr>
                <w:rFonts w:ascii="Bliss 2 Regular" w:hAnsi="Bliss 2 Regular"/>
                <w:sz w:val="20"/>
              </w:rPr>
              <w:t xml:space="preserve">Low skills of the population </w:t>
            </w:r>
          </w:p>
          <w:p w14:paraId="28A45A00" w14:textId="77777777" w:rsidR="004C373D" w:rsidRPr="00272A3F" w:rsidRDefault="004C373D" w:rsidP="004C373D">
            <w:pPr>
              <w:pStyle w:val="ListParagraph"/>
              <w:numPr>
                <w:ilvl w:val="0"/>
                <w:numId w:val="15"/>
              </w:numPr>
              <w:spacing w:after="0" w:line="240" w:lineRule="auto"/>
              <w:rPr>
                <w:rFonts w:ascii="Bliss 2 Regular" w:hAnsi="Bliss 2 Regular"/>
                <w:sz w:val="20"/>
              </w:rPr>
            </w:pPr>
            <w:r w:rsidRPr="00272A3F">
              <w:rPr>
                <w:rFonts w:ascii="Bliss 2 Regular" w:hAnsi="Bliss 2 Regular"/>
                <w:sz w:val="20"/>
              </w:rPr>
              <w:t xml:space="preserve">Poor literacy rates </w:t>
            </w:r>
          </w:p>
          <w:p w14:paraId="441D73F0" w14:textId="77777777" w:rsidR="004C373D" w:rsidRPr="00272A3F" w:rsidRDefault="004C373D" w:rsidP="004C373D">
            <w:pPr>
              <w:pStyle w:val="ListParagraph"/>
              <w:numPr>
                <w:ilvl w:val="0"/>
                <w:numId w:val="15"/>
              </w:numPr>
              <w:spacing w:after="0" w:line="240" w:lineRule="auto"/>
              <w:rPr>
                <w:rFonts w:ascii="Bliss 2 Regular" w:hAnsi="Bliss 2 Regular"/>
                <w:sz w:val="20"/>
              </w:rPr>
            </w:pPr>
            <w:r w:rsidRPr="00272A3F">
              <w:rPr>
                <w:rFonts w:ascii="Bliss 2 Regular" w:hAnsi="Bliss 2 Regular"/>
                <w:sz w:val="20"/>
              </w:rPr>
              <w:t xml:space="preserve">Politically instability </w:t>
            </w:r>
          </w:p>
          <w:p w14:paraId="38F59208" w14:textId="77777777" w:rsidR="004C373D" w:rsidRPr="00272A3F" w:rsidRDefault="004C373D" w:rsidP="004C373D">
            <w:pPr>
              <w:pStyle w:val="ListParagraph"/>
              <w:numPr>
                <w:ilvl w:val="0"/>
                <w:numId w:val="15"/>
              </w:numPr>
              <w:spacing w:after="0" w:line="240" w:lineRule="auto"/>
              <w:rPr>
                <w:rFonts w:ascii="Bliss 2 Regular" w:hAnsi="Bliss 2 Regular"/>
                <w:sz w:val="20"/>
              </w:rPr>
            </w:pPr>
            <w:r w:rsidRPr="00272A3F">
              <w:rPr>
                <w:rFonts w:ascii="Bliss 2 Regular" w:hAnsi="Bliss 2 Regular"/>
                <w:sz w:val="20"/>
              </w:rPr>
              <w:t>Civil war</w:t>
            </w:r>
          </w:p>
        </w:tc>
      </w:tr>
    </w:tbl>
    <w:p w14:paraId="7C091686" w14:textId="77777777" w:rsidR="002D0EE7" w:rsidRDefault="002D0EE7" w:rsidP="00272A3F">
      <w:pPr>
        <w:spacing w:after="0" w:line="240" w:lineRule="auto"/>
        <w:rPr>
          <w:rFonts w:ascii="Bliss 2 Regular" w:hAnsi="Bliss 2 Regular"/>
          <w:b/>
          <w:sz w:val="24"/>
          <w:szCs w:val="24"/>
          <w:highlight w:val="yellow"/>
          <w:u w:val="single"/>
        </w:rPr>
      </w:pPr>
    </w:p>
    <w:p w14:paraId="1AC3350E" w14:textId="77777777" w:rsidR="002D0EE7" w:rsidRDefault="002D0EE7" w:rsidP="00272A3F">
      <w:pPr>
        <w:spacing w:after="0" w:line="240" w:lineRule="auto"/>
        <w:rPr>
          <w:rFonts w:ascii="Bliss 2 Regular" w:hAnsi="Bliss 2 Regular"/>
          <w:b/>
          <w:sz w:val="24"/>
          <w:szCs w:val="24"/>
          <w:highlight w:val="yellow"/>
          <w:u w:val="single"/>
        </w:rPr>
      </w:pPr>
    </w:p>
    <w:p w14:paraId="453DFF17" w14:textId="069B9C2E" w:rsidR="004C373D" w:rsidRPr="00272A3F" w:rsidRDefault="007E2367" w:rsidP="00272A3F">
      <w:pPr>
        <w:spacing w:after="0" w:line="240" w:lineRule="auto"/>
        <w:rPr>
          <w:rFonts w:ascii="Bliss 2 Regular" w:hAnsi="Bliss 2 Regular"/>
          <w:sz w:val="24"/>
          <w:szCs w:val="24"/>
        </w:rPr>
      </w:pPr>
      <w:r w:rsidRPr="00272A3F">
        <w:rPr>
          <w:rFonts w:ascii="Bliss 2 Regular" w:hAnsi="Bliss 2 Regular"/>
          <w:b/>
          <w:sz w:val="24"/>
          <w:szCs w:val="24"/>
          <w:highlight w:val="yellow"/>
          <w:u w:val="single"/>
        </w:rPr>
        <w:t>Chapter 5: Regeneration</w:t>
      </w:r>
      <w:r w:rsidR="004C373D" w:rsidRPr="00272A3F">
        <w:rPr>
          <w:rFonts w:ascii="Bliss 2 Regular" w:hAnsi="Bliss 2 Regular"/>
          <w:b/>
          <w:sz w:val="24"/>
          <w:szCs w:val="24"/>
          <w:u w:val="single"/>
        </w:rPr>
        <w:t xml:space="preserve"> </w:t>
      </w:r>
    </w:p>
    <w:p w14:paraId="766FDF02" w14:textId="77777777" w:rsidR="004C373D" w:rsidRPr="00272A3F" w:rsidRDefault="004C373D" w:rsidP="004C373D">
      <w:pPr>
        <w:pStyle w:val="Heading1"/>
        <w:numPr>
          <w:ilvl w:val="0"/>
          <w:numId w:val="0"/>
        </w:numPr>
        <w:ind w:left="432" w:hanging="432"/>
        <w:rPr>
          <w:rFonts w:ascii="Bliss 2 Regular" w:hAnsi="Bliss 2 Regular"/>
          <w:sz w:val="24"/>
          <w:szCs w:val="24"/>
        </w:rPr>
      </w:pPr>
      <w:r w:rsidRPr="00272A3F">
        <w:rPr>
          <w:rFonts w:ascii="Bliss 2 Regular" w:hAnsi="Bliss 2 Regular"/>
          <w:sz w:val="24"/>
          <w:szCs w:val="24"/>
        </w:rPr>
        <w:t xml:space="preserve">Key Information </w:t>
      </w:r>
    </w:p>
    <w:p w14:paraId="5C33ECE6" w14:textId="77777777" w:rsidR="004C373D" w:rsidRPr="00272A3F" w:rsidRDefault="004C373D" w:rsidP="004C373D">
      <w:pPr>
        <w:rPr>
          <w:rFonts w:ascii="Bliss 2 Regular" w:hAnsi="Bliss 2 Regular"/>
          <w:b/>
          <w:sz w:val="24"/>
          <w:szCs w:val="24"/>
        </w:rPr>
      </w:pPr>
      <w:r w:rsidRPr="00272A3F">
        <w:rPr>
          <w:rFonts w:ascii="Bliss 2 Regular" w:hAnsi="Bliss 2 Regular"/>
          <w:b/>
          <w:sz w:val="24"/>
          <w:szCs w:val="24"/>
        </w:rPr>
        <w:t xml:space="preserve">Why </w:t>
      </w:r>
      <w:r w:rsidRPr="00272A3F">
        <w:rPr>
          <w:rFonts w:ascii="Bliss 2 Regular" w:hAnsi="Bliss 2 Regular"/>
          <w:b/>
          <w:i/>
          <w:sz w:val="24"/>
          <w:szCs w:val="24"/>
        </w:rPr>
        <w:t>rebrand</w:t>
      </w:r>
      <w:r w:rsidRPr="00272A3F">
        <w:rPr>
          <w:rFonts w:ascii="Bliss 2 Regular" w:hAnsi="Bliss 2 Regular"/>
          <w:b/>
          <w:sz w:val="24"/>
          <w:szCs w:val="24"/>
        </w:rPr>
        <w:t>?</w:t>
      </w:r>
    </w:p>
    <w:p w14:paraId="4F140B85" w14:textId="77777777" w:rsidR="004C373D" w:rsidRPr="00272A3F" w:rsidRDefault="004C373D" w:rsidP="004C373D">
      <w:pPr>
        <w:rPr>
          <w:rFonts w:ascii="Bliss 2 Regular" w:hAnsi="Bliss 2 Regular"/>
          <w:sz w:val="24"/>
          <w:szCs w:val="24"/>
        </w:rPr>
      </w:pPr>
      <w:r w:rsidRPr="00272A3F">
        <w:rPr>
          <w:rFonts w:ascii="Bliss 2 Regular" w:hAnsi="Bliss 2 Regular"/>
          <w:sz w:val="24"/>
          <w:szCs w:val="24"/>
        </w:rPr>
        <w:t>There are many reasons why areas need to rebrand and change their image. Some key definitions are:</w:t>
      </w:r>
    </w:p>
    <w:p w14:paraId="4F0AD099" w14:textId="77777777" w:rsidR="004C373D" w:rsidRPr="00272A3F" w:rsidRDefault="004C373D" w:rsidP="004C373D">
      <w:pPr>
        <w:rPr>
          <w:rFonts w:ascii="Bliss 2 Regular" w:hAnsi="Bliss 2 Regular"/>
          <w:sz w:val="24"/>
          <w:szCs w:val="24"/>
        </w:rPr>
      </w:pPr>
      <w:r w:rsidRPr="00272A3F">
        <w:rPr>
          <w:rFonts w:ascii="Bliss 2 Regular" w:hAnsi="Bliss 2 Regular"/>
          <w:sz w:val="24"/>
          <w:szCs w:val="24"/>
        </w:rPr>
        <w:t xml:space="preserve">Regeneration- This is the physical change of an urban or rural area. The intention is to attract investment and bring economic wealth in the area and bring in more visitors. </w:t>
      </w:r>
    </w:p>
    <w:p w14:paraId="6CF14AE8" w14:textId="77777777" w:rsidR="004C373D" w:rsidRPr="00272A3F" w:rsidRDefault="004C373D" w:rsidP="004C373D">
      <w:pPr>
        <w:rPr>
          <w:rFonts w:ascii="Bliss 2 Regular" w:hAnsi="Bliss 2 Regular"/>
          <w:sz w:val="24"/>
          <w:szCs w:val="24"/>
        </w:rPr>
      </w:pPr>
      <w:r w:rsidRPr="00272A3F">
        <w:rPr>
          <w:rFonts w:ascii="Bliss 2 Regular" w:hAnsi="Bliss 2 Regular"/>
          <w:sz w:val="24"/>
          <w:szCs w:val="24"/>
        </w:rPr>
        <w:t xml:space="preserve">Re-Imaging- How areas construct and promote a more positive image to increase its popularity. </w:t>
      </w:r>
    </w:p>
    <w:p w14:paraId="7FD39180" w14:textId="77777777" w:rsidR="004C373D" w:rsidRPr="00272A3F" w:rsidRDefault="004C373D" w:rsidP="004C373D">
      <w:pPr>
        <w:rPr>
          <w:rFonts w:ascii="Bliss 2 Regular" w:hAnsi="Bliss 2 Regular"/>
          <w:sz w:val="24"/>
          <w:szCs w:val="24"/>
        </w:rPr>
      </w:pPr>
      <w:r w:rsidRPr="00272A3F">
        <w:rPr>
          <w:rFonts w:ascii="Bliss 2 Regular" w:hAnsi="Bliss 2 Regular"/>
          <w:sz w:val="24"/>
          <w:szCs w:val="24"/>
        </w:rPr>
        <w:t xml:space="preserve">Rebranding- Helping change to the area to be more attractive to a different target audience. </w:t>
      </w:r>
    </w:p>
    <w:p w14:paraId="7281D901" w14:textId="77777777" w:rsidR="004C373D" w:rsidRPr="00272A3F" w:rsidRDefault="004C373D" w:rsidP="004C373D">
      <w:pPr>
        <w:rPr>
          <w:rFonts w:ascii="Bliss 2 Regular" w:hAnsi="Bliss 2 Regular"/>
          <w:sz w:val="24"/>
          <w:szCs w:val="24"/>
        </w:rPr>
      </w:pPr>
      <w:r w:rsidRPr="00272A3F">
        <w:rPr>
          <w:rFonts w:ascii="Bliss 2 Regular" w:hAnsi="Bliss 2 Regular"/>
          <w:sz w:val="24"/>
          <w:szCs w:val="24"/>
        </w:rPr>
        <w:t>Before an area rebrands itself, it must look into the following aspects:</w:t>
      </w:r>
    </w:p>
    <w:p w14:paraId="7A6EDECA" w14:textId="77777777" w:rsidR="004C373D" w:rsidRPr="00272A3F" w:rsidRDefault="004C373D" w:rsidP="004C373D">
      <w:pPr>
        <w:pStyle w:val="ListParagraph"/>
        <w:numPr>
          <w:ilvl w:val="0"/>
          <w:numId w:val="18"/>
        </w:numPr>
        <w:rPr>
          <w:rFonts w:ascii="Bliss 2 Regular" w:hAnsi="Bliss 2 Regular"/>
          <w:sz w:val="24"/>
          <w:szCs w:val="24"/>
        </w:rPr>
      </w:pPr>
      <w:r w:rsidRPr="00272A3F">
        <w:rPr>
          <w:rFonts w:ascii="Bliss 2 Regular" w:hAnsi="Bliss 2 Regular"/>
          <w:sz w:val="24"/>
          <w:szCs w:val="24"/>
        </w:rPr>
        <w:t xml:space="preserve">Environmental factors- improving derelict infrastructure </w:t>
      </w:r>
    </w:p>
    <w:p w14:paraId="0A65ED16" w14:textId="77777777" w:rsidR="004C373D" w:rsidRPr="00272A3F" w:rsidRDefault="004C373D" w:rsidP="004C373D">
      <w:pPr>
        <w:pStyle w:val="ListParagraph"/>
        <w:numPr>
          <w:ilvl w:val="0"/>
          <w:numId w:val="18"/>
        </w:numPr>
        <w:rPr>
          <w:rFonts w:ascii="Bliss 2 Regular" w:hAnsi="Bliss 2 Regular"/>
          <w:sz w:val="24"/>
          <w:szCs w:val="24"/>
        </w:rPr>
      </w:pPr>
      <w:r w:rsidRPr="00272A3F">
        <w:rPr>
          <w:rFonts w:ascii="Bliss 2 Regular" w:hAnsi="Bliss 2 Regular"/>
          <w:sz w:val="24"/>
          <w:szCs w:val="24"/>
        </w:rPr>
        <w:t>Social factors- overcoming cycles of decline and poverty</w:t>
      </w:r>
    </w:p>
    <w:p w14:paraId="034528A8" w14:textId="77777777" w:rsidR="004C373D" w:rsidRPr="00272A3F" w:rsidRDefault="004C373D" w:rsidP="004C373D">
      <w:pPr>
        <w:pStyle w:val="ListParagraph"/>
        <w:numPr>
          <w:ilvl w:val="0"/>
          <w:numId w:val="18"/>
        </w:numPr>
        <w:rPr>
          <w:rFonts w:ascii="Bliss 2 Regular" w:hAnsi="Bliss 2 Regular"/>
          <w:sz w:val="24"/>
          <w:szCs w:val="24"/>
        </w:rPr>
      </w:pPr>
      <w:r w:rsidRPr="00272A3F">
        <w:rPr>
          <w:rFonts w:ascii="Bliss 2 Regular" w:hAnsi="Bliss 2 Regular"/>
          <w:sz w:val="24"/>
          <w:szCs w:val="24"/>
        </w:rPr>
        <w:t xml:space="preserve">Economic factors- Improve investment and job opportunities </w:t>
      </w:r>
    </w:p>
    <w:p w14:paraId="0F356956" w14:textId="77777777" w:rsidR="004C373D" w:rsidRPr="00272A3F" w:rsidRDefault="004C373D" w:rsidP="004C373D">
      <w:pPr>
        <w:pStyle w:val="ListParagraph"/>
        <w:numPr>
          <w:ilvl w:val="0"/>
          <w:numId w:val="18"/>
        </w:numPr>
        <w:rPr>
          <w:rFonts w:ascii="Bliss 2 Regular" w:hAnsi="Bliss 2 Regular"/>
          <w:sz w:val="24"/>
          <w:szCs w:val="24"/>
        </w:rPr>
      </w:pPr>
      <w:r w:rsidRPr="00272A3F">
        <w:rPr>
          <w:rFonts w:ascii="Bliss 2 Regular" w:hAnsi="Bliss 2 Regular"/>
          <w:sz w:val="24"/>
          <w:szCs w:val="24"/>
        </w:rPr>
        <w:t xml:space="preserve">Political factors- What money can be brought in from various initiatives and grants? </w:t>
      </w:r>
    </w:p>
    <w:p w14:paraId="0F16B37B" w14:textId="77777777" w:rsidR="004C373D" w:rsidRPr="00272A3F" w:rsidRDefault="004C373D" w:rsidP="004C373D">
      <w:pPr>
        <w:rPr>
          <w:rFonts w:ascii="Bliss 2 Regular" w:hAnsi="Bliss 2 Regular"/>
          <w:sz w:val="24"/>
          <w:szCs w:val="24"/>
        </w:rPr>
      </w:pPr>
    </w:p>
    <w:p w14:paraId="74F038BE" w14:textId="77777777" w:rsidR="004C373D" w:rsidRPr="00272A3F" w:rsidRDefault="004C373D" w:rsidP="004C373D">
      <w:pPr>
        <w:rPr>
          <w:rFonts w:ascii="Bliss 2 Regular" w:hAnsi="Bliss 2 Regular"/>
          <w:b/>
          <w:sz w:val="24"/>
          <w:szCs w:val="24"/>
        </w:rPr>
      </w:pPr>
      <w:r w:rsidRPr="00272A3F">
        <w:rPr>
          <w:rFonts w:ascii="Bliss 2 Regular" w:hAnsi="Bliss 2 Regular"/>
          <w:b/>
          <w:sz w:val="24"/>
          <w:szCs w:val="24"/>
        </w:rPr>
        <w:t>CBD in decline</w:t>
      </w:r>
    </w:p>
    <w:p w14:paraId="3EBDC0AB" w14:textId="77777777" w:rsidR="004C373D" w:rsidRPr="00272A3F" w:rsidRDefault="004C373D" w:rsidP="004C373D">
      <w:pPr>
        <w:pStyle w:val="ListParagraph"/>
        <w:numPr>
          <w:ilvl w:val="0"/>
          <w:numId w:val="18"/>
        </w:numPr>
        <w:rPr>
          <w:rFonts w:ascii="Bliss 2 Regular" w:hAnsi="Bliss 2 Regular"/>
          <w:sz w:val="24"/>
          <w:szCs w:val="24"/>
        </w:rPr>
      </w:pPr>
      <w:r w:rsidRPr="00272A3F">
        <w:rPr>
          <w:rFonts w:ascii="Bliss 2 Regular" w:hAnsi="Bliss 2 Regular"/>
          <w:sz w:val="24"/>
          <w:szCs w:val="24"/>
        </w:rPr>
        <w:t>Many CBDs can fall into decline due a number of reasons</w:t>
      </w:r>
    </w:p>
    <w:p w14:paraId="10952C7A" w14:textId="77777777" w:rsidR="004C373D" w:rsidRPr="00272A3F" w:rsidRDefault="004C373D" w:rsidP="004C373D">
      <w:pPr>
        <w:pStyle w:val="ListParagraph"/>
        <w:numPr>
          <w:ilvl w:val="0"/>
          <w:numId w:val="19"/>
        </w:numPr>
        <w:rPr>
          <w:rFonts w:ascii="Bliss 2 Regular" w:hAnsi="Bliss 2 Regular"/>
          <w:sz w:val="24"/>
          <w:szCs w:val="24"/>
        </w:rPr>
      </w:pPr>
      <w:r w:rsidRPr="00272A3F">
        <w:rPr>
          <w:rFonts w:ascii="Bliss 2 Regular" w:hAnsi="Bliss 2 Regular"/>
          <w:sz w:val="24"/>
          <w:szCs w:val="24"/>
        </w:rPr>
        <w:t xml:space="preserve">Increase in rent and costs/upkeep </w:t>
      </w:r>
    </w:p>
    <w:p w14:paraId="45D7FB51" w14:textId="77777777" w:rsidR="004C373D" w:rsidRPr="00272A3F" w:rsidRDefault="004C373D" w:rsidP="004C373D">
      <w:pPr>
        <w:pStyle w:val="ListParagraph"/>
        <w:numPr>
          <w:ilvl w:val="0"/>
          <w:numId w:val="19"/>
        </w:numPr>
        <w:rPr>
          <w:rFonts w:ascii="Bliss 2 Regular" w:hAnsi="Bliss 2 Regular"/>
          <w:sz w:val="24"/>
          <w:szCs w:val="24"/>
        </w:rPr>
      </w:pPr>
      <w:r w:rsidRPr="00272A3F">
        <w:rPr>
          <w:rFonts w:ascii="Bliss 2 Regular" w:hAnsi="Bliss 2 Regular"/>
          <w:sz w:val="24"/>
          <w:szCs w:val="24"/>
        </w:rPr>
        <w:t>Congestion in town centres puts people off coming in and spending money</w:t>
      </w:r>
    </w:p>
    <w:p w14:paraId="09D138B5" w14:textId="77777777" w:rsidR="004C373D" w:rsidRPr="00272A3F" w:rsidRDefault="004C373D" w:rsidP="004C373D">
      <w:pPr>
        <w:pStyle w:val="ListParagraph"/>
        <w:numPr>
          <w:ilvl w:val="0"/>
          <w:numId w:val="19"/>
        </w:numPr>
        <w:rPr>
          <w:rFonts w:ascii="Bliss 2 Regular" w:hAnsi="Bliss 2 Regular"/>
          <w:sz w:val="24"/>
          <w:szCs w:val="24"/>
        </w:rPr>
      </w:pPr>
      <w:r w:rsidRPr="00272A3F">
        <w:rPr>
          <w:rFonts w:ascii="Bliss 2 Regular" w:hAnsi="Bliss 2 Regular"/>
          <w:sz w:val="24"/>
          <w:szCs w:val="24"/>
        </w:rPr>
        <w:t>The rise of out of town shopping centres and outlets</w:t>
      </w:r>
    </w:p>
    <w:p w14:paraId="3A7928E8" w14:textId="77777777" w:rsidR="004C373D" w:rsidRPr="00272A3F" w:rsidRDefault="004C373D" w:rsidP="004C373D">
      <w:pPr>
        <w:pStyle w:val="ListParagraph"/>
        <w:numPr>
          <w:ilvl w:val="0"/>
          <w:numId w:val="19"/>
        </w:numPr>
        <w:rPr>
          <w:rFonts w:ascii="Bliss 2 Regular" w:hAnsi="Bliss 2 Regular"/>
          <w:sz w:val="24"/>
          <w:szCs w:val="24"/>
        </w:rPr>
      </w:pPr>
      <w:r w:rsidRPr="00272A3F">
        <w:rPr>
          <w:rFonts w:ascii="Bliss 2 Regular" w:hAnsi="Bliss 2 Regular"/>
          <w:sz w:val="24"/>
          <w:szCs w:val="24"/>
        </w:rPr>
        <w:t>Edge of town science parks reducing the need for offices in the centre of town.</w:t>
      </w:r>
    </w:p>
    <w:p w14:paraId="5F00042D" w14:textId="77777777" w:rsidR="0077534A" w:rsidRPr="00272A3F" w:rsidRDefault="0077534A" w:rsidP="004C373D">
      <w:pPr>
        <w:rPr>
          <w:rFonts w:ascii="Bliss 2 Regular" w:hAnsi="Bliss 2 Regular"/>
          <w:b/>
          <w:sz w:val="24"/>
          <w:szCs w:val="24"/>
        </w:rPr>
      </w:pPr>
    </w:p>
    <w:p w14:paraId="069447D8" w14:textId="77777777" w:rsidR="007E2367" w:rsidRPr="00272A3F" w:rsidRDefault="007E2367" w:rsidP="004C373D">
      <w:pPr>
        <w:rPr>
          <w:rFonts w:ascii="Bliss 2 Regular" w:hAnsi="Bliss 2 Regular"/>
          <w:b/>
          <w:sz w:val="24"/>
          <w:szCs w:val="24"/>
        </w:rPr>
      </w:pPr>
    </w:p>
    <w:p w14:paraId="4E61F864" w14:textId="77777777" w:rsidR="007E2367" w:rsidRPr="00272A3F" w:rsidRDefault="007E2367" w:rsidP="004C373D">
      <w:pPr>
        <w:rPr>
          <w:rFonts w:ascii="Bliss 2 Regular" w:hAnsi="Bliss 2 Regular"/>
          <w:b/>
          <w:sz w:val="24"/>
          <w:szCs w:val="24"/>
        </w:rPr>
      </w:pPr>
    </w:p>
    <w:p w14:paraId="44CADC46" w14:textId="77777777" w:rsidR="007E2367" w:rsidRPr="00272A3F" w:rsidRDefault="007E2367" w:rsidP="004C373D">
      <w:pPr>
        <w:rPr>
          <w:rFonts w:ascii="Bliss 2 Regular" w:hAnsi="Bliss 2 Regular"/>
          <w:b/>
          <w:sz w:val="24"/>
          <w:szCs w:val="24"/>
        </w:rPr>
      </w:pPr>
    </w:p>
    <w:p w14:paraId="46D64877" w14:textId="77777777" w:rsidR="007E2367" w:rsidRPr="00272A3F" w:rsidRDefault="007E2367" w:rsidP="004C373D">
      <w:pPr>
        <w:rPr>
          <w:rFonts w:ascii="Bliss 2 Regular" w:hAnsi="Bliss 2 Regular"/>
          <w:b/>
          <w:sz w:val="24"/>
          <w:szCs w:val="24"/>
        </w:rPr>
      </w:pPr>
    </w:p>
    <w:p w14:paraId="5C849FC1" w14:textId="77777777" w:rsidR="007E2367" w:rsidRPr="00272A3F" w:rsidRDefault="007E2367" w:rsidP="004C373D">
      <w:pPr>
        <w:rPr>
          <w:rFonts w:ascii="Bliss 2 Regular" w:hAnsi="Bliss 2 Regular"/>
          <w:b/>
          <w:sz w:val="24"/>
          <w:szCs w:val="24"/>
        </w:rPr>
      </w:pPr>
    </w:p>
    <w:p w14:paraId="164E3FED" w14:textId="77777777" w:rsidR="007E2367" w:rsidRPr="00272A3F" w:rsidRDefault="007E2367" w:rsidP="004C373D">
      <w:pPr>
        <w:rPr>
          <w:rFonts w:ascii="Bliss 2 Regular" w:hAnsi="Bliss 2 Regular"/>
          <w:b/>
          <w:sz w:val="24"/>
          <w:szCs w:val="24"/>
        </w:rPr>
      </w:pPr>
    </w:p>
    <w:p w14:paraId="1879418F" w14:textId="77777777" w:rsidR="007E2367" w:rsidRPr="00272A3F" w:rsidRDefault="007E2367" w:rsidP="004C373D">
      <w:pPr>
        <w:rPr>
          <w:rFonts w:ascii="Bliss 2 Regular" w:hAnsi="Bliss 2 Regular"/>
          <w:b/>
          <w:sz w:val="24"/>
          <w:szCs w:val="24"/>
        </w:rPr>
      </w:pPr>
    </w:p>
    <w:p w14:paraId="4E208465" w14:textId="77777777" w:rsidR="007E2367" w:rsidRPr="00272A3F" w:rsidRDefault="007E2367" w:rsidP="004C373D">
      <w:pPr>
        <w:rPr>
          <w:rFonts w:ascii="Bliss 2 Regular" w:hAnsi="Bliss 2 Regular"/>
          <w:b/>
          <w:sz w:val="24"/>
          <w:szCs w:val="24"/>
        </w:rPr>
      </w:pPr>
    </w:p>
    <w:p w14:paraId="359E974F" w14:textId="77777777" w:rsidR="007E2367" w:rsidRPr="00272A3F" w:rsidRDefault="007E2367" w:rsidP="004C373D">
      <w:pPr>
        <w:rPr>
          <w:rFonts w:ascii="Bliss 2 Regular" w:hAnsi="Bliss 2 Regular"/>
          <w:b/>
          <w:sz w:val="24"/>
          <w:szCs w:val="24"/>
        </w:rPr>
      </w:pPr>
    </w:p>
    <w:p w14:paraId="59A03C8E" w14:textId="77777777" w:rsidR="007E2367" w:rsidRPr="00272A3F" w:rsidRDefault="007E2367" w:rsidP="004C373D">
      <w:pPr>
        <w:rPr>
          <w:rFonts w:ascii="Bliss 2 Regular" w:hAnsi="Bliss 2 Regular"/>
          <w:b/>
          <w:sz w:val="24"/>
          <w:szCs w:val="24"/>
        </w:rPr>
      </w:pPr>
    </w:p>
    <w:p w14:paraId="22445228" w14:textId="77777777" w:rsidR="00272A3F" w:rsidRDefault="00272A3F" w:rsidP="004C373D">
      <w:pPr>
        <w:rPr>
          <w:rFonts w:ascii="Bliss 2 Regular" w:hAnsi="Bliss 2 Regular"/>
          <w:b/>
          <w:sz w:val="24"/>
          <w:szCs w:val="24"/>
        </w:rPr>
      </w:pPr>
    </w:p>
    <w:p w14:paraId="41603A96" w14:textId="4EC62348" w:rsidR="004C373D" w:rsidRPr="00272A3F" w:rsidRDefault="004C373D" w:rsidP="004C373D">
      <w:pPr>
        <w:rPr>
          <w:rFonts w:ascii="Bliss 2 Regular" w:hAnsi="Bliss 2 Regular"/>
          <w:b/>
          <w:sz w:val="24"/>
          <w:szCs w:val="24"/>
        </w:rPr>
      </w:pPr>
      <w:r w:rsidRPr="00272A3F">
        <w:rPr>
          <w:rFonts w:ascii="Bliss 2 Regular" w:hAnsi="Bliss 2 Regular"/>
          <w:b/>
          <w:sz w:val="24"/>
          <w:szCs w:val="24"/>
        </w:rPr>
        <w:t>TASK</w:t>
      </w:r>
    </w:p>
    <w:p w14:paraId="23B47578" w14:textId="77777777" w:rsidR="004C373D" w:rsidRPr="00272A3F" w:rsidRDefault="004C373D" w:rsidP="004C373D">
      <w:pPr>
        <w:pStyle w:val="ListParagraph"/>
        <w:numPr>
          <w:ilvl w:val="0"/>
          <w:numId w:val="20"/>
        </w:numPr>
        <w:rPr>
          <w:rFonts w:ascii="Bliss 2 Regular" w:hAnsi="Bliss 2 Regular"/>
          <w:sz w:val="24"/>
          <w:szCs w:val="24"/>
        </w:rPr>
      </w:pPr>
      <w:r w:rsidRPr="00272A3F">
        <w:rPr>
          <w:rFonts w:ascii="Bliss 2 Regular" w:hAnsi="Bliss 2 Regular"/>
          <w:sz w:val="24"/>
          <w:szCs w:val="24"/>
        </w:rPr>
        <w:t>Create a cycle of decline for a town where the CBD is suffering. What are the knock on effects?</w:t>
      </w:r>
    </w:p>
    <w:p w14:paraId="5D0B426D" w14:textId="77777777" w:rsidR="004C373D" w:rsidRPr="00272A3F" w:rsidRDefault="004C373D" w:rsidP="004C373D">
      <w:pPr>
        <w:pStyle w:val="ListParagraph"/>
        <w:numPr>
          <w:ilvl w:val="0"/>
          <w:numId w:val="20"/>
        </w:numPr>
        <w:rPr>
          <w:rFonts w:ascii="Bliss 2 Regular" w:hAnsi="Bliss 2 Regular"/>
          <w:sz w:val="24"/>
          <w:szCs w:val="24"/>
        </w:rPr>
      </w:pPr>
      <w:r w:rsidRPr="00272A3F">
        <w:rPr>
          <w:rFonts w:ascii="Bliss 2 Regular" w:hAnsi="Bliss 2 Regular"/>
          <w:sz w:val="24"/>
          <w:szCs w:val="24"/>
        </w:rPr>
        <w:t xml:space="preserve">Using the photo of Birmingham below, research how the city has transformed itself. </w:t>
      </w:r>
    </w:p>
    <w:p w14:paraId="14003487" w14:textId="77777777" w:rsidR="004C373D" w:rsidRPr="00272A3F" w:rsidRDefault="004C373D" w:rsidP="004C373D">
      <w:pPr>
        <w:ind w:left="360"/>
        <w:jc w:val="center"/>
        <w:rPr>
          <w:rFonts w:ascii="Bliss 2 Regular" w:hAnsi="Bliss 2 Regular"/>
          <w:sz w:val="24"/>
          <w:szCs w:val="24"/>
        </w:rPr>
      </w:pPr>
      <w:r w:rsidRPr="00272A3F">
        <w:rPr>
          <w:rFonts w:ascii="Bliss 2 Regular" w:hAnsi="Bliss 2 Regular"/>
          <w:noProof/>
          <w:color w:val="0000FF"/>
          <w:sz w:val="24"/>
          <w:szCs w:val="24"/>
          <w:lang w:eastAsia="en-GB"/>
        </w:rPr>
        <w:drawing>
          <wp:inline distT="0" distB="0" distL="0" distR="0" wp14:anchorId="7DD10F5F" wp14:editId="3A9A168B">
            <wp:extent cx="5558302" cy="3805311"/>
            <wp:effectExtent l="0" t="0" r="4445" b="5080"/>
            <wp:docPr id="28" name="Picture 28" descr="http://thumbs.dreamstime.com/z/bullring-shopping-leisure-complex-birmingham-england-uk-september-new-bull-ring-centre-was-designed-future-systems-36429515.jpg">
              <a:hlinkClick xmlns:a="http://schemas.openxmlformats.org/drawingml/2006/main" r:id="rId32"/>
            </wp:docPr>
            <wp:cNvGraphicFramePr>
              <a:graphicFrameLocks xmlns:a="http://schemas.openxmlformats.org/drawingml/2006/main" noChangeAspect="1"/>
            </wp:cNvGraphicFramePr>
            <a:graphic xmlns:a="http://schemas.openxmlformats.org/drawingml/2006/main">
              <a:graphicData uri="http://schemas.openxmlformats.org/drawingml/2006/picture">
                <pic:pic xmlns:pic="http://schemas.openxmlformats.org/drawingml/2006/picture">
                  <pic:nvPicPr>
                    <pic:cNvPr id="0" name="irc_mi" descr="http://thumbs.dreamstime.com/z/bullring-shopping-leisure-complex-birmingham-england-uk-september-new-bull-ring-centre-was-designed-future-systems-36429515.jpg">
                      <a:hlinkClick r:id="rId32"/>
                    </pic:cNvPr>
                    <pic:cNvPicPr>
                      <a:picLocks noChangeAspect="1" noChangeArrowheads="1"/>
                    </pic:cNvPicPr>
                  </pic:nvPicPr>
                  <pic:blipFill rotWithShape="1">
                    <a:blip r:embed="rId33" cstate="print">
                      <a:extLst>
                        <a:ext uri="{28A0092B-C50C-407E-A947-70E740481C1C}">
                          <a14:useLocalDpi xmlns:a14="http://schemas.microsoft.com/office/drawing/2010/main" val="0"/>
                        </a:ext>
                      </a:extLst>
                    </a:blip>
                    <a:srcRect b="13217"/>
                    <a:stretch/>
                  </pic:blipFill>
                  <pic:spPr bwMode="auto">
                    <a:xfrm>
                      <a:off x="0" y="0"/>
                      <a:ext cx="5598720" cy="3832982"/>
                    </a:xfrm>
                    <a:prstGeom prst="rect">
                      <a:avLst/>
                    </a:prstGeom>
                    <a:noFill/>
                    <a:ln>
                      <a:noFill/>
                    </a:ln>
                    <a:extLst>
                      <a:ext uri="{53640926-AAD7-44d8-BBD7-CCE9431645EC}">
                        <a14:shadowObscured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a:ext>
                    </a:extLst>
                  </pic:spPr>
                </pic:pic>
              </a:graphicData>
            </a:graphic>
          </wp:inline>
        </w:drawing>
      </w:r>
    </w:p>
    <w:p w14:paraId="66EBEC38" w14:textId="77777777" w:rsidR="004C373D" w:rsidRPr="00272A3F" w:rsidRDefault="004C373D" w:rsidP="003D2744">
      <w:pPr>
        <w:rPr>
          <w:rFonts w:ascii="Bliss 2 Regular" w:hAnsi="Bliss 2 Regular"/>
          <w:b/>
          <w:sz w:val="24"/>
          <w:szCs w:val="24"/>
        </w:rPr>
      </w:pPr>
      <w:r w:rsidRPr="00272A3F">
        <w:rPr>
          <w:rFonts w:ascii="Bliss 2 Regular" w:hAnsi="Bliss 2 Regular"/>
          <w:b/>
          <w:sz w:val="24"/>
          <w:szCs w:val="24"/>
        </w:rPr>
        <w:t xml:space="preserve">Decline is countryside villages </w:t>
      </w:r>
    </w:p>
    <w:p w14:paraId="03D1FDA2" w14:textId="77777777" w:rsidR="004C373D" w:rsidRPr="00272A3F" w:rsidRDefault="004C373D" w:rsidP="004C373D">
      <w:pPr>
        <w:ind w:left="360"/>
        <w:rPr>
          <w:rFonts w:ascii="Bliss 2 Regular" w:hAnsi="Bliss 2 Regular"/>
          <w:sz w:val="24"/>
          <w:szCs w:val="24"/>
        </w:rPr>
      </w:pPr>
      <w:r w:rsidRPr="00272A3F">
        <w:rPr>
          <w:rFonts w:ascii="Bliss 2 Regular" w:hAnsi="Bliss 2 Regular"/>
          <w:sz w:val="24"/>
          <w:szCs w:val="24"/>
        </w:rPr>
        <w:t>Although many countryside areas are deemed as idyllic, the rural community has been hit with many crisis’ and images of village life has been portrayed as difficult and sometimes boring. This is due to:</w:t>
      </w:r>
    </w:p>
    <w:p w14:paraId="29FBE8CC" w14:textId="77777777" w:rsidR="004C373D" w:rsidRPr="00272A3F" w:rsidRDefault="004C373D" w:rsidP="004C373D">
      <w:pPr>
        <w:pStyle w:val="ListParagraph"/>
        <w:numPr>
          <w:ilvl w:val="0"/>
          <w:numId w:val="18"/>
        </w:numPr>
        <w:rPr>
          <w:rFonts w:ascii="Bliss 2 Regular" w:hAnsi="Bliss 2 Regular"/>
          <w:sz w:val="24"/>
          <w:szCs w:val="24"/>
        </w:rPr>
      </w:pPr>
      <w:r w:rsidRPr="00272A3F">
        <w:rPr>
          <w:rFonts w:ascii="Bliss 2 Regular" w:hAnsi="Bliss 2 Regular"/>
          <w:sz w:val="24"/>
          <w:szCs w:val="24"/>
        </w:rPr>
        <w:t xml:space="preserve">Wide spread coverage of the food and mouth scandal in 2001, showing the nation horrible images of burning dead animals. </w:t>
      </w:r>
    </w:p>
    <w:p w14:paraId="401EB5BF" w14:textId="77777777" w:rsidR="004C373D" w:rsidRPr="00272A3F" w:rsidRDefault="004C373D" w:rsidP="004C373D">
      <w:pPr>
        <w:pStyle w:val="ListParagraph"/>
        <w:numPr>
          <w:ilvl w:val="0"/>
          <w:numId w:val="18"/>
        </w:numPr>
        <w:rPr>
          <w:rFonts w:ascii="Bliss 2 Regular" w:hAnsi="Bliss 2 Regular"/>
          <w:sz w:val="24"/>
          <w:szCs w:val="24"/>
        </w:rPr>
      </w:pPr>
      <w:r w:rsidRPr="00272A3F">
        <w:rPr>
          <w:rFonts w:ascii="Bliss 2 Regular" w:hAnsi="Bliss 2 Regular"/>
          <w:sz w:val="24"/>
          <w:szCs w:val="24"/>
        </w:rPr>
        <w:t>Pressure groups and coverage of hunting</w:t>
      </w:r>
    </w:p>
    <w:p w14:paraId="752F3FD8" w14:textId="77777777" w:rsidR="004C373D" w:rsidRPr="00272A3F" w:rsidRDefault="004C373D" w:rsidP="004C373D">
      <w:pPr>
        <w:pStyle w:val="ListParagraph"/>
        <w:numPr>
          <w:ilvl w:val="0"/>
          <w:numId w:val="18"/>
        </w:numPr>
        <w:rPr>
          <w:rFonts w:ascii="Bliss 2 Regular" w:hAnsi="Bliss 2 Regular"/>
          <w:sz w:val="24"/>
          <w:szCs w:val="24"/>
        </w:rPr>
      </w:pPr>
      <w:r w:rsidRPr="00272A3F">
        <w:rPr>
          <w:rFonts w:ascii="Bliss 2 Regular" w:hAnsi="Bliss 2 Regular"/>
          <w:sz w:val="24"/>
          <w:szCs w:val="24"/>
        </w:rPr>
        <w:t>Bad reputation- boring, sleeping, backward and unfriendly</w:t>
      </w:r>
    </w:p>
    <w:p w14:paraId="5F4F6471" w14:textId="77777777" w:rsidR="0077534A" w:rsidRPr="00272A3F" w:rsidRDefault="0077534A" w:rsidP="004C373D">
      <w:pPr>
        <w:rPr>
          <w:rFonts w:ascii="Bliss 2 Regular" w:hAnsi="Bliss 2 Regular"/>
          <w:sz w:val="24"/>
          <w:szCs w:val="24"/>
        </w:rPr>
      </w:pPr>
    </w:p>
    <w:p w14:paraId="17CD1C4A" w14:textId="77777777" w:rsidR="004C373D" w:rsidRPr="00272A3F" w:rsidRDefault="004C373D" w:rsidP="004C373D">
      <w:pPr>
        <w:rPr>
          <w:rFonts w:ascii="Bliss 2 Regular" w:hAnsi="Bliss 2 Regular"/>
          <w:b/>
          <w:sz w:val="24"/>
          <w:szCs w:val="24"/>
        </w:rPr>
      </w:pPr>
      <w:r w:rsidRPr="00272A3F">
        <w:rPr>
          <w:rFonts w:ascii="Bliss 2 Regular" w:hAnsi="Bliss 2 Regular"/>
          <w:b/>
          <w:sz w:val="24"/>
          <w:szCs w:val="24"/>
        </w:rPr>
        <w:t>This decline has led to a number of challenges for rural areas</w:t>
      </w:r>
    </w:p>
    <w:p w14:paraId="32C30DD0" w14:textId="77777777" w:rsidR="004C373D" w:rsidRPr="00272A3F" w:rsidRDefault="004C373D" w:rsidP="004C373D">
      <w:pPr>
        <w:pStyle w:val="ListParagraph"/>
        <w:numPr>
          <w:ilvl w:val="0"/>
          <w:numId w:val="18"/>
        </w:numPr>
        <w:rPr>
          <w:rFonts w:ascii="Bliss 2 Regular" w:hAnsi="Bliss 2 Regular"/>
          <w:sz w:val="24"/>
          <w:szCs w:val="24"/>
        </w:rPr>
      </w:pPr>
      <w:r w:rsidRPr="00272A3F">
        <w:rPr>
          <w:rFonts w:ascii="Bliss 2 Regular" w:hAnsi="Bliss 2 Regular"/>
          <w:sz w:val="24"/>
          <w:szCs w:val="24"/>
        </w:rPr>
        <w:t>Affordable housing- often large farm houses or bought as second homes. This prices out first time buyers and a younger market</w:t>
      </w:r>
    </w:p>
    <w:p w14:paraId="7FF5B09C" w14:textId="77777777" w:rsidR="004C373D" w:rsidRPr="00272A3F" w:rsidRDefault="004C373D" w:rsidP="004C373D">
      <w:pPr>
        <w:pStyle w:val="ListParagraph"/>
        <w:numPr>
          <w:ilvl w:val="0"/>
          <w:numId w:val="18"/>
        </w:numPr>
        <w:rPr>
          <w:rFonts w:ascii="Bliss 2 Regular" w:hAnsi="Bliss 2 Regular"/>
          <w:sz w:val="24"/>
          <w:szCs w:val="24"/>
        </w:rPr>
      </w:pPr>
      <w:r w:rsidRPr="00272A3F">
        <w:rPr>
          <w:rFonts w:ascii="Bliss 2 Regular" w:hAnsi="Bliss 2 Regular"/>
          <w:sz w:val="24"/>
          <w:szCs w:val="24"/>
        </w:rPr>
        <w:t xml:space="preserve">Depopulation- younger residents moving out because of house prices, university or for job opportunities elsewhere.  </w:t>
      </w:r>
    </w:p>
    <w:p w14:paraId="0F855EE4" w14:textId="77777777" w:rsidR="004C373D" w:rsidRPr="00272A3F" w:rsidRDefault="004C373D" w:rsidP="004C373D">
      <w:pPr>
        <w:pStyle w:val="ListParagraph"/>
        <w:numPr>
          <w:ilvl w:val="0"/>
          <w:numId w:val="18"/>
        </w:numPr>
        <w:rPr>
          <w:rFonts w:ascii="Bliss 2 Regular" w:hAnsi="Bliss 2 Regular"/>
          <w:sz w:val="24"/>
          <w:szCs w:val="24"/>
        </w:rPr>
      </w:pPr>
      <w:r w:rsidRPr="00272A3F">
        <w:rPr>
          <w:rFonts w:ascii="Bliss 2 Regular" w:hAnsi="Bliss 2 Regular"/>
          <w:sz w:val="24"/>
          <w:szCs w:val="24"/>
        </w:rPr>
        <w:t xml:space="preserve">Changes in agriculture- low pay, long hours and increase of mechanisation </w:t>
      </w:r>
    </w:p>
    <w:p w14:paraId="0A95FB04" w14:textId="77777777" w:rsidR="004C373D" w:rsidRPr="00272A3F" w:rsidRDefault="004C373D" w:rsidP="004C373D">
      <w:pPr>
        <w:pStyle w:val="ListParagraph"/>
        <w:numPr>
          <w:ilvl w:val="0"/>
          <w:numId w:val="18"/>
        </w:numPr>
        <w:rPr>
          <w:rFonts w:ascii="Bliss 2 Regular" w:hAnsi="Bliss 2 Regular"/>
          <w:sz w:val="24"/>
          <w:szCs w:val="24"/>
        </w:rPr>
      </w:pPr>
      <w:r w:rsidRPr="00272A3F">
        <w:rPr>
          <w:rFonts w:ascii="Bliss 2 Regular" w:hAnsi="Bliss 2 Regular"/>
          <w:sz w:val="24"/>
          <w:szCs w:val="24"/>
        </w:rPr>
        <w:t>Transport- difficult access and lack of reliant public transport</w:t>
      </w:r>
    </w:p>
    <w:p w14:paraId="3673BB0F" w14:textId="77777777" w:rsidR="007E2367" w:rsidRPr="00272A3F" w:rsidRDefault="007E2367" w:rsidP="004C373D">
      <w:pPr>
        <w:rPr>
          <w:rFonts w:ascii="Bliss 2 Regular" w:hAnsi="Bliss 2 Regular"/>
          <w:b/>
          <w:sz w:val="24"/>
          <w:szCs w:val="24"/>
        </w:rPr>
      </w:pPr>
    </w:p>
    <w:p w14:paraId="55907911" w14:textId="77777777" w:rsidR="007E2367" w:rsidRPr="00272A3F" w:rsidRDefault="007E2367" w:rsidP="004C373D">
      <w:pPr>
        <w:rPr>
          <w:rFonts w:ascii="Bliss 2 Regular" w:hAnsi="Bliss 2 Regular"/>
          <w:b/>
          <w:sz w:val="24"/>
          <w:szCs w:val="24"/>
        </w:rPr>
      </w:pPr>
    </w:p>
    <w:p w14:paraId="38E239AD" w14:textId="199DCB64" w:rsidR="004C373D" w:rsidRPr="00272A3F" w:rsidRDefault="004C373D" w:rsidP="004C373D">
      <w:pPr>
        <w:rPr>
          <w:rFonts w:ascii="Bliss 2 Regular" w:hAnsi="Bliss 2 Regular"/>
          <w:b/>
          <w:sz w:val="24"/>
          <w:szCs w:val="24"/>
        </w:rPr>
      </w:pPr>
      <w:r w:rsidRPr="00272A3F">
        <w:rPr>
          <w:rFonts w:ascii="Bliss 2 Regular" w:hAnsi="Bliss 2 Regular"/>
          <w:b/>
          <w:sz w:val="24"/>
          <w:szCs w:val="24"/>
        </w:rPr>
        <w:t>Previous coalmining areas</w:t>
      </w:r>
    </w:p>
    <w:p w14:paraId="59CB67FB" w14:textId="77777777" w:rsidR="004C373D" w:rsidRPr="00272A3F" w:rsidRDefault="004C373D" w:rsidP="004C373D">
      <w:pPr>
        <w:rPr>
          <w:rFonts w:ascii="Bliss 2 Regular" w:hAnsi="Bliss 2 Regular"/>
          <w:sz w:val="24"/>
          <w:szCs w:val="24"/>
        </w:rPr>
      </w:pPr>
      <w:r w:rsidRPr="00272A3F">
        <w:rPr>
          <w:rFonts w:ascii="Bliss 2 Regular" w:hAnsi="Bliss 2 Regular"/>
          <w:sz w:val="24"/>
          <w:szCs w:val="24"/>
        </w:rPr>
        <w:t xml:space="preserve">Between 1984 and 1997, 170,000 coal mining jobs were lost in England. This has led to a number of challenges in a previous thriving community: </w:t>
      </w:r>
    </w:p>
    <w:p w14:paraId="6B60E29F" w14:textId="77777777" w:rsidR="004C373D" w:rsidRPr="00272A3F" w:rsidRDefault="004C373D" w:rsidP="004C373D">
      <w:pPr>
        <w:pStyle w:val="ListParagraph"/>
        <w:numPr>
          <w:ilvl w:val="0"/>
          <w:numId w:val="18"/>
        </w:numPr>
        <w:rPr>
          <w:rFonts w:ascii="Bliss 2 Regular" w:hAnsi="Bliss 2 Regular"/>
          <w:sz w:val="24"/>
          <w:szCs w:val="24"/>
        </w:rPr>
      </w:pPr>
      <w:r w:rsidRPr="00272A3F">
        <w:rPr>
          <w:rFonts w:ascii="Bliss 2 Regular" w:hAnsi="Bliss 2 Regular"/>
          <w:sz w:val="24"/>
          <w:szCs w:val="24"/>
        </w:rPr>
        <w:t xml:space="preserve">Ground contamination from the mines and now areas of dereliction </w:t>
      </w:r>
    </w:p>
    <w:p w14:paraId="7EE2D0D0" w14:textId="77777777" w:rsidR="004C373D" w:rsidRPr="00272A3F" w:rsidRDefault="004C373D" w:rsidP="004C373D">
      <w:pPr>
        <w:pStyle w:val="ListParagraph"/>
        <w:numPr>
          <w:ilvl w:val="0"/>
          <w:numId w:val="18"/>
        </w:numPr>
        <w:rPr>
          <w:rFonts w:ascii="Bliss 2 Regular" w:hAnsi="Bliss 2 Regular"/>
          <w:sz w:val="24"/>
          <w:szCs w:val="24"/>
        </w:rPr>
      </w:pPr>
      <w:r w:rsidRPr="00272A3F">
        <w:rPr>
          <w:rFonts w:ascii="Bliss 2 Regular" w:hAnsi="Bliss 2 Regular"/>
          <w:sz w:val="24"/>
          <w:szCs w:val="24"/>
        </w:rPr>
        <w:t xml:space="preserve">No grounding for entrepreneurial skills or education as the population went into the coal mining business. </w:t>
      </w:r>
    </w:p>
    <w:p w14:paraId="5E71C0DC" w14:textId="77777777" w:rsidR="004C373D" w:rsidRPr="00272A3F" w:rsidRDefault="004C373D" w:rsidP="004C373D">
      <w:pPr>
        <w:pStyle w:val="ListParagraph"/>
        <w:numPr>
          <w:ilvl w:val="0"/>
          <w:numId w:val="18"/>
        </w:numPr>
        <w:rPr>
          <w:rFonts w:ascii="Bliss 2 Regular" w:hAnsi="Bliss 2 Regular"/>
          <w:sz w:val="24"/>
          <w:szCs w:val="24"/>
        </w:rPr>
      </w:pPr>
      <w:r w:rsidRPr="00272A3F">
        <w:rPr>
          <w:rFonts w:ascii="Bliss 2 Regular" w:hAnsi="Bliss 2 Regular"/>
          <w:sz w:val="24"/>
          <w:szCs w:val="24"/>
        </w:rPr>
        <w:t>Long term illnesses sue to the amount of time spent by some in the mines.</w:t>
      </w:r>
    </w:p>
    <w:p w14:paraId="2AB3AE34" w14:textId="77777777" w:rsidR="004C373D" w:rsidRPr="00272A3F" w:rsidRDefault="004C373D" w:rsidP="004C373D">
      <w:pPr>
        <w:rPr>
          <w:rFonts w:ascii="Bliss 2 Regular" w:hAnsi="Bliss 2 Regular"/>
          <w:b/>
          <w:sz w:val="24"/>
          <w:szCs w:val="24"/>
        </w:rPr>
      </w:pPr>
      <w:r w:rsidRPr="00272A3F">
        <w:rPr>
          <w:rFonts w:ascii="Bliss 2 Regular" w:hAnsi="Bliss 2 Regular"/>
          <w:b/>
          <w:sz w:val="24"/>
          <w:szCs w:val="24"/>
        </w:rPr>
        <w:t>Seaside issues</w:t>
      </w:r>
    </w:p>
    <w:p w14:paraId="4A2EBE1B" w14:textId="77777777" w:rsidR="004C373D" w:rsidRPr="00272A3F" w:rsidRDefault="004C373D" w:rsidP="004C373D">
      <w:pPr>
        <w:rPr>
          <w:rFonts w:ascii="Bliss 2 Regular" w:hAnsi="Bliss 2 Regular"/>
          <w:sz w:val="24"/>
          <w:szCs w:val="24"/>
        </w:rPr>
      </w:pPr>
      <w:r w:rsidRPr="00272A3F">
        <w:rPr>
          <w:rFonts w:ascii="Bliss 2 Regular" w:hAnsi="Bliss 2 Regular"/>
          <w:sz w:val="24"/>
          <w:szCs w:val="24"/>
        </w:rPr>
        <w:t xml:space="preserve">Synoptic link- Tourism! As resorts tend to be seasonal in the UK, this has led to the decline of many seaside resort. </w:t>
      </w:r>
    </w:p>
    <w:p w14:paraId="7E3FFB01" w14:textId="77777777" w:rsidR="004C373D" w:rsidRPr="00272A3F" w:rsidRDefault="004C373D" w:rsidP="004C373D">
      <w:pPr>
        <w:rPr>
          <w:rFonts w:ascii="Bliss 2 Regular" w:hAnsi="Bliss 2 Regular"/>
          <w:b/>
          <w:sz w:val="24"/>
          <w:szCs w:val="24"/>
        </w:rPr>
      </w:pPr>
      <w:r w:rsidRPr="00272A3F">
        <w:rPr>
          <w:rFonts w:ascii="Bliss 2 Regular" w:hAnsi="Bliss 2 Regular"/>
          <w:b/>
          <w:sz w:val="24"/>
          <w:szCs w:val="24"/>
        </w:rPr>
        <w:t>TASK</w:t>
      </w:r>
    </w:p>
    <w:p w14:paraId="778D5676" w14:textId="1EA2844E" w:rsidR="004C373D" w:rsidRPr="00272A3F" w:rsidRDefault="004C373D" w:rsidP="004C373D">
      <w:pPr>
        <w:pStyle w:val="ListParagraph"/>
        <w:numPr>
          <w:ilvl w:val="0"/>
          <w:numId w:val="20"/>
        </w:numPr>
        <w:rPr>
          <w:rFonts w:ascii="Bliss 2 Regular" w:hAnsi="Bliss 2 Regular"/>
          <w:sz w:val="24"/>
          <w:szCs w:val="24"/>
        </w:rPr>
      </w:pPr>
      <w:r w:rsidRPr="00272A3F">
        <w:rPr>
          <w:rFonts w:ascii="Bliss 2 Regular" w:hAnsi="Bliss 2 Regular"/>
          <w:sz w:val="24"/>
          <w:szCs w:val="24"/>
        </w:rPr>
        <w:t>Create a timeline of decline for Blackpool. What have the impacts been? Have there been attempts to improve the area?</w:t>
      </w:r>
    </w:p>
    <w:p w14:paraId="043AEBE0" w14:textId="77777777" w:rsidR="004C373D" w:rsidRPr="00272A3F" w:rsidRDefault="004C373D" w:rsidP="004C373D">
      <w:pPr>
        <w:pStyle w:val="ListParagraph"/>
        <w:jc w:val="center"/>
        <w:rPr>
          <w:rFonts w:ascii="Bliss 2 Regular" w:hAnsi="Bliss 2 Regular"/>
          <w:sz w:val="24"/>
          <w:szCs w:val="24"/>
        </w:rPr>
      </w:pPr>
      <w:r w:rsidRPr="00272A3F">
        <w:rPr>
          <w:rFonts w:ascii="Bliss 2 Regular" w:hAnsi="Bliss 2 Regular"/>
          <w:noProof/>
          <w:color w:val="0000FF"/>
          <w:sz w:val="24"/>
          <w:szCs w:val="24"/>
          <w:lang w:eastAsia="en-GB"/>
        </w:rPr>
        <w:drawing>
          <wp:inline distT="0" distB="0" distL="0" distR="0" wp14:anchorId="4F0AA9CC" wp14:editId="72EC25F8">
            <wp:extent cx="4125684" cy="2715064"/>
            <wp:effectExtent l="0" t="0" r="8255" b="9525"/>
            <wp:docPr id="29" name="Picture 29" descr="http://cdn.grid.fotosearch.com/FSA/FSA049/x30224664.jpg">
              <a:hlinkClick xmlns:a="http://schemas.openxmlformats.org/drawingml/2006/main" r:id="rId34"/>
            </wp:docPr>
            <wp:cNvGraphicFramePr>
              <a:graphicFrameLocks xmlns:a="http://schemas.openxmlformats.org/drawingml/2006/main" noChangeAspect="1"/>
            </wp:cNvGraphicFramePr>
            <a:graphic xmlns:a="http://schemas.openxmlformats.org/drawingml/2006/main">
              <a:graphicData uri="http://schemas.openxmlformats.org/drawingml/2006/picture">
                <pic:pic xmlns:pic="http://schemas.openxmlformats.org/drawingml/2006/picture">
                  <pic:nvPicPr>
                    <pic:cNvPr id="0" name="irc_mi" descr="http://cdn.grid.fotosearch.com/FSA/FSA049/x30224664.jpg">
                      <a:hlinkClick r:id="rId34"/>
                    </pic:cNvPr>
                    <pic:cNvPicPr>
                      <a:picLocks noChangeAspect="1" noChangeArrowheads="1"/>
                    </pic:cNvPicPr>
                  </pic:nvPicPr>
                  <pic:blipFill>
                    <a:blip r:embed="rId35">
                      <a:extLst>
                        <a:ext uri="{28A0092B-C50C-407E-A947-70E740481C1C}">
                          <a14:useLocalDpi xmlns:a14="http://schemas.microsoft.com/office/drawing/2010/main" val="0"/>
                        </a:ext>
                      </a:extLst>
                    </a:blip>
                    <a:srcRect/>
                    <a:stretch>
                      <a:fillRect/>
                    </a:stretch>
                  </pic:blipFill>
                  <pic:spPr bwMode="auto">
                    <a:xfrm>
                      <a:off x="0" y="0"/>
                      <a:ext cx="4168810" cy="2743445"/>
                    </a:xfrm>
                    <a:prstGeom prst="rect">
                      <a:avLst/>
                    </a:prstGeom>
                    <a:noFill/>
                    <a:ln>
                      <a:noFill/>
                    </a:ln>
                  </pic:spPr>
                </pic:pic>
              </a:graphicData>
            </a:graphic>
          </wp:inline>
        </w:drawing>
      </w:r>
    </w:p>
    <w:p w14:paraId="63779F5A" w14:textId="77777777" w:rsidR="004C373D" w:rsidRPr="00272A3F" w:rsidRDefault="004C373D" w:rsidP="004C373D">
      <w:pPr>
        <w:rPr>
          <w:rFonts w:ascii="Bliss 2 Regular" w:hAnsi="Bliss 2 Regular"/>
          <w:b/>
          <w:sz w:val="24"/>
          <w:szCs w:val="24"/>
        </w:rPr>
      </w:pPr>
      <w:r w:rsidRPr="00272A3F">
        <w:rPr>
          <w:rFonts w:ascii="Bliss 2 Regular" w:hAnsi="Bliss 2 Regular"/>
          <w:b/>
          <w:sz w:val="24"/>
          <w:szCs w:val="24"/>
        </w:rPr>
        <w:t>Rebranding strategies</w:t>
      </w:r>
    </w:p>
    <w:p w14:paraId="7F293BA0" w14:textId="77777777" w:rsidR="004C373D" w:rsidRPr="00272A3F" w:rsidRDefault="004C373D" w:rsidP="004C373D">
      <w:pPr>
        <w:rPr>
          <w:rFonts w:ascii="Bliss 2 Regular" w:hAnsi="Bliss 2 Regular"/>
          <w:sz w:val="24"/>
          <w:szCs w:val="24"/>
        </w:rPr>
      </w:pPr>
      <w:r w:rsidRPr="00272A3F">
        <w:rPr>
          <w:rFonts w:ascii="Bliss 2 Regular" w:hAnsi="Bliss 2 Regular"/>
          <w:sz w:val="24"/>
          <w:szCs w:val="24"/>
        </w:rPr>
        <w:t xml:space="preserve">Key definition- A stakeholder is an individual or group that has an interest in a particular project. This would be economically or emotionally. </w:t>
      </w:r>
    </w:p>
    <w:p w14:paraId="6BE15399" w14:textId="77777777" w:rsidR="004C373D" w:rsidRPr="00272A3F" w:rsidRDefault="004C373D" w:rsidP="004C373D">
      <w:pPr>
        <w:rPr>
          <w:rFonts w:ascii="Bliss 2 Regular" w:hAnsi="Bliss 2 Regular"/>
          <w:b/>
          <w:sz w:val="24"/>
          <w:szCs w:val="24"/>
        </w:rPr>
      </w:pPr>
      <w:r w:rsidRPr="00272A3F">
        <w:rPr>
          <w:rFonts w:ascii="Bliss 2 Regular" w:hAnsi="Bliss 2 Regular"/>
          <w:b/>
          <w:sz w:val="24"/>
          <w:szCs w:val="24"/>
        </w:rPr>
        <w:t>Two types of approaches</w:t>
      </w:r>
    </w:p>
    <w:p w14:paraId="3E50F2C4" w14:textId="77777777" w:rsidR="004C373D" w:rsidRPr="00272A3F" w:rsidRDefault="004C373D" w:rsidP="004C373D">
      <w:pPr>
        <w:pStyle w:val="ListParagraph"/>
        <w:numPr>
          <w:ilvl w:val="0"/>
          <w:numId w:val="18"/>
        </w:numPr>
        <w:rPr>
          <w:rFonts w:ascii="Bliss 2 Regular" w:hAnsi="Bliss 2 Regular"/>
          <w:sz w:val="24"/>
          <w:szCs w:val="24"/>
        </w:rPr>
      </w:pPr>
      <w:r w:rsidRPr="00272A3F">
        <w:rPr>
          <w:rFonts w:ascii="Bliss 2 Regular" w:hAnsi="Bliss 2 Regular"/>
          <w:sz w:val="24"/>
          <w:szCs w:val="24"/>
        </w:rPr>
        <w:t xml:space="preserve">Top down approach where decisions are made by the authorities and then imposed on the specific people or places.  The good things about this approach are that many considerations would be looked at and focus of the plans will be strategic. </w:t>
      </w:r>
    </w:p>
    <w:p w14:paraId="427E2F7B" w14:textId="77777777" w:rsidR="004C373D" w:rsidRPr="00272A3F" w:rsidRDefault="004C373D" w:rsidP="004C373D">
      <w:pPr>
        <w:pStyle w:val="ListParagraph"/>
        <w:numPr>
          <w:ilvl w:val="0"/>
          <w:numId w:val="18"/>
        </w:numPr>
        <w:rPr>
          <w:rFonts w:ascii="Bliss 2 Regular" w:hAnsi="Bliss 2 Regular"/>
          <w:sz w:val="24"/>
          <w:szCs w:val="24"/>
        </w:rPr>
      </w:pPr>
      <w:r w:rsidRPr="00272A3F">
        <w:rPr>
          <w:rFonts w:ascii="Bliss 2 Regular" w:hAnsi="Bliss 2 Regular"/>
          <w:sz w:val="24"/>
          <w:szCs w:val="24"/>
        </w:rPr>
        <w:t xml:space="preserve">Bottom up approach is based on listening to locals and coming up with solutions. The advantage to this is that local will be in control and closely involved with the plans. </w:t>
      </w:r>
    </w:p>
    <w:p w14:paraId="7DF05932" w14:textId="77777777" w:rsidR="004C373D" w:rsidRPr="00272A3F" w:rsidRDefault="004C373D" w:rsidP="004C373D">
      <w:pPr>
        <w:pStyle w:val="ListParagraph"/>
        <w:numPr>
          <w:ilvl w:val="0"/>
          <w:numId w:val="18"/>
        </w:numPr>
        <w:rPr>
          <w:rFonts w:ascii="Bliss 2 Regular" w:hAnsi="Bliss 2 Regular"/>
          <w:sz w:val="24"/>
          <w:szCs w:val="24"/>
        </w:rPr>
      </w:pPr>
      <w:r w:rsidRPr="00272A3F">
        <w:rPr>
          <w:rFonts w:ascii="Bliss 2 Regular" w:hAnsi="Bliss 2 Regular"/>
          <w:sz w:val="24"/>
          <w:szCs w:val="24"/>
        </w:rPr>
        <w:t xml:space="preserve">A partnership approach is where a group of people come up with plans however they are made up from many stakeholders and will represent public, private and voluntary sectors. </w:t>
      </w:r>
    </w:p>
    <w:p w14:paraId="089AD95D" w14:textId="77777777" w:rsidR="004C373D" w:rsidRPr="00272A3F" w:rsidRDefault="004C373D" w:rsidP="004C373D">
      <w:pPr>
        <w:rPr>
          <w:rFonts w:ascii="Bliss 2 Regular" w:hAnsi="Bliss 2 Regular"/>
          <w:sz w:val="24"/>
          <w:szCs w:val="24"/>
        </w:rPr>
      </w:pPr>
    </w:p>
    <w:p w14:paraId="3791848D" w14:textId="77777777" w:rsidR="004C373D" w:rsidRPr="00272A3F" w:rsidRDefault="004C373D" w:rsidP="004C373D">
      <w:pPr>
        <w:rPr>
          <w:rFonts w:ascii="Bliss 2 Regular" w:hAnsi="Bliss 2 Regular"/>
          <w:b/>
          <w:sz w:val="24"/>
          <w:szCs w:val="24"/>
        </w:rPr>
      </w:pPr>
      <w:r w:rsidRPr="00272A3F">
        <w:rPr>
          <w:rFonts w:ascii="Bliss 2 Regular" w:hAnsi="Bliss 2 Regular"/>
          <w:b/>
          <w:sz w:val="24"/>
          <w:szCs w:val="24"/>
        </w:rPr>
        <w:t xml:space="preserve">Rural rebranding strategies </w:t>
      </w:r>
    </w:p>
    <w:p w14:paraId="6496DECD" w14:textId="4566C0D4" w:rsidR="004C373D" w:rsidRPr="00272A3F" w:rsidRDefault="004C373D" w:rsidP="004C373D">
      <w:pPr>
        <w:rPr>
          <w:rFonts w:ascii="Bliss 2 Regular" w:hAnsi="Bliss 2 Regular"/>
          <w:sz w:val="24"/>
          <w:szCs w:val="24"/>
        </w:rPr>
      </w:pPr>
      <w:r w:rsidRPr="00272A3F">
        <w:rPr>
          <w:rFonts w:ascii="Bliss 2 Regular" w:hAnsi="Bliss 2 Regular"/>
          <w:sz w:val="24"/>
          <w:szCs w:val="24"/>
        </w:rPr>
        <w:t>The countryside has a lot to offer and it is important that it is conserved and kept the way it is otherwise it would lose its appeal. When rebranding a rural community you have to think about:</w:t>
      </w:r>
    </w:p>
    <w:p w14:paraId="0AEE468D" w14:textId="77777777" w:rsidR="004C373D" w:rsidRPr="00272A3F" w:rsidRDefault="004C373D" w:rsidP="004C373D">
      <w:pPr>
        <w:rPr>
          <w:rFonts w:ascii="Bliss 2 Regular" w:hAnsi="Bliss 2 Regular"/>
          <w:sz w:val="24"/>
          <w:szCs w:val="24"/>
        </w:rPr>
      </w:pPr>
    </w:p>
    <w:p w14:paraId="72154E29" w14:textId="64E1DE6E" w:rsidR="004C373D" w:rsidRPr="00272A3F" w:rsidRDefault="003D2744" w:rsidP="004C373D">
      <w:pPr>
        <w:jc w:val="center"/>
        <w:rPr>
          <w:rFonts w:ascii="Bliss 2 Regular" w:hAnsi="Bliss 2 Regular"/>
          <w:sz w:val="24"/>
          <w:szCs w:val="24"/>
        </w:rPr>
      </w:pPr>
      <w:r w:rsidRPr="00272A3F">
        <w:rPr>
          <w:rFonts w:ascii="Bliss 2 Regular" w:hAnsi="Bliss 2 Regular"/>
          <w:noProof/>
          <w:color w:val="0000FF"/>
          <w:sz w:val="24"/>
          <w:szCs w:val="24"/>
          <w:lang w:eastAsia="en-GB"/>
        </w:rPr>
        <mc:AlternateContent>
          <mc:Choice Requires="wps">
            <w:drawing>
              <wp:anchor distT="0" distB="0" distL="114300" distR="114300" simplePos="0" relativeHeight="251673600" behindDoc="0" locked="0" layoutInCell="1" allowOverlap="1" wp14:anchorId="539A6F05" wp14:editId="3AE9A8BD">
                <wp:simplePos x="0" y="0"/>
                <wp:positionH relativeFrom="column">
                  <wp:posOffset>4800600</wp:posOffset>
                </wp:positionH>
                <wp:positionV relativeFrom="paragraph">
                  <wp:posOffset>601345</wp:posOffset>
                </wp:positionV>
                <wp:extent cx="1085850" cy="466725"/>
                <wp:effectExtent l="0" t="0" r="31750" b="15875"/>
                <wp:wrapNone/>
                <wp:docPr id="16" name="Text Box 16"/>
                <wp:cNvGraphicFramePr/>
                <a:graphic xmlns:a="http://schemas.openxmlformats.org/drawingml/2006/main">
                  <a:graphicData uri="http://schemas.microsoft.com/office/word/2010/wordprocessingShape">
                    <wps:wsp>
                      <wps:cNvSpPr txBox="1"/>
                      <wps:spPr>
                        <a:xfrm>
                          <a:off x="0" y="0"/>
                          <a:ext cx="1085850" cy="466725"/>
                        </a:xfrm>
                        <a:prstGeom prst="rect">
                          <a:avLst/>
                        </a:prstGeom>
                        <a:solidFill>
                          <a:schemeClr val="lt1"/>
                        </a:solidFill>
                        <a:ln w="6350">
                          <a:solidFill>
                            <a:prstClr val="black"/>
                          </a:solidFill>
                        </a:ln>
                        <a:effectLst/>
                      </wps:spPr>
                      <wps:style>
                        <a:lnRef idx="0">
                          <a:schemeClr val="accent1"/>
                        </a:lnRef>
                        <a:fillRef idx="0">
                          <a:schemeClr val="accent1"/>
                        </a:fillRef>
                        <a:effectRef idx="0">
                          <a:schemeClr val="accent1"/>
                        </a:effectRef>
                        <a:fontRef idx="minor">
                          <a:schemeClr val="dk1"/>
                        </a:fontRef>
                      </wps:style>
                      <wps:txbx>
                        <w:txbxContent>
                          <w:p w14:paraId="556AB745" w14:textId="77777777" w:rsidR="00272A3F" w:rsidRPr="003D2744" w:rsidRDefault="00272A3F" w:rsidP="004C373D">
                            <w:pPr>
                              <w:rPr>
                                <w:rFonts w:asciiTheme="majorHAnsi" w:hAnsiTheme="majorHAnsi"/>
                              </w:rPr>
                            </w:pPr>
                            <w:r w:rsidRPr="003D2744">
                              <w:rPr>
                                <w:rFonts w:asciiTheme="majorHAnsi" w:hAnsiTheme="majorHAnsi"/>
                              </w:rPr>
                              <w:t>Cultural heritage</w:t>
                            </w:r>
                          </w:p>
                        </w:txbxContent>
                      </wps:txbx>
                      <wps:bodyPr rot="0" spcFirstLastPara="0" vertOverflow="overflow" horzOverflow="overflow" vert="horz" wrap="square" lIns="91440" tIns="45720" rIns="91440" bIns="45720" numCol="1" spcCol="0" rtlCol="0" fromWordArt="0" anchor="t" anchorCtr="0" forceAA="0" compatLnSpc="1">
                        <a:prstTxWarp prst="textNoShape">
                          <a:avLst/>
                        </a:prstTxWarp>
                        <a:noAutofit/>
                      </wps:bodyPr>
                    </wps:wsp>
                  </a:graphicData>
                </a:graphic>
                <wp14:sizeRelH relativeFrom="margin">
                  <wp14:pctWidth>0</wp14:pctWidth>
                </wp14:sizeRelH>
                <wp14:sizeRelV relativeFrom="margin">
                  <wp14:pctHeight>0</wp14:pctHeight>
                </wp14:sizeRelV>
              </wp:anchor>
            </w:drawing>
          </mc:Choice>
          <mc:Fallback>
            <w:pict>
              <v:shape w14:anchorId="539A6F05" id="Text Box 16" o:spid="_x0000_s1027" type="#_x0000_t202" style="position:absolute;left:0;text-align:left;margin-left:378pt;margin-top:47.35pt;width:85.5pt;height:36.75pt;z-index:251673600;visibility:visible;mso-wrap-style:square;mso-width-percent:0;mso-height-percent:0;mso-wrap-distance-left:9pt;mso-wrap-distance-top:0;mso-wrap-distance-right:9pt;mso-wrap-distance-bottom:0;mso-position-horizontal:absolute;mso-position-horizontal-relative:text;mso-position-vertical:absolute;mso-position-vertical-relative:text;mso-width-percent:0;mso-height-percent:0;mso-width-relative:margin;mso-height-relative:margin;v-text-anchor:top" o:gfxdata="UEsDBBQABgAIAAAAIQC2gziS/gAAAOEBAAATAAAAW0NvbnRlbnRfVHlwZXNdLnhtbJSRQU7DMBBF&#10;90jcwfIWJU67QAgl6YK0S0CoHGBkTxKLZGx5TGhvj5O2G0SRWNoz/78nu9wcxkFMGNg6quQqL6RA&#10;0s5Y6ir5vt9lD1JwBDIwOMJKHpHlpr69KfdHjyxSmriSfYz+USnWPY7AufNIadK6MEJMx9ApD/oD&#10;OlTrorhX2lFEilmcO2RdNtjC5xDF9pCuTyYBB5bi6bQ4syoJ3g9WQ0ymaiLzg5KdCXlKLjvcW893&#10;SUOqXwnz5DrgnHtJTxOsQfEKIT7DmDSUCaxw7Rqn8787ZsmRM9e2VmPeBN4uqYvTtW7jvijg9N/y&#10;JsXecLq0q+WD6m8AAAD//wMAUEsDBBQABgAIAAAAIQA4/SH/1gAAAJQBAAALAAAAX3JlbHMvLnJl&#10;bHOkkMFqwzAMhu+DvYPRfXGawxijTi+j0GvpHsDYimMaW0Yy2fr2M4PBMnrbUb/Q94l/f/hMi1qR&#10;JVI2sOt6UJgd+ZiDgffL8ekFlFSbvV0oo4EbChzGx4f9GRdb25HMsYhqlCwG5lrLq9biZkxWOiqY&#10;22YiTra2kYMu1l1tQD30/bPm3wwYN0x18gb45AdQl1tp5j/sFB2T0FQ7R0nTNEV3j6o9feQzro1i&#10;OWA14Fm+Q8a1a8+Bvu/d/dMb2JY5uiPbhG/ktn4cqGU/er3pcvwCAAD//wMAUEsDBBQABgAIAAAA&#10;IQBpNkxnlQIAALsFAAAOAAAAZHJzL2Uyb0RvYy54bWysVE1vGyEQvVfqf0Dcm7Ud23GtrCM3UapK&#10;URI1qXLGLMQowFDA3nV/fQd213E+Lql62QXmzWPmMTOnZ43RZCt8UGBLOjwaUCIsh0rZx5L+ur/8&#10;MqMkRGYrpsGKku5EoGeLz59OazcXI1iDroQnSGLDvHYlXcfo5kUR+FoYFo7ACYtGCd6wiFv/WFSe&#10;1chudDEaDKZFDb5yHrgIAU8vWiNdZH4pBY83UgYRiS4pxhbz1+fvKn2LxSmbP3rm1op3YbB/iMIw&#10;ZfHSPdUFi4xsvHpDZRT3EEDGIw6mACkVFzkHzGY4eJXN3Zo5kXNBcYLbyxT+Hy2/3t56oip8uykl&#10;lhl8o3vRRPINGoJHqE/twhxhdw6BscFzxPbnAQ9T2o30Jv0xIYJ2VHq3Vzex8eQ0mE1mEzRxtI2n&#10;05PRJNEUz97Oh/hdgCFpUVKPr5dFZdurEFtoD0mXBdCqulRa502qGHGuPdkyfGsdc4xI/gKlLalL&#10;Oj3GMN4wJOq9/0oz/tSFd8CAfNomT5FrqwsrKdQqkVdxp0XCaPtTSNQ2C/JOjIxzYfdxZnRCSczo&#10;I44d/jmqjzi3eaBHvhls3DsbZcG3Kr2UtnrqpZUtHt/wIO+0jM2qyUV13BfKCqod1o+HtgOD45cK&#10;9b5iId4yjy2HdYFjJN7gR2rAR4JuRcka/J/3zhMeOwGtlNTYwiUNvzfMC0r0D4s98nU4Hqeez5vx&#10;5GSEG39oWR1a7MacA1bOEAeW43mZ8FH3S+nBPOC0WaZb0cQsx7tLGvvleWwHC04rLpbLDMIudyxe&#10;2TvHE3VSOdXZffPAvOvqPGKHXEPf7Gz+qtxbbPK0sNxEkCr3QtK5VbXTHydE7qZumqURdLjPqOeZ&#10;u/gLAAD//wMAUEsDBBQABgAIAAAAIQDMLCEV3QAAAAoBAAAPAAAAZHJzL2Rvd25yZXYueG1sTI/L&#10;TsMwEEX3SPyDNUjsqEMEeTVOBaiwYUVBrKexa1uN7Sh20/D3DCu6nJmjO+e2m8UNbFZTtMELuF9l&#10;wJTvg7ReC/j6fL2rgMWEXuIQvBLwoyJsuuurFhsZzv5DzbukGYX42KAAk9LYcB57oxzGVRiVp9sh&#10;TA4TjZPmcsIzhbuB51lWcIfW0weDo3oxqj/uTk7A9lnXuq9wMttKWjsv34d3/SbE7c3ytAaW1JL+&#10;YfjTJ3XoyGkfTl5GNggoHwvqkgTUDyUwAuq8pMWeyKLKgXctv6zQ/QIAAP//AwBQSwECLQAUAAYA&#10;CAAAACEAtoM4kv4AAADhAQAAEwAAAAAAAAAAAAAAAAAAAAAAW0NvbnRlbnRfVHlwZXNdLnhtbFBL&#10;AQItABQABgAIAAAAIQA4/SH/1gAAAJQBAAALAAAAAAAAAAAAAAAAAC8BAABfcmVscy8ucmVsc1BL&#10;AQItABQABgAIAAAAIQBpNkxnlQIAALsFAAAOAAAAAAAAAAAAAAAAAC4CAABkcnMvZTJvRG9jLnht&#10;bFBLAQItABQABgAIAAAAIQDMLCEV3QAAAAoBAAAPAAAAAAAAAAAAAAAAAO8EAABkcnMvZG93bnJl&#10;di54bWxQSwUGAAAAAAQABADzAAAA+QUAAAAA&#10;" fillcolor="white [3201]" strokeweight=".5pt">
                <v:textbox>
                  <w:txbxContent>
                    <w:p w14:paraId="556AB745" w14:textId="77777777" w:rsidR="00272A3F" w:rsidRPr="003D2744" w:rsidRDefault="00272A3F" w:rsidP="004C373D">
                      <w:pPr>
                        <w:rPr>
                          <w:rFonts w:asciiTheme="majorHAnsi" w:hAnsiTheme="majorHAnsi"/>
                        </w:rPr>
                      </w:pPr>
                      <w:r w:rsidRPr="003D2744">
                        <w:rPr>
                          <w:rFonts w:asciiTheme="majorHAnsi" w:hAnsiTheme="majorHAnsi"/>
                        </w:rPr>
                        <w:t>Cultural heritage</w:t>
                      </w:r>
                    </w:p>
                  </w:txbxContent>
                </v:textbox>
              </v:shape>
            </w:pict>
          </mc:Fallback>
        </mc:AlternateContent>
      </w:r>
      <w:r w:rsidRPr="00272A3F">
        <w:rPr>
          <w:rFonts w:ascii="Bliss 2 Regular" w:hAnsi="Bliss 2 Regular"/>
          <w:noProof/>
          <w:color w:val="0000FF"/>
          <w:sz w:val="24"/>
          <w:szCs w:val="24"/>
          <w:lang w:eastAsia="en-GB"/>
        </w:rPr>
        <mc:AlternateContent>
          <mc:Choice Requires="wps">
            <w:drawing>
              <wp:anchor distT="0" distB="0" distL="114300" distR="114300" simplePos="0" relativeHeight="251670528" behindDoc="0" locked="0" layoutInCell="1" allowOverlap="1" wp14:anchorId="6E53EB71" wp14:editId="5023054F">
                <wp:simplePos x="0" y="0"/>
                <wp:positionH relativeFrom="column">
                  <wp:posOffset>4800600</wp:posOffset>
                </wp:positionH>
                <wp:positionV relativeFrom="paragraph">
                  <wp:posOffset>29845</wp:posOffset>
                </wp:positionV>
                <wp:extent cx="1085850" cy="285750"/>
                <wp:effectExtent l="0" t="0" r="31750" b="19050"/>
                <wp:wrapNone/>
                <wp:docPr id="17" name="Text Box 17"/>
                <wp:cNvGraphicFramePr/>
                <a:graphic xmlns:a="http://schemas.openxmlformats.org/drawingml/2006/main">
                  <a:graphicData uri="http://schemas.microsoft.com/office/word/2010/wordprocessingShape">
                    <wps:wsp>
                      <wps:cNvSpPr txBox="1"/>
                      <wps:spPr>
                        <a:xfrm>
                          <a:off x="0" y="0"/>
                          <a:ext cx="1085850" cy="285750"/>
                        </a:xfrm>
                        <a:prstGeom prst="rect">
                          <a:avLst/>
                        </a:prstGeom>
                        <a:solidFill>
                          <a:schemeClr val="lt1"/>
                        </a:solidFill>
                        <a:ln w="6350">
                          <a:solidFill>
                            <a:prstClr val="black"/>
                          </a:solidFill>
                        </a:ln>
                        <a:effectLst/>
                      </wps:spPr>
                      <wps:style>
                        <a:lnRef idx="0">
                          <a:schemeClr val="accent1"/>
                        </a:lnRef>
                        <a:fillRef idx="0">
                          <a:schemeClr val="accent1"/>
                        </a:fillRef>
                        <a:effectRef idx="0">
                          <a:schemeClr val="accent1"/>
                        </a:effectRef>
                        <a:fontRef idx="minor">
                          <a:schemeClr val="dk1"/>
                        </a:fontRef>
                      </wps:style>
                      <wps:txbx>
                        <w:txbxContent>
                          <w:p w14:paraId="45D49E23" w14:textId="77777777" w:rsidR="00272A3F" w:rsidRPr="003D2744" w:rsidRDefault="00272A3F" w:rsidP="004C373D">
                            <w:pPr>
                              <w:rPr>
                                <w:rFonts w:asciiTheme="majorHAnsi" w:hAnsiTheme="majorHAnsi"/>
                              </w:rPr>
                            </w:pPr>
                            <w:r w:rsidRPr="003D2744">
                              <w:rPr>
                                <w:rFonts w:asciiTheme="majorHAnsi" w:hAnsiTheme="majorHAnsi"/>
                              </w:rPr>
                              <w:t>Location</w:t>
                            </w:r>
                          </w:p>
                        </w:txbxContent>
                      </wps:txbx>
                      <wps:bodyPr rot="0" spcFirstLastPara="0" vertOverflow="overflow" horzOverflow="overflow" vert="horz" wrap="square" lIns="91440" tIns="45720" rIns="91440" bIns="45720" numCol="1" spcCol="0" rtlCol="0" fromWordArt="0" anchor="t" anchorCtr="0" forceAA="0" compatLnSpc="1">
                        <a:prstTxWarp prst="textNoShape">
                          <a:avLst/>
                        </a:prstTxWarp>
                        <a:noAutofit/>
                      </wps:bodyPr>
                    </wps:wsp>
                  </a:graphicData>
                </a:graphic>
                <wp14:sizeRelH relativeFrom="margin">
                  <wp14:pctWidth>0</wp14:pctWidth>
                </wp14:sizeRelH>
                <wp14:sizeRelV relativeFrom="margin">
                  <wp14:pctHeight>0</wp14:pctHeight>
                </wp14:sizeRelV>
              </wp:anchor>
            </w:drawing>
          </mc:Choice>
          <mc:Fallback>
            <w:pict>
              <v:shape w14:anchorId="6E53EB71" id="Text Box 17" o:spid="_x0000_s1028" type="#_x0000_t202" style="position:absolute;left:0;text-align:left;margin-left:378pt;margin-top:2.35pt;width:85.5pt;height:22.5pt;z-index:251670528;visibility:visible;mso-wrap-style:square;mso-width-percent:0;mso-height-percent:0;mso-wrap-distance-left:9pt;mso-wrap-distance-top:0;mso-wrap-distance-right:9pt;mso-wrap-distance-bottom:0;mso-position-horizontal:absolute;mso-position-horizontal-relative:text;mso-position-vertical:absolute;mso-position-vertical-relative:text;mso-width-percent:0;mso-height-percent:0;mso-width-relative:margin;mso-height-relative:margin;v-text-anchor:top" o:gfxdata="UEsDBBQABgAIAAAAIQC2gziS/gAAAOEBAAATAAAAW0NvbnRlbnRfVHlwZXNdLnhtbJSRQU7DMBBF&#10;90jcwfIWJU67QAgl6YK0S0CoHGBkTxKLZGx5TGhvj5O2G0SRWNoz/78nu9wcxkFMGNg6quQqL6RA&#10;0s5Y6ir5vt9lD1JwBDIwOMJKHpHlpr69KfdHjyxSmriSfYz+USnWPY7AufNIadK6MEJMx9ApD/oD&#10;OlTrorhX2lFEilmcO2RdNtjC5xDF9pCuTyYBB5bi6bQ4syoJ3g9WQ0ymaiLzg5KdCXlKLjvcW893&#10;SUOqXwnz5DrgnHtJTxOsQfEKIT7DmDSUCaxw7Rqn8787ZsmRM9e2VmPeBN4uqYvTtW7jvijg9N/y&#10;JsXecLq0q+WD6m8AAAD//wMAUEsDBBQABgAIAAAAIQA4/SH/1gAAAJQBAAALAAAAX3JlbHMvLnJl&#10;bHOkkMFqwzAMhu+DvYPRfXGawxijTi+j0GvpHsDYimMaW0Yy2fr2M4PBMnrbUb/Q94l/f/hMi1qR&#10;JVI2sOt6UJgd+ZiDgffL8ekFlFSbvV0oo4EbChzGx4f9GRdb25HMsYhqlCwG5lrLq9biZkxWOiqY&#10;22YiTra2kYMu1l1tQD30/bPm3wwYN0x18gb45AdQl1tp5j/sFB2T0FQ7R0nTNEV3j6o9feQzro1i&#10;OWA14Fm+Q8a1a8+Bvu/d/dMb2JY5uiPbhG/ktn4cqGU/er3pcvwCAAD//wMAUEsDBBQABgAIAAAA&#10;IQDlSOAPlAIAALsFAAAOAAAAZHJzL2Uyb0RvYy54bWysVF1P2zAUfZ+0/2D5faTtWugqUtSBmCYh&#10;QCsTz65j0wjH9my3SffrOXaSUj5emPaSXPue+3V87z09aypFtsL50uicDo8GlAjNTVHqh5z+vrv8&#10;MqXEB6YLpowWOd0JT8/mnz+d1nYmRmZtVCEcgRPtZ7XN6ToEO8syz9eiYv7IWKGhlMZVLODoHrLC&#10;sRreK5WNBoPjrDausM5w4T1uL1olnSf/UgoebqT0IhCVU+QW0tel7yp+s/kpmz04Ztcl79Jg/5BF&#10;xUqNoHtXFywwsnHlG1dVyZ3xRoYjbqrMSFlykWpANcPBq2qWa2ZFqgXkeLunyf8/t/x6e+tIWeDt&#10;TijRrMIb3YkmkO+mIbgCP7X1M8CWFsDQ4B7Y/t7jMpbdSFfFPwoi0IPp3Z7d6I1Ho8F0Mp1AxaEb&#10;TScnkOE+e7a2zocfwlQkCjl1eL1EKtte+dBCe0gM5o0qi8tSqXSIHSPOlSNbhrdWIeUI5y9QSpM6&#10;p8dfEfqNh+h6b79SjD926R14gD+lo6VIvdWlFRlqmUhS2CkRMUr/EhLcJkLeyZFxLvQ+z4SOKImK&#10;PmLY4Z+z+ohxWwcsUmSjw964KrVxLUsvqS0ee2pli8cbHtQdxdCsmtRU475RVqbYoX+caSfQW35Z&#10;gu8r5sMtcxg59AXWSLjBRyqDRzKdRMnauL/v3Uc8JgFaSmqMcE79nw1zghL1U2NGvg3H4zjz6TCe&#10;nIxwcIea1aFGb6pzg84ZYmFZnsSID6oXpTPVPbbNIkaFimmO2DkNvXge2sWCbcXFYpFAmHLLwpVe&#10;Wh5dR5Zjn90198zZrs8DJuTa9MPOZq/avcVGS20Wm2BkmWYh8tyy2vGPDZGmqdtmcQUdnhPqeefO&#10;nwAAAP//AwBQSwMEFAAGAAgAAAAhAEJ/KezbAAAACAEAAA8AAABkcnMvZG93bnJldi54bWxMj8tO&#10;wzAQRfdI/IM1SOyoQwXNo3EqQIUNKwpi7cZT22psR7abhr9nWNHl0R3dObfdzG5gE8ZkgxdwvyiA&#10;oe+Dsl4L+Pp8vauApSy9kkPwKOAHE2y666tWNiqc/QdOu6wZlfjUSAEm57HhPPUGnUyLMKKn7BCi&#10;k5kwaq6iPFO5G/iyKFbcSevpg5Ejvhjsj7uTE7B91rXuKxnNtlLWTvP34V2/CXF7Mz+tgWWc8/8x&#10;/OmTOnTktA8nrxIbBJSPK9qSBTyUwCivlyXxnrgugXctvxzQ/QIAAP//AwBQSwECLQAUAAYACAAA&#10;ACEAtoM4kv4AAADhAQAAEwAAAAAAAAAAAAAAAAAAAAAAW0NvbnRlbnRfVHlwZXNdLnhtbFBLAQIt&#10;ABQABgAIAAAAIQA4/SH/1gAAAJQBAAALAAAAAAAAAAAAAAAAAC8BAABfcmVscy8ucmVsc1BLAQIt&#10;ABQABgAIAAAAIQDlSOAPlAIAALsFAAAOAAAAAAAAAAAAAAAAAC4CAABkcnMvZTJvRG9jLnhtbFBL&#10;AQItABQABgAIAAAAIQBCfyns2wAAAAgBAAAPAAAAAAAAAAAAAAAAAO4EAABkcnMvZG93bnJldi54&#10;bWxQSwUGAAAAAAQABADzAAAA9gUAAAAA&#10;" fillcolor="white [3201]" strokeweight=".5pt">
                <v:textbox>
                  <w:txbxContent>
                    <w:p w14:paraId="45D49E23" w14:textId="77777777" w:rsidR="00272A3F" w:rsidRPr="003D2744" w:rsidRDefault="00272A3F" w:rsidP="004C373D">
                      <w:pPr>
                        <w:rPr>
                          <w:rFonts w:asciiTheme="majorHAnsi" w:hAnsiTheme="majorHAnsi"/>
                        </w:rPr>
                      </w:pPr>
                      <w:r w:rsidRPr="003D2744">
                        <w:rPr>
                          <w:rFonts w:asciiTheme="majorHAnsi" w:hAnsiTheme="majorHAnsi"/>
                        </w:rPr>
                        <w:t>Location</w:t>
                      </w:r>
                    </w:p>
                  </w:txbxContent>
                </v:textbox>
              </v:shape>
            </w:pict>
          </mc:Fallback>
        </mc:AlternateContent>
      </w:r>
      <w:r w:rsidR="0077534A" w:rsidRPr="00272A3F">
        <w:rPr>
          <w:rFonts w:ascii="Bliss 2 Regular" w:hAnsi="Bliss 2 Regular"/>
          <w:noProof/>
          <w:color w:val="0000FF"/>
          <w:sz w:val="24"/>
          <w:szCs w:val="24"/>
          <w:lang w:eastAsia="en-GB"/>
        </w:rPr>
        <mc:AlternateContent>
          <mc:Choice Requires="wps">
            <w:drawing>
              <wp:anchor distT="0" distB="0" distL="114300" distR="114300" simplePos="0" relativeHeight="251676672" behindDoc="0" locked="0" layoutInCell="1" allowOverlap="1" wp14:anchorId="038A4D1E" wp14:editId="08962F00">
                <wp:simplePos x="0" y="0"/>
                <wp:positionH relativeFrom="column">
                  <wp:posOffset>4800600</wp:posOffset>
                </wp:positionH>
                <wp:positionV relativeFrom="paragraph">
                  <wp:posOffset>1515745</wp:posOffset>
                </wp:positionV>
                <wp:extent cx="1085850" cy="466725"/>
                <wp:effectExtent l="0" t="0" r="31750" b="15875"/>
                <wp:wrapNone/>
                <wp:docPr id="15" name="Text Box 15"/>
                <wp:cNvGraphicFramePr/>
                <a:graphic xmlns:a="http://schemas.openxmlformats.org/drawingml/2006/main">
                  <a:graphicData uri="http://schemas.microsoft.com/office/word/2010/wordprocessingShape">
                    <wps:wsp>
                      <wps:cNvSpPr txBox="1"/>
                      <wps:spPr>
                        <a:xfrm>
                          <a:off x="0" y="0"/>
                          <a:ext cx="1085850" cy="466725"/>
                        </a:xfrm>
                        <a:prstGeom prst="rect">
                          <a:avLst/>
                        </a:prstGeom>
                        <a:solidFill>
                          <a:schemeClr val="lt1"/>
                        </a:solidFill>
                        <a:ln w="6350">
                          <a:solidFill>
                            <a:prstClr val="black"/>
                          </a:solidFill>
                        </a:ln>
                        <a:effectLst/>
                      </wps:spPr>
                      <wps:style>
                        <a:lnRef idx="0">
                          <a:schemeClr val="accent1"/>
                        </a:lnRef>
                        <a:fillRef idx="0">
                          <a:schemeClr val="accent1"/>
                        </a:fillRef>
                        <a:effectRef idx="0">
                          <a:schemeClr val="accent1"/>
                        </a:effectRef>
                        <a:fontRef idx="minor">
                          <a:schemeClr val="dk1"/>
                        </a:fontRef>
                      </wps:style>
                      <wps:txbx>
                        <w:txbxContent>
                          <w:p w14:paraId="0EFB9089" w14:textId="77777777" w:rsidR="00272A3F" w:rsidRPr="003D2744" w:rsidRDefault="00272A3F" w:rsidP="004C373D">
                            <w:pPr>
                              <w:rPr>
                                <w:rFonts w:asciiTheme="majorHAnsi" w:hAnsiTheme="majorHAnsi"/>
                              </w:rPr>
                            </w:pPr>
                            <w:r w:rsidRPr="003D2744">
                              <w:rPr>
                                <w:rFonts w:asciiTheme="majorHAnsi" w:hAnsiTheme="majorHAnsi"/>
                              </w:rPr>
                              <w:t>Human capital</w:t>
                            </w:r>
                          </w:p>
                        </w:txbxContent>
                      </wps:txbx>
                      <wps:bodyPr rot="0" spcFirstLastPara="0" vertOverflow="overflow" horzOverflow="overflow" vert="horz" wrap="square" lIns="91440" tIns="45720" rIns="91440" bIns="45720" numCol="1" spcCol="0" rtlCol="0" fromWordArt="0" anchor="t" anchorCtr="0" forceAA="0" compatLnSpc="1">
                        <a:prstTxWarp prst="textNoShape">
                          <a:avLst/>
                        </a:prstTxWarp>
                        <a:noAutofit/>
                      </wps:bodyPr>
                    </wps:wsp>
                  </a:graphicData>
                </a:graphic>
                <wp14:sizeRelH relativeFrom="margin">
                  <wp14:pctWidth>0</wp14:pctWidth>
                </wp14:sizeRelH>
                <wp14:sizeRelV relativeFrom="margin">
                  <wp14:pctHeight>0</wp14:pctHeight>
                </wp14:sizeRelV>
              </wp:anchor>
            </w:drawing>
          </mc:Choice>
          <mc:Fallback>
            <w:pict>
              <v:shape w14:anchorId="038A4D1E" id="Text Box 15" o:spid="_x0000_s1029" type="#_x0000_t202" style="position:absolute;left:0;text-align:left;margin-left:378pt;margin-top:119.35pt;width:85.5pt;height:36.75pt;z-index:251676672;visibility:visible;mso-wrap-style:square;mso-width-percent:0;mso-height-percent:0;mso-wrap-distance-left:9pt;mso-wrap-distance-top:0;mso-wrap-distance-right:9pt;mso-wrap-distance-bottom:0;mso-position-horizontal:absolute;mso-position-horizontal-relative:text;mso-position-vertical:absolute;mso-position-vertical-relative:text;mso-width-percent:0;mso-height-percent:0;mso-width-relative:margin;mso-height-relative:margin;v-text-anchor:top" o:gfxdata="UEsDBBQABgAIAAAAIQC2gziS/gAAAOEBAAATAAAAW0NvbnRlbnRfVHlwZXNdLnhtbJSRQU7DMBBF&#10;90jcwfIWJU67QAgl6YK0S0CoHGBkTxKLZGx5TGhvj5O2G0SRWNoz/78nu9wcxkFMGNg6quQqL6RA&#10;0s5Y6ir5vt9lD1JwBDIwOMJKHpHlpr69KfdHjyxSmriSfYz+USnWPY7AufNIadK6MEJMx9ApD/oD&#10;OlTrorhX2lFEilmcO2RdNtjC5xDF9pCuTyYBB5bi6bQ4syoJ3g9WQ0ymaiLzg5KdCXlKLjvcW893&#10;SUOqXwnz5DrgnHtJTxOsQfEKIT7DmDSUCaxw7Rqn8787ZsmRM9e2VmPeBN4uqYvTtW7jvijg9N/y&#10;JsXecLq0q+WD6m8AAAD//wMAUEsDBBQABgAIAAAAIQA4/SH/1gAAAJQBAAALAAAAX3JlbHMvLnJl&#10;bHOkkMFqwzAMhu+DvYPRfXGawxijTi+j0GvpHsDYimMaW0Yy2fr2M4PBMnrbUb/Q94l/f/hMi1qR&#10;JVI2sOt6UJgd+ZiDgffL8ekFlFSbvV0oo4EbChzGx4f9GRdb25HMsYhqlCwG5lrLq9biZkxWOiqY&#10;22YiTra2kYMu1l1tQD30/bPm3wwYN0x18gb45AdQl1tp5j/sFB2T0FQ7R0nTNEV3j6o9feQzro1i&#10;OWA14Fm+Q8a1a8+Bvu/d/dMb2JY5uiPbhG/ktn4cqGU/er3pcvwCAAD//wMAUEsDBBQABgAIAAAA&#10;IQCcgiLElAIAALsFAAAOAAAAZHJzL2Uyb0RvYy54bWysVE1v2zAMvQ/YfxB0X51kSdYFdYqsRYcB&#10;RVusHXpWZKkxKouapCTOfv2e5CRNPy4ddrFJ8ZEin0ienLaNYSvlQ0225P2jHmfKSqpq+1DyX3cX&#10;n445C1HYShiyquQbFfjp9OOHk7WbqAEtyFTKMwSxYbJ2JV/E6CZFEeRCNSIckVMWRk2+ERGqfygq&#10;L9aI3phi0OuNizX5ynmSKgScnndGPs3xtVYyXmsdVGSm5Mgt5q/P33n6FtMTMXnwwi1quU1D/EMW&#10;jagtLt2HOhdRsKWvX4VqaukpkI5HkpqCtK6lyjWgmn7vRTW3C+FUrgXkBLenKfy/sPJqdeNZXeHt&#10;RpxZ0eCN7lQb2TdqGY7Az9qFCWC3DsDY4hzY3XnAYSq71b5JfxTEYAfTmz27KZpMTr3j0fEIJgnb&#10;cDz+Msjhiydv50P8rqhhSSi5x+tlUsXqMkRkAugOki4LZOrqojYmK6lj1JnxbCXw1ibmHOHxDGUs&#10;W5d8/BlpvIqQQu/950bIx1Tl8wjQjE2eKvfWNq3EUMdEluLGqIQx9qfS4DYT8kaOQkpl93lmdEJp&#10;VPQexy3+Kav3OHd1wCPfTDbunZvaku9Yek5t9bijVnd4kHRQdxJjO29zU+0baE7VBv3jqZvA4ORF&#10;Db4vRYg3wmPk0BdYI/EaH20Ij0RbibMF+T9vnSc8JgFWztYY4ZKH30vhFWfmh8WMfO0Ph2nmszIc&#10;fRlA8YeW+aHFLpszQuf0sbCczGLCR7MTtafmHttmlm6FSViJu0sed+JZ7BYLtpVUs1kGYcqdiJf2&#10;1skUOrGc+uyuvRfebfs8YkKuaDfsYvKi3Tts8rQ0W0bSdZ6FxHPH6pZ/bIjcrtttllbQoZ5RTzt3&#10;+hcAAP//AwBQSwMEFAAGAAgAAAAhALagpm/fAAAACwEAAA8AAABkcnMvZG93bnJldi54bWxMj8FO&#10;wzAQRO9I/IO1SNyoU1c0acimAlS4cKIgzm7s2haxHcVuGv6e5USPszOafdNsZ9+zSY/JxYCwXBTA&#10;dOiicsEgfH683FXAUpZByT4GjfCjE2zb66tG1iqew7ue9tkwKgmplgg256HmPHVWe5kWcdCBvGMc&#10;vcwkR8PVKM9U7nsuimLNvXSBPlg56Geru+/9ySPsnszGdJUc7a5Szk3z1/HNvCLe3syPD8CynvN/&#10;GP7wCR1aYjrEU1CJ9Qjl/Zq2ZASxqkpglNiIki4HhNVSCOBtwy83tL8AAAD//wMAUEsBAi0AFAAG&#10;AAgAAAAhALaDOJL+AAAA4QEAABMAAAAAAAAAAAAAAAAAAAAAAFtDb250ZW50X1R5cGVzXS54bWxQ&#10;SwECLQAUAAYACAAAACEAOP0h/9YAAACUAQAACwAAAAAAAAAAAAAAAAAvAQAAX3JlbHMvLnJlbHNQ&#10;SwECLQAUAAYACAAAACEAnIIixJQCAAC7BQAADgAAAAAAAAAAAAAAAAAuAgAAZHJzL2Uyb0RvYy54&#10;bWxQSwECLQAUAAYACAAAACEAtqCmb98AAAALAQAADwAAAAAAAAAAAAAAAADuBAAAZHJzL2Rvd25y&#10;ZXYueG1sUEsFBgAAAAAEAAQA8wAAAPoFAAAAAA==&#10;" fillcolor="white [3201]" strokeweight=".5pt">
                <v:textbox>
                  <w:txbxContent>
                    <w:p w14:paraId="0EFB9089" w14:textId="77777777" w:rsidR="00272A3F" w:rsidRPr="003D2744" w:rsidRDefault="00272A3F" w:rsidP="004C373D">
                      <w:pPr>
                        <w:rPr>
                          <w:rFonts w:asciiTheme="majorHAnsi" w:hAnsiTheme="majorHAnsi"/>
                        </w:rPr>
                      </w:pPr>
                      <w:r w:rsidRPr="003D2744">
                        <w:rPr>
                          <w:rFonts w:asciiTheme="majorHAnsi" w:hAnsiTheme="majorHAnsi"/>
                        </w:rPr>
                        <w:t>Human capital</w:t>
                      </w:r>
                    </w:p>
                  </w:txbxContent>
                </v:textbox>
              </v:shape>
            </w:pict>
          </mc:Fallback>
        </mc:AlternateContent>
      </w:r>
      <w:r w:rsidR="004C373D" w:rsidRPr="00272A3F">
        <w:rPr>
          <w:rFonts w:ascii="Bliss 2 Regular" w:hAnsi="Bliss 2 Regular"/>
          <w:noProof/>
          <w:color w:val="0000FF"/>
          <w:sz w:val="24"/>
          <w:szCs w:val="24"/>
          <w:lang w:eastAsia="en-GB"/>
        </w:rPr>
        <mc:AlternateContent>
          <mc:Choice Requires="wps">
            <w:drawing>
              <wp:anchor distT="0" distB="0" distL="114300" distR="114300" simplePos="0" relativeHeight="251679744" behindDoc="0" locked="0" layoutInCell="1" allowOverlap="1" wp14:anchorId="74528589" wp14:editId="1CD9DC32">
                <wp:simplePos x="0" y="0"/>
                <wp:positionH relativeFrom="column">
                  <wp:posOffset>381000</wp:posOffset>
                </wp:positionH>
                <wp:positionV relativeFrom="paragraph">
                  <wp:posOffset>1064260</wp:posOffset>
                </wp:positionV>
                <wp:extent cx="1085850" cy="466725"/>
                <wp:effectExtent l="0" t="0" r="19050" b="28575"/>
                <wp:wrapNone/>
                <wp:docPr id="13" name="Text Box 13"/>
                <wp:cNvGraphicFramePr/>
                <a:graphic xmlns:a="http://schemas.openxmlformats.org/drawingml/2006/main">
                  <a:graphicData uri="http://schemas.microsoft.com/office/word/2010/wordprocessingShape">
                    <wps:wsp>
                      <wps:cNvSpPr txBox="1"/>
                      <wps:spPr>
                        <a:xfrm>
                          <a:off x="0" y="0"/>
                          <a:ext cx="1085850" cy="466725"/>
                        </a:xfrm>
                        <a:prstGeom prst="rect">
                          <a:avLst/>
                        </a:prstGeom>
                        <a:solidFill>
                          <a:schemeClr val="lt1"/>
                        </a:solidFill>
                        <a:ln w="6350">
                          <a:solidFill>
                            <a:prstClr val="black"/>
                          </a:solidFill>
                        </a:ln>
                        <a:effectLst/>
                      </wps:spPr>
                      <wps:style>
                        <a:lnRef idx="0">
                          <a:schemeClr val="accent1"/>
                        </a:lnRef>
                        <a:fillRef idx="0">
                          <a:schemeClr val="accent1"/>
                        </a:fillRef>
                        <a:effectRef idx="0">
                          <a:schemeClr val="accent1"/>
                        </a:effectRef>
                        <a:fontRef idx="minor">
                          <a:schemeClr val="dk1"/>
                        </a:fontRef>
                      </wps:style>
                      <wps:txbx>
                        <w:txbxContent>
                          <w:p w14:paraId="355A4FF6" w14:textId="77777777" w:rsidR="00272A3F" w:rsidRPr="003D2744" w:rsidRDefault="00272A3F" w:rsidP="004C373D">
                            <w:pPr>
                              <w:rPr>
                                <w:rFonts w:asciiTheme="majorHAnsi" w:hAnsiTheme="majorHAnsi"/>
                              </w:rPr>
                            </w:pPr>
                            <w:r w:rsidRPr="003D2744">
                              <w:rPr>
                                <w:rFonts w:asciiTheme="majorHAnsi" w:hAnsiTheme="majorHAnsi"/>
                              </w:rPr>
                              <w:t>Social capital</w:t>
                            </w:r>
                          </w:p>
                        </w:txbxContent>
                      </wps:txbx>
                      <wps:bodyPr rot="0" spcFirstLastPara="0" vertOverflow="overflow" horzOverflow="overflow" vert="horz" wrap="square" lIns="91440" tIns="45720" rIns="91440" bIns="45720" numCol="1" spcCol="0" rtlCol="0" fromWordArt="0" anchor="t" anchorCtr="0" forceAA="0" compatLnSpc="1">
                        <a:prstTxWarp prst="textNoShape">
                          <a:avLst/>
                        </a:prstTxWarp>
                        <a:noAutofit/>
                      </wps:bodyPr>
                    </wps:wsp>
                  </a:graphicData>
                </a:graphic>
                <wp14:sizeRelH relativeFrom="margin">
                  <wp14:pctWidth>0</wp14:pctWidth>
                </wp14:sizeRelH>
                <wp14:sizeRelV relativeFrom="margin">
                  <wp14:pctHeight>0</wp14:pctHeight>
                </wp14:sizeRelV>
              </wp:anchor>
            </w:drawing>
          </mc:Choice>
          <mc:Fallback>
            <w:pict>
              <v:shape w14:anchorId="74528589" id="Text Box 13" o:spid="_x0000_s1030" type="#_x0000_t202" style="position:absolute;left:0;text-align:left;margin-left:30pt;margin-top:83.8pt;width:85.5pt;height:36.75pt;z-index:251679744;visibility:visible;mso-wrap-style:square;mso-width-percent:0;mso-height-percent:0;mso-wrap-distance-left:9pt;mso-wrap-distance-top:0;mso-wrap-distance-right:9pt;mso-wrap-distance-bottom:0;mso-position-horizontal:absolute;mso-position-horizontal-relative:text;mso-position-vertical:absolute;mso-position-vertical-relative:text;mso-width-percent:0;mso-height-percent:0;mso-width-relative:margin;mso-height-relative:margin;v-text-anchor:top" o:gfxdata="UEsDBBQABgAIAAAAIQC2gziS/gAAAOEBAAATAAAAW0NvbnRlbnRfVHlwZXNdLnhtbJSRQU7DMBBF&#10;90jcwfIWJU67QAgl6YK0S0CoHGBkTxKLZGx5TGhvj5O2G0SRWNoz/78nu9wcxkFMGNg6quQqL6RA&#10;0s5Y6ir5vt9lD1JwBDIwOMJKHpHlpr69KfdHjyxSmriSfYz+USnWPY7AufNIadK6MEJMx9ApD/oD&#10;OlTrorhX2lFEilmcO2RdNtjC5xDF9pCuTyYBB5bi6bQ4syoJ3g9WQ0ymaiLzg5KdCXlKLjvcW893&#10;SUOqXwnz5DrgnHtJTxOsQfEKIT7DmDSUCaxw7Rqn8787ZsmRM9e2VmPeBN4uqYvTtW7jvijg9N/y&#10;JsXecLq0q+WD6m8AAAD//wMAUEsDBBQABgAIAAAAIQA4/SH/1gAAAJQBAAALAAAAX3JlbHMvLnJl&#10;bHOkkMFqwzAMhu+DvYPRfXGawxijTi+j0GvpHsDYimMaW0Yy2fr2M4PBMnrbUb/Q94l/f/hMi1qR&#10;JVI2sOt6UJgd+ZiDgffL8ekFlFSbvV0oo4EbChzGx4f9GRdb25HMsYhqlCwG5lrLq9biZkxWOiqY&#10;22YiTra2kYMu1l1tQD30/bPm3wwYN0x18gb45AdQl1tp5j/sFB2T0FQ7R0nTNEV3j6o9feQzro1i&#10;OWA14Fm+Q8a1a8+Bvu/d/dMb2JY5uiPbhG/ktn4cqGU/er3pcvwCAAD//wMAUEsDBBQABgAIAAAA&#10;IQA0dDsClQIAALsFAAAOAAAAZHJzL2Uyb0RvYy54bWysVE1vGyEQvVfqf0Dcm7Ud23GtrCM3UapK&#10;URI1qXLGLMQowFDA3nV/fQd213E+Lql62QXmzWPmMTOnZ43RZCt8UGBLOjwaUCIsh0rZx5L+ur/8&#10;MqMkRGYrpsGKku5EoGeLz59OazcXI1iDroQnSGLDvHYlXcfo5kUR+FoYFo7ACYtGCd6wiFv/WFSe&#10;1chudDEaDKZFDb5yHrgIAU8vWiNdZH4pBY83UgYRiS4pxhbz1+fvKn2LxSmbP3rm1op3YbB/iMIw&#10;ZfHSPdUFi4xsvHpDZRT3EEDGIw6mACkVFzkHzGY4eJXN3Zo5kXNBcYLbyxT+Hy2/3t56oip8u2NK&#10;LDP4RveiieQbNASPUJ/ahTnC7hwCY4PniO3PAx6mtBvpTfpjQgTtqPRur25i48lpMJvMJmjiaBtP&#10;pyejSaIpnr2dD/G7AEPSoqQeXy+LyrZXIbbQHpIuC6BVdam0zptUMeJce7Jl+NY65hiR/AVKW1KX&#10;dHqMYbxhSNR7/5Vm/KkL74AB+bRNniLXVhdWUqhVIq/iTouE0fankKhtFuSdGBnnwu7jzOiEkpjR&#10;Rxw7/HNUH3Fu80CPfDPYuHc2yoJvVXopbfXUSytbPL7hQd5pGZtVk4tq2hfKCqod1o+HtgOD45cK&#10;9b5iId4yjy2HdYFjJN7gR2rAR4JuRcka/J/3zhMeOwGtlNTYwiUNvzfMC0r0D4s98nU4Hqeez5vx&#10;5GSEG39oWR1a7MacA1bOEAeW43mZ8FH3S+nBPOC0WaZb0cQsx7tLGvvleWwHC04rLpbLDMIudyxe&#10;2TvHE3VSOdXZffPAvOvqPGKHXEPf7Gz+qtxbbPK0sNxEkCr3QtK5VbXTHydE7qZumqURdLjPqOeZ&#10;u/gLAAD//wMAUEsDBBQABgAIAAAAIQCYe7ms3AAAAAoBAAAPAAAAZHJzL2Rvd25yZXYueG1sTI9B&#10;T8MwDIXvSPyHyEjcWNqBSilNJ0CDCycG4uw1WRLROFWTdeXfY05ws5+fnr/XbpYwiNlMyUdSUK4K&#10;EIb6qD1ZBR/vz1c1iJSRNA6RjIJvk2DTnZ+12Oh4ojcz77IVHEKpQQUu57GRMvXOBEyrOBri2yFO&#10;ATOvk5V6whOHh0Gui6KSAT3xB4ejeXKm/9odg4Lto72zfY2T29ba+3n5PLzaF6UuL5aHexDZLPnP&#10;DL/4jA4dM+3jkXQSg4Kq4CqZ9eq2AsGG9XXJyp6Hm7IE2bXyf4XuBwAA//8DAFBLAQItABQABgAI&#10;AAAAIQC2gziS/gAAAOEBAAATAAAAAAAAAAAAAAAAAAAAAABbQ29udGVudF9UeXBlc10ueG1sUEsB&#10;Ai0AFAAGAAgAAAAhADj9If/WAAAAlAEAAAsAAAAAAAAAAAAAAAAALwEAAF9yZWxzLy5yZWxzUEsB&#10;Ai0AFAAGAAgAAAAhADR0OwKVAgAAuwUAAA4AAAAAAAAAAAAAAAAALgIAAGRycy9lMm9Eb2MueG1s&#10;UEsBAi0AFAAGAAgAAAAhAJh7uazcAAAACgEAAA8AAAAAAAAAAAAAAAAA7wQAAGRycy9kb3ducmV2&#10;LnhtbFBLBQYAAAAABAAEAPMAAAD4BQAAAAA=&#10;" fillcolor="white [3201]" strokeweight=".5pt">
                <v:textbox>
                  <w:txbxContent>
                    <w:p w14:paraId="355A4FF6" w14:textId="77777777" w:rsidR="00272A3F" w:rsidRPr="003D2744" w:rsidRDefault="00272A3F" w:rsidP="004C373D">
                      <w:pPr>
                        <w:rPr>
                          <w:rFonts w:asciiTheme="majorHAnsi" w:hAnsiTheme="majorHAnsi"/>
                        </w:rPr>
                      </w:pPr>
                      <w:r w:rsidRPr="003D2744">
                        <w:rPr>
                          <w:rFonts w:asciiTheme="majorHAnsi" w:hAnsiTheme="majorHAnsi"/>
                        </w:rPr>
                        <w:t>Social capital</w:t>
                      </w:r>
                    </w:p>
                  </w:txbxContent>
                </v:textbox>
              </v:shape>
            </w:pict>
          </mc:Fallback>
        </mc:AlternateContent>
      </w:r>
      <w:r w:rsidR="004C373D" w:rsidRPr="00272A3F">
        <w:rPr>
          <w:rFonts w:ascii="Bliss 2 Regular" w:hAnsi="Bliss 2 Regular"/>
          <w:noProof/>
          <w:color w:val="0000FF"/>
          <w:sz w:val="24"/>
          <w:szCs w:val="24"/>
          <w:lang w:eastAsia="en-GB"/>
        </w:rPr>
        <mc:AlternateContent>
          <mc:Choice Requires="wps">
            <w:drawing>
              <wp:anchor distT="0" distB="0" distL="114300" distR="114300" simplePos="0" relativeHeight="251682816" behindDoc="0" locked="0" layoutInCell="1" allowOverlap="1" wp14:anchorId="6CE134B7" wp14:editId="46AA1DBB">
                <wp:simplePos x="0" y="0"/>
                <wp:positionH relativeFrom="column">
                  <wp:posOffset>314325</wp:posOffset>
                </wp:positionH>
                <wp:positionV relativeFrom="paragraph">
                  <wp:posOffset>273685</wp:posOffset>
                </wp:positionV>
                <wp:extent cx="1085850" cy="466725"/>
                <wp:effectExtent l="0" t="0" r="19050" b="28575"/>
                <wp:wrapNone/>
                <wp:docPr id="14" name="Text Box 14"/>
                <wp:cNvGraphicFramePr/>
                <a:graphic xmlns:a="http://schemas.openxmlformats.org/drawingml/2006/main">
                  <a:graphicData uri="http://schemas.microsoft.com/office/word/2010/wordprocessingShape">
                    <wps:wsp>
                      <wps:cNvSpPr txBox="1"/>
                      <wps:spPr>
                        <a:xfrm>
                          <a:off x="0" y="0"/>
                          <a:ext cx="1085850" cy="466725"/>
                        </a:xfrm>
                        <a:prstGeom prst="rect">
                          <a:avLst/>
                        </a:prstGeom>
                        <a:solidFill>
                          <a:schemeClr val="lt1"/>
                        </a:solidFill>
                        <a:ln w="6350">
                          <a:solidFill>
                            <a:prstClr val="black"/>
                          </a:solidFill>
                        </a:ln>
                        <a:effectLst/>
                      </wps:spPr>
                      <wps:style>
                        <a:lnRef idx="0">
                          <a:schemeClr val="accent1"/>
                        </a:lnRef>
                        <a:fillRef idx="0">
                          <a:schemeClr val="accent1"/>
                        </a:fillRef>
                        <a:effectRef idx="0">
                          <a:schemeClr val="accent1"/>
                        </a:effectRef>
                        <a:fontRef idx="minor">
                          <a:schemeClr val="dk1"/>
                        </a:fontRef>
                      </wps:style>
                      <wps:txbx>
                        <w:txbxContent>
                          <w:p w14:paraId="5D4FF305" w14:textId="77777777" w:rsidR="00272A3F" w:rsidRPr="003D2744" w:rsidRDefault="00272A3F" w:rsidP="004C373D">
                            <w:pPr>
                              <w:rPr>
                                <w:rFonts w:asciiTheme="majorHAnsi" w:hAnsiTheme="majorHAnsi"/>
                              </w:rPr>
                            </w:pPr>
                            <w:r w:rsidRPr="003D2744">
                              <w:rPr>
                                <w:rFonts w:asciiTheme="majorHAnsi" w:hAnsiTheme="majorHAnsi"/>
                              </w:rPr>
                              <w:t>Physical environment</w:t>
                            </w:r>
                          </w:p>
                        </w:txbxContent>
                      </wps:txbx>
                      <wps:bodyPr rot="0" spcFirstLastPara="0" vertOverflow="overflow" horzOverflow="overflow" vert="horz" wrap="square" lIns="91440" tIns="45720" rIns="91440" bIns="45720" numCol="1" spcCol="0" rtlCol="0" fromWordArt="0" anchor="t" anchorCtr="0" forceAA="0" compatLnSpc="1">
                        <a:prstTxWarp prst="textNoShape">
                          <a:avLst/>
                        </a:prstTxWarp>
                        <a:noAutofit/>
                      </wps:bodyPr>
                    </wps:wsp>
                  </a:graphicData>
                </a:graphic>
                <wp14:sizeRelH relativeFrom="margin">
                  <wp14:pctWidth>0</wp14:pctWidth>
                </wp14:sizeRelH>
                <wp14:sizeRelV relativeFrom="margin">
                  <wp14:pctHeight>0</wp14:pctHeight>
                </wp14:sizeRelV>
              </wp:anchor>
            </w:drawing>
          </mc:Choice>
          <mc:Fallback>
            <w:pict>
              <v:shape w14:anchorId="6CE134B7" id="Text Box 14" o:spid="_x0000_s1031" type="#_x0000_t202" style="position:absolute;left:0;text-align:left;margin-left:24.75pt;margin-top:21.55pt;width:85.5pt;height:36.75pt;z-index:251682816;visibility:visible;mso-wrap-style:square;mso-width-percent:0;mso-height-percent:0;mso-wrap-distance-left:9pt;mso-wrap-distance-top:0;mso-wrap-distance-right:9pt;mso-wrap-distance-bottom:0;mso-position-horizontal:absolute;mso-position-horizontal-relative:text;mso-position-vertical:absolute;mso-position-vertical-relative:text;mso-width-percent:0;mso-height-percent:0;mso-width-relative:margin;mso-height-relative:margin;v-text-anchor:top" o:gfxdata="UEsDBBQABgAIAAAAIQC2gziS/gAAAOEBAAATAAAAW0NvbnRlbnRfVHlwZXNdLnhtbJSRQU7DMBBF&#10;90jcwfIWJU67QAgl6YK0S0CoHGBkTxKLZGx5TGhvj5O2G0SRWNoz/78nu9wcxkFMGNg6quQqL6RA&#10;0s5Y6ir5vt9lD1JwBDIwOMJKHpHlpr69KfdHjyxSmriSfYz+USnWPY7AufNIadK6MEJMx9ApD/oD&#10;OlTrorhX2lFEilmcO2RdNtjC5xDF9pCuTyYBB5bi6bQ4syoJ3g9WQ0ymaiLzg5KdCXlKLjvcW893&#10;SUOqXwnz5DrgnHtJTxOsQfEKIT7DmDSUCaxw7Rqn8787ZsmRM9e2VmPeBN4uqYvTtW7jvijg9N/y&#10;JsXecLq0q+WD6m8AAAD//wMAUEsDBBQABgAIAAAAIQA4/SH/1gAAAJQBAAALAAAAX3JlbHMvLnJl&#10;bHOkkMFqwzAMhu+DvYPRfXGawxijTi+j0GvpHsDYimMaW0Yy2fr2M4PBMnrbUb/Q94l/f/hMi1qR&#10;JVI2sOt6UJgd+ZiDgffL8ekFlFSbvV0oo4EbChzGx4f9GRdb25HMsYhqlCwG5lrLq9biZkxWOiqY&#10;22YiTra2kYMu1l1tQD30/bPm3wwYN0x18gb45AdQl1tp5j/sFB2T0FQ7R0nTNEV3j6o9feQzro1i&#10;OWA14Fm+Q8a1a8+Bvu/d/dMb2JY5uiPbhG/ktn4cqGU/er3pcvwCAAD//wMAUEsDBBQABgAIAAAA&#10;IQDw7NcTlQIAALsFAAAOAAAAZHJzL2Uyb0RvYy54bWysVE1vGyEQvVfqf0Dcm7Vd23GtrCM3UapK&#10;URI1qXLGLMQowFDA3nV/fQZ213E+Lql62QXmzWPmMTMnp43RZCt8UGBLOjwaUCIsh0rZh5L+vrv4&#10;MqMkRGYrpsGKku5EoKeLz59OajcXI1iDroQnSGLDvHYlXcfo5kUR+FoYFo7ACYtGCd6wiFv/UFSe&#10;1chudDEaDKZFDb5yHrgIAU/PWyNdZH4pBY/XUgYRiS4pxhbz1+fvKn2LxQmbP3jm1op3YbB/iMIw&#10;ZfHSPdU5i4xsvHpDZRT3EEDGIw6mACkVFzkHzGY4eJXN7Zo5kXNBcYLbyxT+Hy2/2t54oip8uzEl&#10;lhl8ozvRRPIdGoJHqE/twhxhtw6BscFzxPbnAQ9T2o30Jv0xIYJ2VHq3Vzex8eQ0mE1mEzRxtI2n&#10;0+PRJNEUz97Oh/hDgCFpUVKPr5dFZdvLEFtoD0mXBdCqulBa502qGHGmPdkyfGsdc4xI/gKlLalL&#10;Ov2KYbxhSNR7/5Vm/LEL74AB+bRNniLXVhdWUqhVIq/iTouE0faXkKhtFuSdGBnnwu7jzOiEkpjR&#10;Rxw7/HNUH3Fu80CPfDPYuHc2yoJvVXopbfXYSytbPL7hQd5pGZtVk4vquC+UFVQ7rB8PbQcGxy8U&#10;6n3JQrxhHlsO6wLHSLzGj9SAjwTdipI1+L/vnSc8dgJaKamxhUsa/myYF5TonxZ75NtwPE49nzfj&#10;yfEIN/7Qsjq02I05A6ycIQ4sx/My4aPul9KDucdps0y3oolZjneXNPbLs9gOFpxWXCyXGYRd7li8&#10;tLeOJ+qkcqqzu+aeedfVecQOuYK+2dn8Vbm32ORpYbmJIFXuhaRzq2qnP06I3E3dNEsj6HCfUc8z&#10;d/EEAAD//wMAUEsDBBQABgAIAAAAIQBL3e4g3AAAAAkBAAAPAAAAZHJzL2Rvd25yZXYueG1sTI/B&#10;TsMwEETvSPyDtUjcqJMAURriVIAKF04UxHkbu7ZFbEe2m4a/ZznR02p3RrNvus3iRjarmGzwAspV&#10;AUz5IUjrtYDPj5ebBljK6CWOwSsBPyrBpr+86LCV4eTf1bzLmlGITy0KMDlPLedpMMphWoVJedIO&#10;ITrMtEbNZcQThbuRV0VRc4fW0weDk3o2avjeHZ2A7ZNe66HBaLaNtHZevg5v+lWI66vl8QFYVkv+&#10;N8MfPqFDT0z7cPQysVHA3fqenDRvS2CkV1VBhz0Zy7oG3nf8vEH/CwAA//8DAFBLAQItABQABgAI&#10;AAAAIQC2gziS/gAAAOEBAAATAAAAAAAAAAAAAAAAAAAAAABbQ29udGVudF9UeXBlc10ueG1sUEsB&#10;Ai0AFAAGAAgAAAAhADj9If/WAAAAlAEAAAsAAAAAAAAAAAAAAAAALwEAAF9yZWxzLy5yZWxzUEsB&#10;Ai0AFAAGAAgAAAAhAPDs1xOVAgAAuwUAAA4AAAAAAAAAAAAAAAAALgIAAGRycy9lMm9Eb2MueG1s&#10;UEsBAi0AFAAGAAgAAAAhAEvd7iDcAAAACQEAAA8AAAAAAAAAAAAAAAAA7wQAAGRycy9kb3ducmV2&#10;LnhtbFBLBQYAAAAABAAEAPMAAAD4BQAAAAA=&#10;" fillcolor="white [3201]" strokeweight=".5pt">
                <v:textbox>
                  <w:txbxContent>
                    <w:p w14:paraId="5D4FF305" w14:textId="77777777" w:rsidR="00272A3F" w:rsidRPr="003D2744" w:rsidRDefault="00272A3F" w:rsidP="004C373D">
                      <w:pPr>
                        <w:rPr>
                          <w:rFonts w:asciiTheme="majorHAnsi" w:hAnsiTheme="majorHAnsi"/>
                        </w:rPr>
                      </w:pPr>
                      <w:r w:rsidRPr="003D2744">
                        <w:rPr>
                          <w:rFonts w:asciiTheme="majorHAnsi" w:hAnsiTheme="majorHAnsi"/>
                        </w:rPr>
                        <w:t>Physical environment</w:t>
                      </w:r>
                    </w:p>
                  </w:txbxContent>
                </v:textbox>
              </v:shape>
            </w:pict>
          </mc:Fallback>
        </mc:AlternateContent>
      </w:r>
      <w:r w:rsidR="004C373D" w:rsidRPr="00272A3F">
        <w:rPr>
          <w:rFonts w:ascii="Bliss 2 Regular" w:hAnsi="Bliss 2 Regular"/>
          <w:noProof/>
          <w:color w:val="0000FF"/>
          <w:sz w:val="24"/>
          <w:szCs w:val="24"/>
          <w:lang w:eastAsia="en-GB"/>
        </w:rPr>
        <w:drawing>
          <wp:inline distT="0" distB="0" distL="0" distR="0" wp14:anchorId="4BDF12E2" wp14:editId="47E44144">
            <wp:extent cx="2664239" cy="1999108"/>
            <wp:effectExtent l="0" t="0" r="3175" b="1270"/>
            <wp:docPr id="30" name="Picture 30" descr="https://upload.wikimedia.org/wikipedia/commons/f/f5/Barossa_Valley_South_Australia.jpg">
              <a:hlinkClick xmlns:a="http://schemas.openxmlformats.org/drawingml/2006/main" r:id="rId36"/>
            </wp:docPr>
            <wp:cNvGraphicFramePr>
              <a:graphicFrameLocks xmlns:a="http://schemas.openxmlformats.org/drawingml/2006/main" noChangeAspect="1"/>
            </wp:cNvGraphicFramePr>
            <a:graphic xmlns:a="http://schemas.openxmlformats.org/drawingml/2006/main">
              <a:graphicData uri="http://schemas.openxmlformats.org/drawingml/2006/picture">
                <pic:pic xmlns:pic="http://schemas.openxmlformats.org/drawingml/2006/picture">
                  <pic:nvPicPr>
                    <pic:cNvPr id="0" name="irc_mi" descr="https://upload.wikimedia.org/wikipedia/commons/f/f5/Barossa_Valley_South_Australia.jpg">
                      <a:hlinkClick r:id="rId36"/>
                    </pic:cNvPr>
                    <pic:cNvPicPr>
                      <a:picLocks noChangeAspect="1" noChangeArrowheads="1"/>
                    </pic:cNvPicPr>
                  </pic:nvPicPr>
                  <pic:blipFill>
                    <a:blip r:embed="rId37" cstate="print">
                      <a:extLst>
                        <a:ext uri="{28A0092B-C50C-407E-A947-70E740481C1C}">
                          <a14:useLocalDpi xmlns:a14="http://schemas.microsoft.com/office/drawing/2010/main" val="0"/>
                        </a:ext>
                      </a:extLst>
                    </a:blip>
                    <a:srcRect/>
                    <a:stretch>
                      <a:fillRect/>
                    </a:stretch>
                  </pic:blipFill>
                  <pic:spPr bwMode="auto">
                    <a:xfrm>
                      <a:off x="0" y="0"/>
                      <a:ext cx="2665477" cy="2000037"/>
                    </a:xfrm>
                    <a:prstGeom prst="rect">
                      <a:avLst/>
                    </a:prstGeom>
                    <a:noFill/>
                    <a:ln>
                      <a:noFill/>
                    </a:ln>
                  </pic:spPr>
                </pic:pic>
              </a:graphicData>
            </a:graphic>
          </wp:inline>
        </w:drawing>
      </w:r>
    </w:p>
    <w:p w14:paraId="36646AEA" w14:textId="77777777" w:rsidR="004C373D" w:rsidRPr="00272A3F" w:rsidRDefault="004C373D" w:rsidP="004C373D">
      <w:pPr>
        <w:rPr>
          <w:rFonts w:ascii="Bliss 2 Regular" w:hAnsi="Bliss 2 Regular"/>
          <w:sz w:val="24"/>
          <w:szCs w:val="24"/>
        </w:rPr>
      </w:pPr>
    </w:p>
    <w:p w14:paraId="45665BC3" w14:textId="77777777" w:rsidR="004C373D" w:rsidRPr="00272A3F" w:rsidRDefault="004C373D" w:rsidP="004C373D">
      <w:pPr>
        <w:rPr>
          <w:rFonts w:ascii="Bliss 2 Regular" w:hAnsi="Bliss 2 Regular"/>
          <w:sz w:val="24"/>
          <w:szCs w:val="24"/>
        </w:rPr>
      </w:pPr>
    </w:p>
    <w:p w14:paraId="02DB2FFF" w14:textId="3E5661E6" w:rsidR="004C373D" w:rsidRPr="00272A3F" w:rsidRDefault="004C373D" w:rsidP="004C373D">
      <w:pPr>
        <w:rPr>
          <w:rFonts w:ascii="Bliss 2 Regular" w:hAnsi="Bliss 2 Regular"/>
          <w:b/>
          <w:sz w:val="24"/>
          <w:szCs w:val="24"/>
        </w:rPr>
      </w:pPr>
      <w:r w:rsidRPr="00272A3F">
        <w:rPr>
          <w:rFonts w:ascii="Bliss 2 Regular" w:hAnsi="Bliss 2 Regular"/>
          <w:b/>
          <w:sz w:val="24"/>
          <w:szCs w:val="24"/>
        </w:rPr>
        <w:t>Different strategies used to rebrand the countryside</w:t>
      </w:r>
    </w:p>
    <w:p w14:paraId="2DCCE92F" w14:textId="34479773" w:rsidR="004C373D" w:rsidRPr="00272A3F" w:rsidRDefault="004C373D" w:rsidP="004C373D">
      <w:pPr>
        <w:pStyle w:val="ListParagraph"/>
        <w:numPr>
          <w:ilvl w:val="0"/>
          <w:numId w:val="21"/>
        </w:numPr>
        <w:rPr>
          <w:rFonts w:ascii="Bliss 2 Regular" w:hAnsi="Bliss 2 Regular"/>
          <w:sz w:val="24"/>
          <w:szCs w:val="24"/>
        </w:rPr>
      </w:pPr>
      <w:r w:rsidRPr="00272A3F">
        <w:rPr>
          <w:rFonts w:ascii="Bliss 2 Regular" w:hAnsi="Bliss 2 Regular"/>
          <w:sz w:val="24"/>
          <w:szCs w:val="24"/>
        </w:rPr>
        <w:t xml:space="preserve">Creating a food town </w:t>
      </w:r>
    </w:p>
    <w:p w14:paraId="291A759D" w14:textId="77777777" w:rsidR="004C373D" w:rsidRPr="00272A3F" w:rsidRDefault="004C373D" w:rsidP="004C373D">
      <w:pPr>
        <w:pStyle w:val="ListParagraph"/>
        <w:numPr>
          <w:ilvl w:val="0"/>
          <w:numId w:val="21"/>
        </w:numPr>
        <w:rPr>
          <w:rFonts w:ascii="Bliss 2 Regular" w:hAnsi="Bliss 2 Regular"/>
          <w:sz w:val="24"/>
          <w:szCs w:val="24"/>
        </w:rPr>
      </w:pPr>
      <w:r w:rsidRPr="00272A3F">
        <w:rPr>
          <w:rFonts w:ascii="Bliss 2 Regular" w:hAnsi="Bliss 2 Regular"/>
          <w:sz w:val="24"/>
          <w:szCs w:val="24"/>
        </w:rPr>
        <w:t xml:space="preserve">Diversifying the farm land- such as paintballing or festivals </w:t>
      </w:r>
    </w:p>
    <w:p w14:paraId="771EC1BA" w14:textId="77777777" w:rsidR="004C373D" w:rsidRPr="00272A3F" w:rsidRDefault="004C373D" w:rsidP="004C373D">
      <w:pPr>
        <w:pStyle w:val="ListParagraph"/>
        <w:numPr>
          <w:ilvl w:val="0"/>
          <w:numId w:val="21"/>
        </w:numPr>
        <w:rPr>
          <w:rFonts w:ascii="Bliss 2 Regular" w:hAnsi="Bliss 2 Regular"/>
          <w:sz w:val="24"/>
          <w:szCs w:val="24"/>
        </w:rPr>
      </w:pPr>
      <w:r w:rsidRPr="00272A3F">
        <w:rPr>
          <w:rFonts w:ascii="Bliss 2 Regular" w:hAnsi="Bliss 2 Regular"/>
          <w:sz w:val="24"/>
          <w:szCs w:val="24"/>
        </w:rPr>
        <w:t xml:space="preserve">Growing organic crops </w:t>
      </w:r>
    </w:p>
    <w:p w14:paraId="71FAF786" w14:textId="34905C8D" w:rsidR="004C373D" w:rsidRPr="00272A3F" w:rsidRDefault="004C373D" w:rsidP="004C373D">
      <w:pPr>
        <w:pStyle w:val="ListParagraph"/>
        <w:numPr>
          <w:ilvl w:val="0"/>
          <w:numId w:val="21"/>
        </w:numPr>
        <w:rPr>
          <w:rFonts w:ascii="Bliss 2 Regular" w:hAnsi="Bliss 2 Regular"/>
          <w:sz w:val="24"/>
          <w:szCs w:val="24"/>
        </w:rPr>
      </w:pPr>
      <w:r w:rsidRPr="00272A3F">
        <w:rPr>
          <w:rFonts w:ascii="Bliss 2 Regular" w:hAnsi="Bliss 2 Regular"/>
          <w:sz w:val="24"/>
          <w:szCs w:val="24"/>
        </w:rPr>
        <w:t xml:space="preserve">Rural heritage and tourism </w:t>
      </w:r>
    </w:p>
    <w:p w14:paraId="43F6D2BB" w14:textId="77777777" w:rsidR="004C373D" w:rsidRPr="00272A3F" w:rsidRDefault="004C373D" w:rsidP="004C373D">
      <w:pPr>
        <w:pStyle w:val="ListParagraph"/>
        <w:numPr>
          <w:ilvl w:val="0"/>
          <w:numId w:val="21"/>
        </w:numPr>
        <w:rPr>
          <w:rFonts w:ascii="Bliss 2 Regular" w:hAnsi="Bliss 2 Regular"/>
          <w:sz w:val="24"/>
          <w:szCs w:val="24"/>
        </w:rPr>
      </w:pPr>
      <w:r w:rsidRPr="00272A3F">
        <w:rPr>
          <w:rFonts w:ascii="Bliss 2 Regular" w:hAnsi="Bliss 2 Regular"/>
          <w:sz w:val="24"/>
          <w:szCs w:val="24"/>
        </w:rPr>
        <w:t>On farm tourism- horse-riding, clay pigeon shooting or B&amp;Bs</w:t>
      </w:r>
    </w:p>
    <w:p w14:paraId="6EFF1DEE" w14:textId="77777777" w:rsidR="004C373D" w:rsidRPr="00272A3F" w:rsidRDefault="004C373D" w:rsidP="004C373D">
      <w:pPr>
        <w:pStyle w:val="ListParagraph"/>
        <w:numPr>
          <w:ilvl w:val="0"/>
          <w:numId w:val="21"/>
        </w:numPr>
        <w:rPr>
          <w:rFonts w:ascii="Bliss 2 Regular" w:hAnsi="Bliss 2 Regular"/>
          <w:sz w:val="24"/>
          <w:szCs w:val="24"/>
        </w:rPr>
      </w:pPr>
      <w:r w:rsidRPr="00272A3F">
        <w:rPr>
          <w:rFonts w:ascii="Bliss 2 Regular" w:hAnsi="Bliss 2 Regular"/>
          <w:sz w:val="24"/>
          <w:szCs w:val="24"/>
        </w:rPr>
        <w:t>Rural energy- HEP or solar plants</w:t>
      </w:r>
    </w:p>
    <w:p w14:paraId="4C2C3709" w14:textId="77777777" w:rsidR="004C373D" w:rsidRPr="00272A3F" w:rsidRDefault="004C373D" w:rsidP="004C373D">
      <w:pPr>
        <w:pStyle w:val="ListParagraph"/>
        <w:numPr>
          <w:ilvl w:val="0"/>
          <w:numId w:val="21"/>
        </w:numPr>
        <w:rPr>
          <w:rFonts w:ascii="Bliss 2 Regular" w:hAnsi="Bliss 2 Regular"/>
          <w:sz w:val="24"/>
          <w:szCs w:val="24"/>
        </w:rPr>
      </w:pPr>
      <w:r w:rsidRPr="00272A3F">
        <w:rPr>
          <w:rFonts w:ascii="Bliss 2 Regular" w:hAnsi="Bliss 2 Regular"/>
          <w:sz w:val="24"/>
          <w:szCs w:val="24"/>
        </w:rPr>
        <w:t>Farm shops</w:t>
      </w:r>
    </w:p>
    <w:p w14:paraId="57482C9C" w14:textId="28EAD87B" w:rsidR="004C373D" w:rsidRPr="00272A3F" w:rsidRDefault="004C373D" w:rsidP="004C373D">
      <w:pPr>
        <w:ind w:left="360"/>
        <w:rPr>
          <w:rFonts w:ascii="Bliss 2 Regular" w:hAnsi="Bliss 2 Regular"/>
          <w:noProof/>
          <w:sz w:val="24"/>
          <w:szCs w:val="24"/>
          <w:lang w:eastAsia="en-GB"/>
        </w:rPr>
      </w:pPr>
      <w:r w:rsidRPr="00272A3F">
        <w:rPr>
          <w:rFonts w:ascii="Bliss 2 Regular" w:hAnsi="Bliss 2 Regular"/>
          <w:noProof/>
          <w:sz w:val="24"/>
          <w:szCs w:val="24"/>
          <w:lang w:eastAsia="en-GB"/>
        </w:rPr>
        <mc:AlternateContent>
          <mc:Choice Requires="wps">
            <w:drawing>
              <wp:anchor distT="0" distB="0" distL="114300" distR="114300" simplePos="0" relativeHeight="251686912" behindDoc="0" locked="0" layoutInCell="1" allowOverlap="1" wp14:anchorId="1AA8AD64" wp14:editId="54108714">
                <wp:simplePos x="0" y="0"/>
                <wp:positionH relativeFrom="column">
                  <wp:posOffset>390525</wp:posOffset>
                </wp:positionH>
                <wp:positionV relativeFrom="paragraph">
                  <wp:posOffset>47625</wp:posOffset>
                </wp:positionV>
                <wp:extent cx="3800475" cy="923925"/>
                <wp:effectExtent l="0" t="0" r="28575" b="28575"/>
                <wp:wrapNone/>
                <wp:docPr id="18" name="Text Box 18"/>
                <wp:cNvGraphicFramePr/>
                <a:graphic xmlns:a="http://schemas.openxmlformats.org/drawingml/2006/main">
                  <a:graphicData uri="http://schemas.microsoft.com/office/word/2010/wordprocessingShape">
                    <wps:wsp>
                      <wps:cNvSpPr txBox="1"/>
                      <wps:spPr>
                        <a:xfrm>
                          <a:off x="0" y="0"/>
                          <a:ext cx="3800475" cy="923925"/>
                        </a:xfrm>
                        <a:prstGeom prst="rect">
                          <a:avLst/>
                        </a:prstGeom>
                        <a:solidFill>
                          <a:schemeClr val="lt1"/>
                        </a:solidFill>
                        <a:ln w="6350">
                          <a:solidFill>
                            <a:prstClr val="black"/>
                          </a:solidFill>
                        </a:ln>
                        <a:effectLst/>
                      </wps:spPr>
                      <wps:style>
                        <a:lnRef idx="0">
                          <a:schemeClr val="accent1"/>
                        </a:lnRef>
                        <a:fillRef idx="0">
                          <a:schemeClr val="accent1"/>
                        </a:fillRef>
                        <a:effectRef idx="0">
                          <a:schemeClr val="accent1"/>
                        </a:effectRef>
                        <a:fontRef idx="minor">
                          <a:schemeClr val="dk1"/>
                        </a:fontRef>
                      </wps:style>
                      <wps:txbx>
                        <w:txbxContent>
                          <w:p w14:paraId="4CA7789B" w14:textId="77777777" w:rsidR="00272A3F" w:rsidRPr="003D2744" w:rsidRDefault="00272A3F" w:rsidP="004C373D">
                            <w:pPr>
                              <w:rPr>
                                <w:rFonts w:asciiTheme="majorHAnsi" w:hAnsiTheme="majorHAnsi"/>
                                <w:b/>
                              </w:rPr>
                            </w:pPr>
                            <w:r w:rsidRPr="003D2744">
                              <w:rPr>
                                <w:rFonts w:asciiTheme="majorHAnsi" w:hAnsiTheme="majorHAnsi"/>
                                <w:b/>
                              </w:rPr>
                              <w:t>Case study – Eden project, St Austell</w:t>
                            </w:r>
                          </w:p>
                          <w:p w14:paraId="4FCAADCC" w14:textId="77777777" w:rsidR="00272A3F" w:rsidRPr="003D2744" w:rsidRDefault="00272A3F" w:rsidP="004C373D">
                            <w:pPr>
                              <w:rPr>
                                <w:rFonts w:asciiTheme="majorHAnsi" w:hAnsiTheme="majorHAnsi"/>
                              </w:rPr>
                            </w:pPr>
                            <w:r w:rsidRPr="003D2744">
                              <w:rPr>
                                <w:rFonts w:asciiTheme="majorHAnsi" w:hAnsiTheme="majorHAnsi"/>
                              </w:rPr>
                              <w:t xml:space="preserve">Who were the stakeholders involved with its development? </w:t>
                            </w:r>
                          </w:p>
                          <w:p w14:paraId="2D7A3CA2" w14:textId="77777777" w:rsidR="00272A3F" w:rsidRPr="003D2744" w:rsidRDefault="00272A3F" w:rsidP="004C373D">
                            <w:pPr>
                              <w:rPr>
                                <w:rFonts w:asciiTheme="majorHAnsi" w:hAnsiTheme="majorHAnsi"/>
                              </w:rPr>
                            </w:pPr>
                            <w:r w:rsidRPr="003D2744">
                              <w:rPr>
                                <w:rFonts w:asciiTheme="majorHAnsi" w:hAnsiTheme="majorHAnsi"/>
                              </w:rPr>
                              <w:t>Has the development been a success? Why?</w:t>
                            </w:r>
                          </w:p>
                        </w:txbxContent>
                      </wps:txbx>
                      <wps:bodyPr rot="0" spcFirstLastPara="0" vertOverflow="overflow" horzOverflow="overflow" vert="horz" wrap="square" lIns="91440" tIns="45720" rIns="91440" bIns="45720" numCol="1" spcCol="0" rtlCol="0" fromWordArt="0" anchor="t" anchorCtr="0" forceAA="0" compatLnSpc="1">
                        <a:prstTxWarp prst="textNoShape">
                          <a:avLst/>
                        </a:prstTxWarp>
                        <a:noAutofit/>
                      </wps:bodyPr>
                    </wps:wsp>
                  </a:graphicData>
                </a:graphic>
                <wp14:sizeRelV relativeFrom="margin">
                  <wp14:pctHeight>0</wp14:pctHeight>
                </wp14:sizeRelV>
              </wp:anchor>
            </w:drawing>
          </mc:Choice>
          <mc:Fallback>
            <w:pict>
              <v:shape w14:anchorId="1AA8AD64" id="Text Box 18" o:spid="_x0000_s1032" type="#_x0000_t202" style="position:absolute;left:0;text-align:left;margin-left:30.75pt;margin-top:3.75pt;width:299.25pt;height:72.75pt;z-index:251686912;visibility:visible;mso-wrap-style:square;mso-height-percent:0;mso-wrap-distance-left:9pt;mso-wrap-distance-top:0;mso-wrap-distance-right:9pt;mso-wrap-distance-bottom:0;mso-position-horizontal:absolute;mso-position-horizontal-relative:text;mso-position-vertical:absolute;mso-position-vertical-relative:text;mso-height-percent:0;mso-height-relative:margin;v-text-anchor:top" o:gfxdata="UEsDBBQABgAIAAAAIQC2gziS/gAAAOEBAAATAAAAW0NvbnRlbnRfVHlwZXNdLnhtbJSRQU7DMBBF&#10;90jcwfIWJU67QAgl6YK0S0CoHGBkTxKLZGx5TGhvj5O2G0SRWNoz/78nu9wcxkFMGNg6quQqL6RA&#10;0s5Y6ir5vt9lD1JwBDIwOMJKHpHlpr69KfdHjyxSmriSfYz+USnWPY7AufNIadK6MEJMx9ApD/oD&#10;OlTrorhX2lFEilmcO2RdNtjC5xDF9pCuTyYBB5bi6bQ4syoJ3g9WQ0ymaiLzg5KdCXlKLjvcW893&#10;SUOqXwnz5DrgnHtJTxOsQfEKIT7DmDSUCaxw7Rqn8787ZsmRM9e2VmPeBN4uqYvTtW7jvijg9N/y&#10;JsXecLq0q+WD6m8AAAD//wMAUEsDBBQABgAIAAAAIQA4/SH/1gAAAJQBAAALAAAAX3JlbHMvLnJl&#10;bHOkkMFqwzAMhu+DvYPRfXGawxijTi+j0GvpHsDYimMaW0Yy2fr2M4PBMnrbUb/Q94l/f/hMi1qR&#10;JVI2sOt6UJgd+ZiDgffL8ekFlFSbvV0oo4EbChzGx4f9GRdb25HMsYhqlCwG5lrLq9biZkxWOiqY&#10;22YiTra2kYMu1l1tQD30/bPm3wwYN0x18gb45AdQl1tp5j/sFB2T0FQ7R0nTNEV3j6o9feQzro1i&#10;OWA14Fm+Q8a1a8+Bvu/d/dMb2JY5uiPbhG/ktn4cqGU/er3pcvwCAAD//wMAUEsDBBQABgAIAAAA&#10;IQDq52p3lwIAALsFAAAOAAAAZHJzL2Uyb0RvYy54bWysVEtPGzEQvlfqf7B8L7sJCY+IDUpBVJUQ&#10;oELF2fHaxML2uLaT3fTXd+zdLIFyoepl1575ZjzzzePsvDWabIQPCmxFRwclJcJyqJV9qujPh6sv&#10;J5SEyGzNNFhR0a0I9Hz++dNZ42ZiDCvQtfAEndgwa1xFVzG6WVEEvhKGhQNwwqJSgjcs4tU/FbVn&#10;DXo3uhiX5VHRgK+dBy5CQOllp6Tz7F9KweOtlEFEoiuKscX89fm7TN9ifsZmT565leJ9GOwfojBM&#10;WXx0cHXJIiNrr/5yZRT3EEDGAw6mACkVFzkHzGZUvsnmfsWcyLkgOcENNIX/55bfbO48UTXWDitl&#10;mcEaPYg2kq/QEhQhP40LM4TdOwTGFuWI3ckDClParfQm/TEhgnpkejuwm7xxFB6elOXkeEoJR93p&#10;+PB0PE1uihdr50P8JsCQdKiox+plUtnmOsQOuoOkxwJoVV8prfMldYy40J5sGNZaxxwjOn+F0pY0&#10;FT06nJbZ8Stdcj3YLzXjz314eyj0p216TuTe6sNKDHVM5FPcapEw2v4QErnNhLwTI+Nc2CHOjE4o&#10;iRl9xLDHv0T1EeMuD7TIL4ONg7FRFnzH0mtq6+cdtbLDYw338k7H2C7b3FRDAy2h3mL/eOgmMDh+&#10;pZDvaxbiHfM4ctgyuEbiLX6kBiwS9CdKVuB/vydPeJwE1FLS4AhXNPxaMy8o0d8tzsjpaDJJM58v&#10;k+nxGC9+X7Pc19i1uQDsnBEuLMfzMeGj3h2lB/OI22aRXkUVsxzfrmjcHS9it1hwW3GxWGQQTrlj&#10;8dreO55cJ5ZTnz20j8y7vs8jTsgN7Iadzd60e4dNlhYW6whS5VlIPHes9vzjhsjT1G+ztIL27xn1&#10;snPnfwAAAP//AwBQSwMEFAAGAAgAAAAhANc7H3XbAAAACAEAAA8AAABkcnMvZG93bnJldi54bWxM&#10;j8FOwzAQRO9I/IO1SNyoXVBDGuJUgAoXThTU8zZ2bYvYjmw3DX/PcoLTajRPszPtZvYDm3TKLgYJ&#10;y4UApkMflQtGwufHy00NLBcMCocYtIRvnWHTXV602Kh4Du962hXDKCTkBiXYUsaG89xb7TEv4qgD&#10;eceYPBaSyXCV8EzhfuC3QlTcowv0weKon63uv3YnL2H7ZNamrzHZba2cm+b98c28Snl9NT8+ACt6&#10;Ln8w/Nan6tBRp0M8BZXZIKFaroiUcE+H7KoSNO1A3OpOAO9a/n9A9wMAAP//AwBQSwECLQAUAAYA&#10;CAAAACEAtoM4kv4AAADhAQAAEwAAAAAAAAAAAAAAAAAAAAAAW0NvbnRlbnRfVHlwZXNdLnhtbFBL&#10;AQItABQABgAIAAAAIQA4/SH/1gAAAJQBAAALAAAAAAAAAAAAAAAAAC8BAABfcmVscy8ucmVsc1BL&#10;AQItABQABgAIAAAAIQDq52p3lwIAALsFAAAOAAAAAAAAAAAAAAAAAC4CAABkcnMvZTJvRG9jLnht&#10;bFBLAQItABQABgAIAAAAIQDXOx912wAAAAgBAAAPAAAAAAAAAAAAAAAAAPEEAABkcnMvZG93bnJl&#10;di54bWxQSwUGAAAAAAQABADzAAAA+QUAAAAA&#10;" fillcolor="white [3201]" strokeweight=".5pt">
                <v:textbox>
                  <w:txbxContent>
                    <w:p w14:paraId="4CA7789B" w14:textId="77777777" w:rsidR="00272A3F" w:rsidRPr="003D2744" w:rsidRDefault="00272A3F" w:rsidP="004C373D">
                      <w:pPr>
                        <w:rPr>
                          <w:rFonts w:asciiTheme="majorHAnsi" w:hAnsiTheme="majorHAnsi"/>
                          <w:b/>
                        </w:rPr>
                      </w:pPr>
                      <w:r w:rsidRPr="003D2744">
                        <w:rPr>
                          <w:rFonts w:asciiTheme="majorHAnsi" w:hAnsiTheme="majorHAnsi"/>
                          <w:b/>
                        </w:rPr>
                        <w:t>Case study – Eden project, St Austell</w:t>
                      </w:r>
                    </w:p>
                    <w:p w14:paraId="4FCAADCC" w14:textId="77777777" w:rsidR="00272A3F" w:rsidRPr="003D2744" w:rsidRDefault="00272A3F" w:rsidP="004C373D">
                      <w:pPr>
                        <w:rPr>
                          <w:rFonts w:asciiTheme="majorHAnsi" w:hAnsiTheme="majorHAnsi"/>
                        </w:rPr>
                      </w:pPr>
                      <w:r w:rsidRPr="003D2744">
                        <w:rPr>
                          <w:rFonts w:asciiTheme="majorHAnsi" w:hAnsiTheme="majorHAnsi"/>
                        </w:rPr>
                        <w:t xml:space="preserve">Who were the stakeholders involved with its development? </w:t>
                      </w:r>
                    </w:p>
                    <w:p w14:paraId="2D7A3CA2" w14:textId="77777777" w:rsidR="00272A3F" w:rsidRPr="003D2744" w:rsidRDefault="00272A3F" w:rsidP="004C373D">
                      <w:pPr>
                        <w:rPr>
                          <w:rFonts w:asciiTheme="majorHAnsi" w:hAnsiTheme="majorHAnsi"/>
                        </w:rPr>
                      </w:pPr>
                      <w:r w:rsidRPr="003D2744">
                        <w:rPr>
                          <w:rFonts w:asciiTheme="majorHAnsi" w:hAnsiTheme="majorHAnsi"/>
                        </w:rPr>
                        <w:t>Has the development been a success? Why?</w:t>
                      </w:r>
                    </w:p>
                  </w:txbxContent>
                </v:textbox>
              </v:shape>
            </w:pict>
          </mc:Fallback>
        </mc:AlternateContent>
      </w:r>
    </w:p>
    <w:p w14:paraId="06E43C6F" w14:textId="175667FE" w:rsidR="004C373D" w:rsidRPr="00272A3F" w:rsidRDefault="004C373D" w:rsidP="004C373D">
      <w:pPr>
        <w:rPr>
          <w:rFonts w:ascii="Bliss 2 Regular" w:hAnsi="Bliss 2 Regular"/>
          <w:sz w:val="24"/>
          <w:szCs w:val="24"/>
        </w:rPr>
      </w:pPr>
    </w:p>
    <w:p w14:paraId="7CEF270B" w14:textId="5B19BB77" w:rsidR="004C373D" w:rsidRPr="00272A3F" w:rsidRDefault="004C373D" w:rsidP="004C373D">
      <w:pPr>
        <w:rPr>
          <w:rFonts w:ascii="Bliss 2 Regular" w:hAnsi="Bliss 2 Regular"/>
          <w:sz w:val="24"/>
          <w:szCs w:val="24"/>
        </w:rPr>
      </w:pPr>
    </w:p>
    <w:p w14:paraId="20C857A2" w14:textId="1913D77D" w:rsidR="002D0EE7" w:rsidRDefault="002D0EE7" w:rsidP="004C373D">
      <w:pPr>
        <w:rPr>
          <w:rFonts w:ascii="Bliss 2 Regular" w:hAnsi="Bliss 2 Regular"/>
          <w:b/>
          <w:sz w:val="24"/>
          <w:szCs w:val="24"/>
        </w:rPr>
      </w:pPr>
    </w:p>
    <w:p w14:paraId="3ECBA0B6" w14:textId="293E8CA9" w:rsidR="002D0EE7" w:rsidRDefault="002D0EE7" w:rsidP="004C373D">
      <w:pPr>
        <w:rPr>
          <w:rFonts w:ascii="Bliss 2 Regular" w:hAnsi="Bliss 2 Regular"/>
          <w:b/>
          <w:sz w:val="24"/>
          <w:szCs w:val="24"/>
        </w:rPr>
      </w:pPr>
      <w:r w:rsidRPr="00272A3F">
        <w:rPr>
          <w:rFonts w:ascii="Bliss 2 Regular" w:hAnsi="Bliss 2 Regular"/>
          <w:noProof/>
          <w:sz w:val="24"/>
          <w:szCs w:val="24"/>
          <w:lang w:eastAsia="en-GB"/>
        </w:rPr>
        <w:drawing>
          <wp:anchor distT="0" distB="0" distL="114300" distR="114300" simplePos="0" relativeHeight="251720704" behindDoc="0" locked="0" layoutInCell="1" allowOverlap="1" wp14:anchorId="53686899" wp14:editId="75A9D6FE">
            <wp:simplePos x="0" y="0"/>
            <wp:positionH relativeFrom="margin">
              <wp:posOffset>1526540</wp:posOffset>
            </wp:positionH>
            <wp:positionV relativeFrom="margin">
              <wp:posOffset>7077075</wp:posOffset>
            </wp:positionV>
            <wp:extent cx="3429870" cy="2286000"/>
            <wp:effectExtent l="0" t="0" r="0" b="0"/>
            <wp:wrapNone/>
            <wp:docPr id="31" name="Picture 31" descr="E:\photos\Cornwall\DSC_0371.JPG"/>
            <wp:cNvGraphicFramePr>
              <a:graphicFrameLocks xmlns:a="http://schemas.openxmlformats.org/drawingml/2006/main" noChangeAspect="1"/>
            </wp:cNvGraphicFramePr>
            <a:graphic xmlns:a="http://schemas.openxmlformats.org/drawingml/2006/main">
              <a:graphicData uri="http://schemas.openxmlformats.org/drawingml/2006/picture">
                <pic:pic xmlns:pic="http://schemas.openxmlformats.org/drawingml/2006/picture">
                  <pic:nvPicPr>
                    <pic:cNvPr id="0" name="Picture 6" descr="E:\photos\Cornwall\DSC_0371.JPG"/>
                    <pic:cNvPicPr>
                      <a:picLocks noChangeAspect="1" noChangeArrowheads="1"/>
                    </pic:cNvPicPr>
                  </pic:nvPicPr>
                  <pic:blipFill>
                    <a:blip r:embed="rId38" cstate="print">
                      <a:extLst>
                        <a:ext uri="{28A0092B-C50C-407E-A947-70E740481C1C}">
                          <a14:useLocalDpi xmlns:a14="http://schemas.microsoft.com/office/drawing/2010/main" val="0"/>
                        </a:ext>
                      </a:extLst>
                    </a:blip>
                    <a:srcRect/>
                    <a:stretch>
                      <a:fillRect/>
                    </a:stretch>
                  </pic:blipFill>
                  <pic:spPr bwMode="auto">
                    <a:xfrm>
                      <a:off x="0" y="0"/>
                      <a:ext cx="3429870" cy="2286000"/>
                    </a:xfrm>
                    <a:prstGeom prst="rect">
                      <a:avLst/>
                    </a:prstGeom>
                    <a:noFill/>
                    <a:ln>
                      <a:noFill/>
                    </a:ln>
                  </pic:spPr>
                </pic:pic>
              </a:graphicData>
            </a:graphic>
            <wp14:sizeRelH relativeFrom="margin">
              <wp14:pctWidth>0</wp14:pctWidth>
            </wp14:sizeRelH>
            <wp14:sizeRelV relativeFrom="margin">
              <wp14:pctHeight>0</wp14:pctHeight>
            </wp14:sizeRelV>
          </wp:anchor>
        </w:drawing>
      </w:r>
    </w:p>
    <w:p w14:paraId="5AC843CA" w14:textId="59899A2D" w:rsidR="002D0EE7" w:rsidRDefault="002D0EE7" w:rsidP="004C373D">
      <w:pPr>
        <w:rPr>
          <w:rFonts w:ascii="Bliss 2 Regular" w:hAnsi="Bliss 2 Regular"/>
          <w:b/>
          <w:sz w:val="24"/>
          <w:szCs w:val="24"/>
        </w:rPr>
      </w:pPr>
    </w:p>
    <w:p w14:paraId="22DC90D4" w14:textId="13AFD9D6" w:rsidR="002D0EE7" w:rsidRDefault="002D0EE7" w:rsidP="004C373D">
      <w:pPr>
        <w:rPr>
          <w:rFonts w:ascii="Bliss 2 Regular" w:hAnsi="Bliss 2 Regular"/>
          <w:b/>
          <w:sz w:val="24"/>
          <w:szCs w:val="24"/>
        </w:rPr>
      </w:pPr>
    </w:p>
    <w:p w14:paraId="2B74D9BB" w14:textId="5964F9C7" w:rsidR="002D0EE7" w:rsidRDefault="002D0EE7" w:rsidP="004C373D">
      <w:pPr>
        <w:rPr>
          <w:rFonts w:ascii="Bliss 2 Regular" w:hAnsi="Bliss 2 Regular"/>
          <w:b/>
          <w:sz w:val="24"/>
          <w:szCs w:val="24"/>
        </w:rPr>
      </w:pPr>
    </w:p>
    <w:p w14:paraId="49891816" w14:textId="77777777" w:rsidR="002D0EE7" w:rsidRDefault="002D0EE7" w:rsidP="004C373D">
      <w:pPr>
        <w:rPr>
          <w:rFonts w:ascii="Bliss 2 Regular" w:hAnsi="Bliss 2 Regular"/>
          <w:b/>
          <w:sz w:val="24"/>
          <w:szCs w:val="24"/>
        </w:rPr>
      </w:pPr>
    </w:p>
    <w:p w14:paraId="450B25FA" w14:textId="57FED0ED" w:rsidR="002D0EE7" w:rsidRDefault="002D0EE7" w:rsidP="004C373D">
      <w:pPr>
        <w:rPr>
          <w:rFonts w:ascii="Bliss 2 Regular" w:hAnsi="Bliss 2 Regular"/>
          <w:b/>
          <w:sz w:val="24"/>
          <w:szCs w:val="24"/>
        </w:rPr>
      </w:pPr>
    </w:p>
    <w:p w14:paraId="7DB9BE17" w14:textId="5A0D232C" w:rsidR="004C373D" w:rsidRPr="00272A3F" w:rsidRDefault="004C373D" w:rsidP="004C373D">
      <w:pPr>
        <w:rPr>
          <w:rFonts w:ascii="Bliss 2 Regular" w:hAnsi="Bliss 2 Regular"/>
          <w:b/>
          <w:sz w:val="24"/>
          <w:szCs w:val="24"/>
        </w:rPr>
      </w:pPr>
      <w:r w:rsidRPr="00272A3F">
        <w:rPr>
          <w:rFonts w:ascii="Bliss 2 Regular" w:hAnsi="Bliss 2 Regular"/>
          <w:b/>
          <w:sz w:val="24"/>
          <w:szCs w:val="24"/>
        </w:rPr>
        <w:t>Urban rebranding strategies</w:t>
      </w:r>
    </w:p>
    <w:p w14:paraId="59BE642D" w14:textId="69A32075" w:rsidR="004C373D" w:rsidRPr="00272A3F" w:rsidRDefault="004C373D" w:rsidP="004C373D">
      <w:pPr>
        <w:rPr>
          <w:rFonts w:ascii="Bliss 2 Regular" w:hAnsi="Bliss 2 Regular"/>
          <w:sz w:val="24"/>
          <w:szCs w:val="24"/>
        </w:rPr>
      </w:pPr>
      <w:r w:rsidRPr="00272A3F">
        <w:rPr>
          <w:rFonts w:ascii="Bliss 2 Regular" w:hAnsi="Bliss 2 Regular"/>
          <w:sz w:val="24"/>
          <w:szCs w:val="24"/>
        </w:rPr>
        <w:t>Towns and cities thrive on culture and heritage in the UK and when rebranding, it is important to harness these features.</w:t>
      </w:r>
    </w:p>
    <w:p w14:paraId="7815FADF" w14:textId="426FE7DB" w:rsidR="004C373D" w:rsidRPr="00272A3F" w:rsidRDefault="004C373D" w:rsidP="004C373D">
      <w:pPr>
        <w:pStyle w:val="ListParagraph"/>
        <w:numPr>
          <w:ilvl w:val="0"/>
          <w:numId w:val="22"/>
        </w:numPr>
        <w:rPr>
          <w:rFonts w:ascii="Bliss 2 Regular" w:hAnsi="Bliss 2 Regular"/>
          <w:sz w:val="24"/>
          <w:szCs w:val="24"/>
        </w:rPr>
      </w:pPr>
      <w:r w:rsidRPr="00272A3F">
        <w:rPr>
          <w:rFonts w:ascii="Bliss 2 Regular" w:hAnsi="Bliss 2 Regular"/>
          <w:sz w:val="24"/>
          <w:szCs w:val="24"/>
        </w:rPr>
        <w:t>Technology led enterprise</w:t>
      </w:r>
    </w:p>
    <w:p w14:paraId="7E4625C2" w14:textId="53A10322" w:rsidR="004C373D" w:rsidRPr="00272A3F" w:rsidRDefault="004C373D" w:rsidP="004C373D">
      <w:pPr>
        <w:pStyle w:val="ListParagraph"/>
        <w:numPr>
          <w:ilvl w:val="0"/>
          <w:numId w:val="22"/>
        </w:numPr>
        <w:rPr>
          <w:rFonts w:ascii="Bliss 2 Regular" w:hAnsi="Bliss 2 Regular"/>
          <w:sz w:val="24"/>
          <w:szCs w:val="24"/>
        </w:rPr>
      </w:pPr>
      <w:r w:rsidRPr="00272A3F">
        <w:rPr>
          <w:rFonts w:ascii="Bliss 2 Regular" w:hAnsi="Bliss 2 Regular"/>
          <w:sz w:val="24"/>
          <w:szCs w:val="24"/>
        </w:rPr>
        <w:t>Sport, art and culture- such as the Tate Modern at Margate</w:t>
      </w:r>
    </w:p>
    <w:p w14:paraId="64238147" w14:textId="77777777" w:rsidR="004C373D" w:rsidRPr="00272A3F" w:rsidRDefault="004C373D" w:rsidP="004C373D">
      <w:pPr>
        <w:pStyle w:val="ListParagraph"/>
        <w:numPr>
          <w:ilvl w:val="0"/>
          <w:numId w:val="22"/>
        </w:numPr>
        <w:rPr>
          <w:rFonts w:ascii="Bliss 2 Regular" w:hAnsi="Bliss 2 Regular"/>
          <w:sz w:val="24"/>
          <w:szCs w:val="24"/>
        </w:rPr>
      </w:pPr>
      <w:r w:rsidRPr="00272A3F">
        <w:rPr>
          <w:rFonts w:ascii="Bliss 2 Regular" w:hAnsi="Bliss 2 Regular"/>
          <w:sz w:val="24"/>
          <w:szCs w:val="24"/>
        </w:rPr>
        <w:t>Improvements ion retail- Bullring in Birmingham</w:t>
      </w:r>
    </w:p>
    <w:p w14:paraId="41238019" w14:textId="77777777" w:rsidR="004C373D" w:rsidRPr="00272A3F" w:rsidRDefault="004C373D" w:rsidP="004C373D">
      <w:pPr>
        <w:pStyle w:val="ListParagraph"/>
        <w:numPr>
          <w:ilvl w:val="0"/>
          <w:numId w:val="22"/>
        </w:numPr>
        <w:rPr>
          <w:rFonts w:ascii="Bliss 2 Regular" w:hAnsi="Bliss 2 Regular"/>
          <w:sz w:val="24"/>
          <w:szCs w:val="24"/>
        </w:rPr>
      </w:pPr>
      <w:r w:rsidRPr="00272A3F">
        <w:rPr>
          <w:rFonts w:ascii="Bliss 2 Regular" w:hAnsi="Bliss 2 Regular"/>
          <w:sz w:val="24"/>
          <w:szCs w:val="24"/>
        </w:rPr>
        <w:t>Improvement in public transport</w:t>
      </w:r>
    </w:p>
    <w:p w14:paraId="09F609DD" w14:textId="77777777" w:rsidR="004C373D" w:rsidRPr="00272A3F" w:rsidRDefault="004C373D" w:rsidP="004C373D">
      <w:pPr>
        <w:pStyle w:val="ListParagraph"/>
        <w:numPr>
          <w:ilvl w:val="0"/>
          <w:numId w:val="22"/>
        </w:numPr>
        <w:rPr>
          <w:rFonts w:ascii="Bliss 2 Regular" w:hAnsi="Bliss 2 Regular"/>
          <w:sz w:val="24"/>
          <w:szCs w:val="24"/>
        </w:rPr>
      </w:pPr>
      <w:r w:rsidRPr="00272A3F">
        <w:rPr>
          <w:rFonts w:ascii="Bliss 2 Regular" w:hAnsi="Bliss 2 Regular"/>
          <w:sz w:val="24"/>
          <w:szCs w:val="24"/>
        </w:rPr>
        <w:t>Themed events throughout the year- Christmas Markets are popular</w:t>
      </w:r>
    </w:p>
    <w:p w14:paraId="3EE52167" w14:textId="67A46AE0" w:rsidR="004C373D" w:rsidRPr="00272A3F" w:rsidRDefault="004C373D" w:rsidP="004C373D">
      <w:pPr>
        <w:pStyle w:val="ListParagraph"/>
        <w:numPr>
          <w:ilvl w:val="0"/>
          <w:numId w:val="22"/>
        </w:numPr>
        <w:rPr>
          <w:rFonts w:ascii="Bliss 2 Regular" w:hAnsi="Bliss 2 Regular"/>
          <w:sz w:val="24"/>
          <w:szCs w:val="24"/>
        </w:rPr>
      </w:pPr>
      <w:r w:rsidRPr="00272A3F">
        <w:rPr>
          <w:rFonts w:ascii="Bliss 2 Regular" w:hAnsi="Bliss 2 Regular"/>
          <w:sz w:val="24"/>
          <w:szCs w:val="24"/>
        </w:rPr>
        <w:t>Food cities</w:t>
      </w:r>
    </w:p>
    <w:p w14:paraId="773F3625" w14:textId="77777777" w:rsidR="004C373D" w:rsidRPr="00272A3F" w:rsidRDefault="004C373D" w:rsidP="004C373D">
      <w:pPr>
        <w:pStyle w:val="ListParagraph"/>
        <w:numPr>
          <w:ilvl w:val="0"/>
          <w:numId w:val="22"/>
        </w:numPr>
        <w:rPr>
          <w:rFonts w:ascii="Bliss 2 Regular" w:hAnsi="Bliss 2 Regular"/>
          <w:sz w:val="24"/>
          <w:szCs w:val="24"/>
        </w:rPr>
      </w:pPr>
      <w:r w:rsidRPr="00272A3F">
        <w:rPr>
          <w:rFonts w:ascii="Bliss 2 Regular" w:hAnsi="Bliss 2 Regular"/>
          <w:sz w:val="24"/>
          <w:szCs w:val="24"/>
        </w:rPr>
        <w:t>Redevelopment of warehouses- such as Royal Victoria docks and Docklands</w:t>
      </w:r>
    </w:p>
    <w:p w14:paraId="457C8247" w14:textId="6A52FEA1" w:rsidR="004C373D" w:rsidRPr="002D0EE7" w:rsidRDefault="004C373D" w:rsidP="004C373D">
      <w:pPr>
        <w:pStyle w:val="ListParagraph"/>
        <w:numPr>
          <w:ilvl w:val="0"/>
          <w:numId w:val="22"/>
        </w:numPr>
        <w:rPr>
          <w:rFonts w:ascii="Bliss 2 Regular" w:hAnsi="Bliss 2 Regular"/>
          <w:sz w:val="24"/>
          <w:szCs w:val="24"/>
        </w:rPr>
      </w:pPr>
      <w:r w:rsidRPr="00272A3F">
        <w:rPr>
          <w:rFonts w:ascii="Bliss 2 Regular" w:hAnsi="Bliss 2 Regular"/>
          <w:sz w:val="24"/>
          <w:szCs w:val="24"/>
        </w:rPr>
        <w:t xml:space="preserve">Creation of sustainable cities- Curitiba </w:t>
      </w:r>
    </w:p>
    <w:p w14:paraId="7A93FAD9" w14:textId="3836749D" w:rsidR="004C373D" w:rsidRPr="00272A3F" w:rsidRDefault="0077534A" w:rsidP="004C373D">
      <w:pPr>
        <w:rPr>
          <w:rFonts w:ascii="Bliss 2 Regular" w:hAnsi="Bliss 2 Regular"/>
          <w:b/>
          <w:sz w:val="24"/>
          <w:szCs w:val="24"/>
        </w:rPr>
      </w:pPr>
      <w:r w:rsidRPr="00272A3F">
        <w:rPr>
          <w:rFonts w:ascii="Bliss 2 Regular" w:hAnsi="Bliss 2 Regular"/>
          <w:b/>
          <w:sz w:val="24"/>
          <w:szCs w:val="24"/>
        </w:rPr>
        <w:t>S</w:t>
      </w:r>
      <w:r w:rsidR="004C373D" w:rsidRPr="00272A3F">
        <w:rPr>
          <w:rFonts w:ascii="Bliss 2 Regular" w:hAnsi="Bliss 2 Regular"/>
          <w:b/>
          <w:sz w:val="24"/>
          <w:szCs w:val="24"/>
        </w:rPr>
        <w:t xml:space="preserve">ustainable rebranding </w:t>
      </w:r>
    </w:p>
    <w:p w14:paraId="1A0B5756" w14:textId="77777777" w:rsidR="004C373D" w:rsidRPr="00272A3F" w:rsidRDefault="004C373D" w:rsidP="004C373D">
      <w:pPr>
        <w:rPr>
          <w:rFonts w:ascii="Bliss 2 Regular" w:hAnsi="Bliss 2 Regular"/>
          <w:sz w:val="24"/>
          <w:szCs w:val="24"/>
        </w:rPr>
      </w:pPr>
      <w:r w:rsidRPr="00272A3F">
        <w:rPr>
          <w:rFonts w:ascii="Bliss 2 Regular" w:hAnsi="Bliss 2 Regular"/>
          <w:noProof/>
          <w:sz w:val="24"/>
          <w:szCs w:val="24"/>
          <w:lang w:eastAsia="en-GB"/>
        </w:rPr>
        <mc:AlternateContent>
          <mc:Choice Requires="wps">
            <w:drawing>
              <wp:anchor distT="0" distB="0" distL="114300" distR="114300" simplePos="0" relativeHeight="251693056" behindDoc="0" locked="0" layoutInCell="1" allowOverlap="1" wp14:anchorId="034FA2F7" wp14:editId="3350E4EA">
                <wp:simplePos x="0" y="0"/>
                <wp:positionH relativeFrom="column">
                  <wp:posOffset>2743200</wp:posOffset>
                </wp:positionH>
                <wp:positionV relativeFrom="paragraph">
                  <wp:posOffset>269240</wp:posOffset>
                </wp:positionV>
                <wp:extent cx="1314450" cy="381000"/>
                <wp:effectExtent l="0" t="0" r="31750" b="25400"/>
                <wp:wrapNone/>
                <wp:docPr id="19" name="Text Box 19"/>
                <wp:cNvGraphicFramePr/>
                <a:graphic xmlns:a="http://schemas.openxmlformats.org/drawingml/2006/main">
                  <a:graphicData uri="http://schemas.microsoft.com/office/word/2010/wordprocessingShape">
                    <wps:wsp>
                      <wps:cNvSpPr txBox="1"/>
                      <wps:spPr>
                        <a:xfrm>
                          <a:off x="0" y="0"/>
                          <a:ext cx="1314450" cy="381000"/>
                        </a:xfrm>
                        <a:prstGeom prst="rect">
                          <a:avLst/>
                        </a:prstGeom>
                        <a:solidFill>
                          <a:schemeClr val="lt1"/>
                        </a:solidFill>
                        <a:ln w="6350">
                          <a:solidFill>
                            <a:prstClr val="black"/>
                          </a:solidFill>
                        </a:ln>
                        <a:effectLst/>
                      </wps:spPr>
                      <wps:style>
                        <a:lnRef idx="0">
                          <a:schemeClr val="accent1"/>
                        </a:lnRef>
                        <a:fillRef idx="0">
                          <a:schemeClr val="accent1"/>
                        </a:fillRef>
                        <a:effectRef idx="0">
                          <a:schemeClr val="accent1"/>
                        </a:effectRef>
                        <a:fontRef idx="minor">
                          <a:schemeClr val="dk1"/>
                        </a:fontRef>
                      </wps:style>
                      <wps:txbx>
                        <w:txbxContent>
                          <w:p w14:paraId="2F812CCE" w14:textId="77777777" w:rsidR="00272A3F" w:rsidRPr="006F27DD" w:rsidRDefault="00272A3F" w:rsidP="004C373D">
                            <w:r>
                              <w:t xml:space="preserve">Economy </w:t>
                            </w:r>
                          </w:p>
                        </w:txbxContent>
                      </wps:txbx>
                      <wps:bodyPr rot="0" spcFirstLastPara="0" vertOverflow="overflow" horzOverflow="overflow" vert="horz" wrap="square" lIns="91440" tIns="45720" rIns="91440" bIns="45720" numCol="1" spcCol="0" rtlCol="0" fromWordArt="0" anchor="t" anchorCtr="0" forceAA="0" compatLnSpc="1">
                        <a:prstTxWarp prst="textNoShape">
                          <a:avLst/>
                        </a:prstTxWarp>
                        <a:noAutofit/>
                      </wps:bodyPr>
                    </wps:wsp>
                  </a:graphicData>
                </a:graphic>
              </wp:anchor>
            </w:drawing>
          </mc:Choice>
          <mc:Fallback>
            <w:pict>
              <v:shape w14:anchorId="034FA2F7" id="Text Box 19" o:spid="_x0000_s1033" type="#_x0000_t202" style="position:absolute;margin-left:3in;margin-top:21.2pt;width:103.5pt;height:30pt;z-index:251693056;visibility:visible;mso-wrap-style:square;mso-wrap-distance-left:9pt;mso-wrap-distance-top:0;mso-wrap-distance-right:9pt;mso-wrap-distance-bottom:0;mso-position-horizontal:absolute;mso-position-horizontal-relative:text;mso-position-vertical:absolute;mso-position-vertical-relative:text;v-text-anchor:top" o:gfxdata="UEsDBBQABgAIAAAAIQC2gziS/gAAAOEBAAATAAAAW0NvbnRlbnRfVHlwZXNdLnhtbJSRQU7DMBBF&#10;90jcwfIWJU67QAgl6YK0S0CoHGBkTxKLZGx5TGhvj5O2G0SRWNoz/78nu9wcxkFMGNg6quQqL6RA&#10;0s5Y6ir5vt9lD1JwBDIwOMJKHpHlpr69KfdHjyxSmriSfYz+USnWPY7AufNIadK6MEJMx9ApD/oD&#10;OlTrorhX2lFEilmcO2RdNtjC5xDF9pCuTyYBB5bi6bQ4syoJ3g9WQ0ymaiLzg5KdCXlKLjvcW893&#10;SUOqXwnz5DrgnHtJTxOsQfEKIT7DmDSUCaxw7Rqn8787ZsmRM9e2VmPeBN4uqYvTtW7jvijg9N/y&#10;JsXecLq0q+WD6m8AAAD//wMAUEsDBBQABgAIAAAAIQA4/SH/1gAAAJQBAAALAAAAX3JlbHMvLnJl&#10;bHOkkMFqwzAMhu+DvYPRfXGawxijTi+j0GvpHsDYimMaW0Yy2fr2M4PBMnrbUb/Q94l/f/hMi1qR&#10;JVI2sOt6UJgd+ZiDgffL8ekFlFSbvV0oo4EbChzGx4f9GRdb25HMsYhqlCwG5lrLq9biZkxWOiqY&#10;22YiTra2kYMu1l1tQD30/bPm3wwYN0x18gb45AdQl1tp5j/sFB2T0FQ7R0nTNEV3j6o9feQzro1i&#10;OWA14Fm+Q8a1a8+Bvu/d/dMb2JY5uiPbhG/ktn4cqGU/er3pcvwCAAD//wMAUEsDBBQABgAIAAAA&#10;IQB918L8kwIAALsFAAAOAAAAZHJzL2Uyb0RvYy54bWysVE1v2zAMvQ/YfxB0X530a21Qp8hadBhQ&#10;tMXSoWdFlhqjsqhJSuLs1+9JdtL049JhF5sUHynyieTZedsYtlQ+1GRLPtwbcKaspKq2jyX/dX/1&#10;5YSzEIWthCGrSr5WgZ+PP386W7mR2qc5mUp5hiA2jFau5PMY3agogpyrRoQ9csrCqMk3IkL1j0Xl&#10;xQrRG1PsDwbHxYp85TxJFQJOLzsjH+f4WisZb7UOKjJTcuQW89fn7yx9i/GZGD164ea17NMQ/5BF&#10;I2qLS7ehLkUUbOHrN6GaWnoKpOOepKYgrWupcg2oZjh4Vc10LpzKtYCc4LY0hf8XVt4s7zyrK7zd&#10;KWdWNHije9VG9o1ahiPws3JhBNjUARhbnAO7OQ84TGW32jfpj4IY7GB6vWU3RZPJ6WB4eHgEk4Tt&#10;4GQ4GGT6i2dv50P8rqhhSSi5x+tlUsXyOkRkAugGki4LZOrqqjYmK6lj1IXxbCnw1ibmHOHxAmUs&#10;W5X8+ABpvImQQm/9Z0bIp1TlywjQjE2eKvdWn1ZiqGMiS3FtVMIY+1NpcJsJeSdHIaWy2zwzOqE0&#10;KvqIY49/zuojzl0d8Mg3k41b56a25DuWXlJbPW2o1R0eJO3UncTYztrcVNsGmlG1Rv946iYwOHlV&#10;g+9rEeKd8Bg59AXWSLzFRxvCI1EvcTYn/+e984THJMDK2QojXPLweyG84sz8sJiRU/RbmvmsHB59&#10;3Yfidy2zXYtdNBeEzhliYTmZxYSPZiNqT80Dts0k3QqTsBJ3lzxuxIvYLRZsK6kmkwzClDsRr+3U&#10;yRQ6sZz67L59EN71fR4xITe0GXYxetXuHTZ5WposIuk6z0LiuWO15x8bIrdrv83SCtrVM+p5547/&#10;AgAA//8DAFBLAwQUAAYACAAAACEAtIPUzNwAAAAKAQAADwAAAGRycy9kb3ducmV2LnhtbEyPQU/D&#10;MAyF70j8h8hI3FhKN01daToBGlw4sSHOXuMlEU1SNVlX/j3mBDf7+en5e8129r2YaEwuBgX3iwIE&#10;hS5qF4yCj8PLXQUiZQwa+xhIwTcl2LbXVw3WOl7CO037bASHhFSjApvzUEuZOkse0yIOFPh2iqPH&#10;zOtopB7xwuG+l2VRrKVHF/iDxYGeLXVf+7NXsHsyG9NVONpdpZ2b5s/Tm3lV6vZmfnwAkWnOf2b4&#10;xWd0aJnpGM9BJ9ErWC1L7pJ5KFcg2LBeblg4srNgRbaN/F+h/QEAAP//AwBQSwECLQAUAAYACAAA&#10;ACEAtoM4kv4AAADhAQAAEwAAAAAAAAAAAAAAAAAAAAAAW0NvbnRlbnRfVHlwZXNdLnhtbFBLAQIt&#10;ABQABgAIAAAAIQA4/SH/1gAAAJQBAAALAAAAAAAAAAAAAAAAAC8BAABfcmVscy8ucmVsc1BLAQIt&#10;ABQABgAIAAAAIQB918L8kwIAALsFAAAOAAAAAAAAAAAAAAAAAC4CAABkcnMvZTJvRG9jLnhtbFBL&#10;AQItABQABgAIAAAAIQC0g9TM3AAAAAoBAAAPAAAAAAAAAAAAAAAAAO0EAABkcnMvZG93bnJldi54&#10;bWxQSwUGAAAAAAQABADzAAAA9gUAAAAA&#10;" fillcolor="white [3201]" strokeweight=".5pt">
                <v:textbox>
                  <w:txbxContent>
                    <w:p w14:paraId="2F812CCE" w14:textId="77777777" w:rsidR="00272A3F" w:rsidRPr="006F27DD" w:rsidRDefault="00272A3F" w:rsidP="004C373D">
                      <w:r>
                        <w:t xml:space="preserve">Economy </w:t>
                      </w:r>
                    </w:p>
                  </w:txbxContent>
                </v:textbox>
              </v:shape>
            </w:pict>
          </mc:Fallback>
        </mc:AlternateContent>
      </w:r>
      <w:r w:rsidRPr="00272A3F">
        <w:rPr>
          <w:rFonts w:ascii="Bliss 2 Regular" w:hAnsi="Bliss 2 Regular"/>
          <w:sz w:val="24"/>
          <w:szCs w:val="24"/>
        </w:rPr>
        <w:t xml:space="preserve"> More and more redevelopment and rebranding will involve some form of sustainable development. </w:t>
      </w:r>
    </w:p>
    <w:p w14:paraId="40224580" w14:textId="43B0C253" w:rsidR="004C373D" w:rsidRPr="00272A3F" w:rsidRDefault="004C373D" w:rsidP="004C373D">
      <w:pPr>
        <w:rPr>
          <w:rFonts w:ascii="Bliss 2 Regular" w:hAnsi="Bliss 2 Regular"/>
          <w:sz w:val="24"/>
          <w:szCs w:val="24"/>
          <w:lang w:eastAsia="en-GB"/>
        </w:rPr>
      </w:pPr>
    </w:p>
    <w:p w14:paraId="3E0DE015" w14:textId="6F1BB873" w:rsidR="007F7B02" w:rsidRPr="00272A3F" w:rsidRDefault="003D2744">
      <w:pPr>
        <w:rPr>
          <w:rFonts w:ascii="Bliss 2 Regular" w:hAnsi="Bliss 2 Regular"/>
          <w:sz w:val="24"/>
          <w:szCs w:val="24"/>
        </w:rPr>
      </w:pPr>
      <w:r w:rsidRPr="00272A3F">
        <w:rPr>
          <w:rFonts w:ascii="Bliss 2 Regular" w:hAnsi="Bliss 2 Regular"/>
          <w:noProof/>
          <w:sz w:val="24"/>
          <w:szCs w:val="24"/>
          <w:lang w:eastAsia="en-GB"/>
        </w:rPr>
        <mc:AlternateContent>
          <mc:Choice Requires="wps">
            <w:drawing>
              <wp:anchor distT="0" distB="0" distL="114300" distR="114300" simplePos="0" relativeHeight="251689984" behindDoc="0" locked="0" layoutInCell="1" allowOverlap="1" wp14:anchorId="5D894866" wp14:editId="15800CDD">
                <wp:simplePos x="0" y="0"/>
                <wp:positionH relativeFrom="column">
                  <wp:posOffset>2286000</wp:posOffset>
                </wp:positionH>
                <wp:positionV relativeFrom="paragraph">
                  <wp:posOffset>121920</wp:posOffset>
                </wp:positionV>
                <wp:extent cx="2286000" cy="1628775"/>
                <wp:effectExtent l="0" t="0" r="25400" b="22225"/>
                <wp:wrapNone/>
                <wp:docPr id="25" name="Isosceles Triangle 25"/>
                <wp:cNvGraphicFramePr/>
                <a:graphic xmlns:a="http://schemas.openxmlformats.org/drawingml/2006/main">
                  <a:graphicData uri="http://schemas.microsoft.com/office/word/2010/wordprocessingShape">
                    <wps:wsp>
                      <wps:cNvSpPr/>
                      <wps:spPr>
                        <a:xfrm>
                          <a:off x="0" y="0"/>
                          <a:ext cx="2286000" cy="1628775"/>
                        </a:xfrm>
                        <a:prstGeom prst="triangle">
                          <a:avLst/>
                        </a:prstGeom>
                      </wps:spPr>
                      <wps:style>
                        <a:lnRef idx="2">
                          <a:schemeClr val="accent1">
                            <a:shade val="50000"/>
                          </a:schemeClr>
                        </a:lnRef>
                        <a:fillRef idx="1">
                          <a:schemeClr val="accent1"/>
                        </a:fillRef>
                        <a:effectRef idx="0">
                          <a:schemeClr val="accent1"/>
                        </a:effectRef>
                        <a:fontRef idx="minor">
                          <a:schemeClr val="lt1"/>
                        </a:fontRef>
                      </wps:style>
                      <wps:bodyPr rot="0" spcFirstLastPara="0" vertOverflow="overflow" horzOverflow="overflow" vert="horz" wrap="square" lIns="91440" tIns="45720" rIns="91440" bIns="45720" numCol="1" spcCol="0" rtlCol="0" fromWordArt="0" anchor="ctr" anchorCtr="0" forceAA="0" compatLnSpc="1">
                        <a:prstTxWarp prst="textNoShape">
                          <a:avLst/>
                        </a:prstTxWarp>
                        <a:noAutofit/>
                      </wps:bodyPr>
                    </wps:wsp>
                  </a:graphicData>
                </a:graphic>
              </wp:anchor>
            </w:drawing>
          </mc:Choice>
          <mc:Fallback>
            <w:pict>
              <v:shapetype w14:anchorId="16C07497" id="_x0000_t5" coordsize="21600,21600" o:spt="5" adj="10800" path="m@0,l,21600r21600,xe">
                <v:stroke joinstyle="miter"/>
                <v:formulas>
                  <v:f eqn="val #0"/>
                  <v:f eqn="prod #0 1 2"/>
                  <v:f eqn="sum @1 10800 0"/>
                </v:formulas>
                <v:path gradientshapeok="t" o:connecttype="custom" o:connectlocs="@0,0;@1,10800;0,21600;10800,21600;21600,21600;@2,10800" textboxrect="0,10800,10800,18000;5400,10800,16200,18000;10800,10800,21600,18000;0,7200,7200,21600;7200,7200,14400,21600;14400,7200,21600,21600"/>
                <v:handles>
                  <v:h position="#0,topLeft" xrange="0,21600"/>
                </v:handles>
              </v:shapetype>
              <v:shape id="Isosceles Triangle 25" o:spid="_x0000_s1026" type="#_x0000_t5" style="position:absolute;margin-left:180pt;margin-top:9.6pt;width:180pt;height:128.25pt;z-index:251689984;visibility:visible;mso-wrap-style:square;mso-wrap-distance-left:9pt;mso-wrap-distance-top:0;mso-wrap-distance-right:9pt;mso-wrap-distance-bottom:0;mso-position-horizontal:absolute;mso-position-horizontal-relative:text;mso-position-vertical:absolute;mso-position-vertical-relative:text;v-text-anchor:middle" o:gfxdata="UEsDBBQABgAIAAAAIQC2gziS/gAAAOEBAAATAAAAW0NvbnRlbnRfVHlwZXNdLnhtbJSRQU7DMBBF&#10;90jcwfIWJU67QAgl6YK0S0CoHGBkTxKLZGx5TGhvj5O2G0SRWNoz/78nu9wcxkFMGNg6quQqL6RA&#10;0s5Y6ir5vt9lD1JwBDIwOMJKHpHlpr69KfdHjyxSmriSfYz+USnWPY7AufNIadK6MEJMx9ApD/oD&#10;OlTrorhX2lFEilmcO2RdNtjC5xDF9pCuTyYBB5bi6bQ4syoJ3g9WQ0ymaiLzg5KdCXlKLjvcW893&#10;SUOqXwnz5DrgnHtJTxOsQfEKIT7DmDSUCaxw7Rqn8787ZsmRM9e2VmPeBN4uqYvTtW7jvijg9N/y&#10;JsXecLq0q+WD6m8AAAD//wMAUEsDBBQABgAIAAAAIQA4/SH/1gAAAJQBAAALAAAAX3JlbHMvLnJl&#10;bHOkkMFqwzAMhu+DvYPRfXGawxijTi+j0GvpHsDYimMaW0Yy2fr2M4PBMnrbUb/Q94l/f/hMi1qR&#10;JVI2sOt6UJgd+ZiDgffL8ekFlFSbvV0oo4EbChzGx4f9GRdb25HMsYhqlCwG5lrLq9biZkxWOiqY&#10;22YiTra2kYMu1l1tQD30/bPm3wwYN0x18gb45AdQl1tp5j/sFB2T0FQ7R0nTNEV3j6o9feQzro1i&#10;OWA14Fm+Q8a1a8+Bvu/d/dMb2JY5uiPbhG/ktn4cqGU/er3pcvwCAAD//wMAUEsDBBQABgAIAAAA&#10;IQC++sgcewIAAEkFAAAOAAAAZHJzL2Uyb0RvYy54bWysVEtP3DAQvlfqf7B8L8lGvLoii1YgKiQE&#10;CKg4G2e8iWR7XNu72e2v79jJBgSoh6qXZMYz883D3/jsfGs024APHdqazw5KzsBKbDq7qvnPp6tv&#10;p5yFKGwjNFqo+Q4CP198/XLWuzlU2KJuwDMCsWHeu5q3Mbp5UQTZghHhAB1YMir0RkRS/apovOgJ&#10;3eiiKsvjokffOI8SQqDTy8HIFxlfKZDxTqkAkemaU20xf33+vqRvsTgT85UXru3kWIb4hyqM6Cwl&#10;naAuRRRs7bsPUKaTHgOqeCDRFKhUJyH3QN3MynfdPLbCQe6FhhPcNKbw/2Dl7ebes66peXXEmRWG&#10;7ug6YJCgIbAn3wm70sDISJPqXZhTwKO796MWSExtb5U36U8NsW2e7m6aLmwjk3RYVafHZUmXIMk2&#10;O65OT04yavEa7nyIPwANS0LN45g+T1ZsbkKktOS+dyMllTQUkaW405Dq0PYBFLWV0uboTCi40J5t&#10;BFFBSAk2zgZTKxoYjo+ovswJSjJF5JQZMCGrTusJewRIZP2IPdQ6+qdQyHycgsu/FTYETxE5M9o4&#10;BZvOov8MQFNXY+bBfz+kYTRpSi/Y7OjSPQ7bEJy86mjeNyLEe+GJ/nRHtNLxjj5KY19zHCXOWvS/&#10;PztP/sRKsnLW0zrVPPxaCw+c6WtLfP0+OzxM+5eVw6OTihT/1vLy1mLX5gLpmmb0eDiZxeQf9V5U&#10;Hs0zbf4yZSWTsJJy11xGv1cu4rDm9HZIWC6zG+2cE/HGPjqZwNNUE5eets/Cuz3piK+3uF89MX/H&#10;u8E3RVpcriOqLpPyda7jvGlfM3HGtyU9CG/17PX6Ai7+AAAA//8DAFBLAwQUAAYACAAAACEACoAs&#10;8twAAAAKAQAADwAAAGRycy9kb3ducmV2LnhtbEyPwU7DMBBE70j8g7VI3KiTIBoS4lRVRW9caPmA&#10;bWzigL0OsZuGv2c5wXE0o5k3zWbxTsxmikMgBfkqA2GoC3qgXsHbcX/3CCImJI0ukFHwbSJs2uur&#10;BmsdLvRq5kPqBZdQrFGBTWmspYydNR7jKoyG2HsPk8fEcuqlnvDC5d7JIsvW0uNAvGBxNDtrus/D&#10;2St4sUuld/nRfVQkv/Jn3+O83yp1e7Nsn0Aks6S/MPziMzq0zHQKZ9JROAX364y/JDaqAgQHSt4D&#10;cVJQlA8lyLaR/y+0PwAAAP//AwBQSwECLQAUAAYACAAAACEAtoM4kv4AAADhAQAAEwAAAAAAAAAA&#10;AAAAAAAAAAAAW0NvbnRlbnRfVHlwZXNdLnhtbFBLAQItABQABgAIAAAAIQA4/SH/1gAAAJQBAAAL&#10;AAAAAAAAAAAAAAAAAC8BAABfcmVscy8ucmVsc1BLAQItABQABgAIAAAAIQC++sgcewIAAEkFAAAO&#10;AAAAAAAAAAAAAAAAAC4CAABkcnMvZTJvRG9jLnhtbFBLAQItABQABgAIAAAAIQAKgCzy3AAAAAoB&#10;AAAPAAAAAAAAAAAAAAAAANUEAABkcnMvZG93bnJldi54bWxQSwUGAAAAAAQABADzAAAA3gUAAAAA&#10;" fillcolor="#4f81bd [3204]" strokecolor="#243f60 [1604]" strokeweight="2pt"/>
            </w:pict>
          </mc:Fallback>
        </mc:AlternateContent>
      </w:r>
      <w:r w:rsidRPr="00272A3F">
        <w:rPr>
          <w:rFonts w:ascii="Bliss 2 Regular" w:hAnsi="Bliss 2 Regular"/>
          <w:noProof/>
          <w:sz w:val="24"/>
          <w:szCs w:val="24"/>
          <w:lang w:eastAsia="en-GB"/>
        </w:rPr>
        <mc:AlternateContent>
          <mc:Choice Requires="wps">
            <w:drawing>
              <wp:anchor distT="0" distB="0" distL="114300" distR="114300" simplePos="0" relativeHeight="251702272" behindDoc="0" locked="0" layoutInCell="1" allowOverlap="1" wp14:anchorId="5AF570AB" wp14:editId="03BF5A3E">
                <wp:simplePos x="0" y="0"/>
                <wp:positionH relativeFrom="column">
                  <wp:posOffset>1714500</wp:posOffset>
                </wp:positionH>
                <wp:positionV relativeFrom="paragraph">
                  <wp:posOffset>121920</wp:posOffset>
                </wp:positionV>
                <wp:extent cx="790575" cy="1009650"/>
                <wp:effectExtent l="50800" t="50800" r="73025" b="107950"/>
                <wp:wrapNone/>
                <wp:docPr id="24" name="Straight Arrow Connector 24"/>
                <wp:cNvGraphicFramePr/>
                <a:graphic xmlns:a="http://schemas.openxmlformats.org/drawingml/2006/main">
                  <a:graphicData uri="http://schemas.microsoft.com/office/word/2010/wordprocessingShape">
                    <wps:wsp>
                      <wps:cNvCnPr/>
                      <wps:spPr>
                        <a:xfrm flipV="1">
                          <a:off x="0" y="0"/>
                          <a:ext cx="790575" cy="1009650"/>
                        </a:xfrm>
                        <a:prstGeom prst="straightConnector1">
                          <a:avLst/>
                        </a:prstGeom>
                        <a:ln w="76200">
                          <a:headEnd type="arrow"/>
                          <a:tailEnd type="arrow"/>
                        </a:ln>
                      </wps:spPr>
                      <wps:style>
                        <a:lnRef idx="3">
                          <a:schemeClr val="accent1"/>
                        </a:lnRef>
                        <a:fillRef idx="0">
                          <a:schemeClr val="accent1"/>
                        </a:fillRef>
                        <a:effectRef idx="2">
                          <a:schemeClr val="accent1"/>
                        </a:effectRef>
                        <a:fontRef idx="minor">
                          <a:schemeClr val="tx1"/>
                        </a:fontRef>
                      </wps:style>
                      <wps:bodyPr/>
                    </wps:wsp>
                  </a:graphicData>
                </a:graphic>
              </wp:anchor>
            </w:drawing>
          </mc:Choice>
          <mc:Fallback>
            <w:pict>
              <v:shapetype w14:anchorId="7E22DA79" id="_x0000_t32" coordsize="21600,21600" o:spt="32" o:oned="t" path="m,l21600,21600e" filled="f">
                <v:path arrowok="t" fillok="f" o:connecttype="none"/>
                <o:lock v:ext="edit" shapetype="t"/>
              </v:shapetype>
              <v:shape id="Straight Arrow Connector 24" o:spid="_x0000_s1026" type="#_x0000_t32" style="position:absolute;margin-left:135pt;margin-top:9.6pt;width:62.25pt;height:79.5pt;flip:y;z-index:251702272;visibility:visible;mso-wrap-style:square;mso-wrap-distance-left:9pt;mso-wrap-distance-top:0;mso-wrap-distance-right:9pt;mso-wrap-distance-bottom:0;mso-position-horizontal:absolute;mso-position-horizontal-relative:text;mso-position-vertical:absolute;mso-position-vertical-relative:text" o:gfxdata="UEsDBBQABgAIAAAAIQC2gziS/gAAAOEBAAATAAAAW0NvbnRlbnRfVHlwZXNdLnhtbJSRQU7DMBBF&#10;90jcwfIWJU67QAgl6YK0S0CoHGBkTxKLZGx5TGhvj5O2G0SRWNoz/78nu9wcxkFMGNg6quQqL6RA&#10;0s5Y6ir5vt9lD1JwBDIwOMJKHpHlpr69KfdHjyxSmriSfYz+USnWPY7AufNIadK6MEJMx9ApD/oD&#10;OlTrorhX2lFEilmcO2RdNtjC5xDF9pCuTyYBB5bi6bQ4syoJ3g9WQ0ymaiLzg5KdCXlKLjvcW893&#10;SUOqXwnz5DrgnHtJTxOsQfEKIT7DmDSUCaxw7Rqn8787ZsmRM9e2VmPeBN4uqYvTtW7jvijg9N/y&#10;JsXecLq0q+WD6m8AAAD//wMAUEsDBBQABgAIAAAAIQA4/SH/1gAAAJQBAAALAAAAX3JlbHMvLnJl&#10;bHOkkMFqwzAMhu+DvYPRfXGawxijTi+j0GvpHsDYimMaW0Yy2fr2M4PBMnrbUb/Q94l/f/hMi1qR&#10;JVI2sOt6UJgd+ZiDgffL8ekFlFSbvV0oo4EbChzGx4f9GRdb25HMsYhqlCwG5lrLq9biZkxWOiqY&#10;22YiTra2kYMu1l1tQD30/bPm3wwYN0x18gb45AdQl1tp5j/sFB2T0FQ7R0nTNEV3j6o9feQzro1i&#10;OWA14Fm+Q8a1a8+Bvu/d/dMb2JY5uiPbhG/ktn4cqGU/er3pcvwCAAD//wMAUEsDBBQABgAIAAAA&#10;IQD7MjKM8AEAADEEAAAOAAAAZHJzL2Uyb0RvYy54bWysU8uOEzEQvCPxD5bvZCaBZNkokxXKAhcE&#10;0T64ez3tjCW/1DaZyd/T9iQDghVIiIvlV1VXldubm8EadgSM2ruGz2c1Z+Ckb7U7NPzx4cOrt5zF&#10;JFwrjHfQ8BNEfrN9+WLThzUsfOdNC8iIxMV1HxrepRTWVRVlB1bEmQ/g6FB5tCLREg9Vi6Indmuq&#10;RV2vqt5jG9BLiJF2b8dDvi38SoFMX5SKkJhpOGlLZcQyPuWx2m7E+oAidFqeZYh/UGGFdlR0oroV&#10;SbBvqH+jslqij16lmfS28kppCcUDuZnXv7i570SA4oXCiWGKKf4/Wvn5uEem24Yv3nDmhKU3uk8o&#10;9KFL7B2i79nOO0c5emR0hfLqQ1wTbOf2eF7FsMdsflBomTI6fKVWKHGQQTaUtE9T2jAkJmnz6rpe&#10;Xi05k3Q0r+vr1bI8RzXyZL6AMX0Eb1meNDyedU2Cxhri+CkmUkLACyCDjWM9FVlRlxQpHYj2vWtZ&#10;OgXyKLK18fWT0OaZA6Izjliz3dFgmaWTgZH+DhQFR0ZeF/7SsrAzyI6Cmk1ICS7Nc4nCRLczTGlj&#10;JuAo7I/A8/0MhdLOE3jx96oTolT2Lk1gq53H5wjScJGsxvuXBEbfOYIn357K05doqC+Lw/Mfyo3/&#10;87rAf/z07XcAAAD//wMAUEsDBBQABgAIAAAAIQBx5hjW3gAAAAoBAAAPAAAAZHJzL2Rvd25yZXYu&#10;eG1sTI/BTsMwEETvSPyDtUjcqEOgpAlxKlQBEidEiuDqxEsSiNdVvG3D37Oc4Lgzo9k35Xr2ozrg&#10;FIdABi4XCSikNriBOgOv24eLFajIlpwdA6GBb4ywrk5PSlu4cKQXPNTcKSmhWFgDPfOu0Dq2PXob&#10;F2GHJN5HmLxlOadOu8kepdyPOk2SG+3tQPKhtzvc9Nh+1XtvgPJ7xsfMNtnbZ/20dc/5+2bJxpyf&#10;zXe3oBhn/gvDL76gQyVMTdiTi2o0kGaJbGEx8hSUBK7y6yWoRoRslYKuSv1/QvUDAAD//wMAUEsB&#10;Ai0AFAAGAAgAAAAhALaDOJL+AAAA4QEAABMAAAAAAAAAAAAAAAAAAAAAAFtDb250ZW50X1R5cGVz&#10;XS54bWxQSwECLQAUAAYACAAAACEAOP0h/9YAAACUAQAACwAAAAAAAAAAAAAAAAAvAQAAX3JlbHMv&#10;LnJlbHNQSwECLQAUAAYACAAAACEA+zIyjPABAAAxBAAADgAAAAAAAAAAAAAAAAAuAgAAZHJzL2Uy&#10;b0RvYy54bWxQSwECLQAUAAYACAAAACEAceYY1t4AAAAKAQAADwAAAAAAAAAAAAAAAABKBAAAZHJz&#10;L2Rvd25yZXYueG1sUEsFBgAAAAAEAAQA8wAAAFUFAAAAAA==&#10;" strokecolor="#4f81bd [3204]" strokeweight="6pt">
                <v:stroke startarrow="open" endarrow="open"/>
                <v:shadow on="t" color="black" opacity="22937f" origin=",.5" offset="0,.63889mm"/>
              </v:shape>
            </w:pict>
          </mc:Fallback>
        </mc:AlternateContent>
      </w:r>
      <w:r w:rsidRPr="00272A3F">
        <w:rPr>
          <w:rFonts w:ascii="Bliss 2 Regular" w:hAnsi="Bliss 2 Regular"/>
          <w:noProof/>
          <w:sz w:val="24"/>
          <w:szCs w:val="24"/>
          <w:lang w:eastAsia="en-GB"/>
        </w:rPr>
        <mc:AlternateContent>
          <mc:Choice Requires="wps">
            <w:drawing>
              <wp:anchor distT="0" distB="0" distL="114300" distR="114300" simplePos="0" relativeHeight="251705344" behindDoc="0" locked="0" layoutInCell="1" allowOverlap="1" wp14:anchorId="056F311C" wp14:editId="5ED3F087">
                <wp:simplePos x="0" y="0"/>
                <wp:positionH relativeFrom="column">
                  <wp:posOffset>4800600</wp:posOffset>
                </wp:positionH>
                <wp:positionV relativeFrom="paragraph">
                  <wp:posOffset>121920</wp:posOffset>
                </wp:positionV>
                <wp:extent cx="657225" cy="876300"/>
                <wp:effectExtent l="50800" t="50800" r="79375" b="114300"/>
                <wp:wrapNone/>
                <wp:docPr id="23" name="Straight Arrow Connector 23"/>
                <wp:cNvGraphicFramePr/>
                <a:graphic xmlns:a="http://schemas.openxmlformats.org/drawingml/2006/main">
                  <a:graphicData uri="http://schemas.microsoft.com/office/word/2010/wordprocessingShape">
                    <wps:wsp>
                      <wps:cNvCnPr/>
                      <wps:spPr>
                        <a:xfrm flipH="1" flipV="1">
                          <a:off x="0" y="0"/>
                          <a:ext cx="657225" cy="876300"/>
                        </a:xfrm>
                        <a:prstGeom prst="straightConnector1">
                          <a:avLst/>
                        </a:prstGeom>
                        <a:ln w="76200">
                          <a:headEnd type="arrow"/>
                          <a:tailEnd type="arrow"/>
                        </a:ln>
                      </wps:spPr>
                      <wps:style>
                        <a:lnRef idx="3">
                          <a:schemeClr val="accent1"/>
                        </a:lnRef>
                        <a:fillRef idx="0">
                          <a:schemeClr val="accent1"/>
                        </a:fillRef>
                        <a:effectRef idx="2">
                          <a:schemeClr val="accent1"/>
                        </a:effectRef>
                        <a:fontRef idx="minor">
                          <a:schemeClr val="tx1"/>
                        </a:fontRef>
                      </wps:style>
                      <wps:bodyPr/>
                    </wps:wsp>
                  </a:graphicData>
                </a:graphic>
                <wp14:sizeRelH relativeFrom="margin">
                  <wp14:pctWidth>0</wp14:pctWidth>
                </wp14:sizeRelH>
                <wp14:sizeRelV relativeFrom="margin">
                  <wp14:pctHeight>0</wp14:pctHeight>
                </wp14:sizeRelV>
              </wp:anchor>
            </w:drawing>
          </mc:Choice>
          <mc:Fallback>
            <w:pict>
              <v:shape w14:anchorId="534054BD" id="Straight Arrow Connector 23" o:spid="_x0000_s1026" type="#_x0000_t32" style="position:absolute;margin-left:378pt;margin-top:9.6pt;width:51.75pt;height:69pt;flip:x y;z-index:251705344;visibility:visible;mso-wrap-style:square;mso-width-percent:0;mso-height-percent:0;mso-wrap-distance-left:9pt;mso-wrap-distance-top:0;mso-wrap-distance-right:9pt;mso-wrap-distance-bottom:0;mso-position-horizontal:absolute;mso-position-horizontal-relative:text;mso-position-vertical:absolute;mso-position-vertical-relative:text;mso-width-percent:0;mso-height-percent:0;mso-width-relative:margin;mso-height-relative:margin" o:gfxdata="UEsDBBQABgAIAAAAIQC2gziS/gAAAOEBAAATAAAAW0NvbnRlbnRfVHlwZXNdLnhtbJSRQU7DMBBF&#10;90jcwfIWJU67QAgl6YK0S0CoHGBkTxKLZGx5TGhvj5O2G0SRWNoz/78nu9wcxkFMGNg6quQqL6RA&#10;0s5Y6ir5vt9lD1JwBDIwOMJKHpHlpr69KfdHjyxSmriSfYz+USnWPY7AufNIadK6MEJMx9ApD/oD&#10;OlTrorhX2lFEilmcO2RdNtjC5xDF9pCuTyYBB5bi6bQ4syoJ3g9WQ0ymaiLzg5KdCXlKLjvcW893&#10;SUOqXwnz5DrgnHtJTxOsQfEKIT7DmDSUCaxw7Rqn8787ZsmRM9e2VmPeBN4uqYvTtW7jvijg9N/y&#10;JsXecLq0q+WD6m8AAAD//wMAUEsDBBQABgAIAAAAIQA4/SH/1gAAAJQBAAALAAAAX3JlbHMvLnJl&#10;bHOkkMFqwzAMhu+DvYPRfXGawxijTi+j0GvpHsDYimMaW0Yy2fr2M4PBMnrbUb/Q94l/f/hMi1qR&#10;JVI2sOt6UJgd+ZiDgffL8ekFlFSbvV0oo4EbChzGx4f9GRdb25HMsYhqlCwG5lrLq9biZkxWOiqY&#10;22YiTra2kYMu1l1tQD30/bPm3wwYN0x18gb45AdQl1tp5j/sFB2T0FQ7R0nTNEV3j6o9feQzro1i&#10;OWA14Fm+Q8a1a8+Bvu/d/dMb2JY5uiPbhG/ktn4cqGU/er3pcvwCAAD//wMAUEsDBBQABgAIAAAA&#10;IQCoPG2R9QEAADoEAAAOAAAAZHJzL2Uyb0RvYy54bWysU02P0zAQvSPxHyzfadpU266qpivU5eOA&#10;oNoF7l5n3Fjyl8amaf89YycNCFYgIS6WnfF7897LeHt3toadAKP2ruGL2ZwzcNK32h0b/uXz21e3&#10;nMUkXCuMd9DwC0R+t3v5YtuHDdS+86YFZETi4qYPDe9SCpuqirIDK+LMB3BUVB6tSHTEY9Wi6Ind&#10;mqqez1dV77EN6CXESF/vhyLfFX6lQKZPSkVIzDSctKWyYlmf8lrttmJzRBE6LUcZ4h9UWKEdNZ2o&#10;7kUS7Bvq36isluijV2kmva28UlpC8UBuFvNf3Dx2IkDxQuHEMMUU/x+t/Hg6INNtw+slZ05Y+keP&#10;CYU+dom9RvQ923vnKEePjK5QXn2IG4Lt3QHHUwwHzObPCi1TRof3NAq87L7mXa6RVXYuuV+m3OGc&#10;mKSPq5t1Xd9wJql0u14t5+W/VANhBgeM6R14y/Km4XEUOCkbWojTh5hIEgGvgAw2jvUNX69oXIqS&#10;DkT7xrUsXQKZFdnjMAZJaPNMgeiMI9bse3BaduliYKB/AEUJko9l4S+zC3uD7CRo6oSU4NIityhM&#10;dDvDlDZmAg7C/ggc72colLmewPXfu06I0tm7NIGtdh6fI0jnq2Q13L8mMPjOETz59lJmoERDA1oc&#10;jo8pv4CfzwX+48nvvgMAAP//AwBQSwMEFAAGAAgAAAAhAHqe9GvcAAAACgEAAA8AAABkcnMvZG93&#10;bnJldi54bWxMj81OhEAQhO8mvsOkTbwYd5CEZRcZNsTE6yaueh+gBSLTQ5jmZ9/e9qTHrqpUf5Wf&#10;NjeoBafQezLwtItAIdW+6ak18PH++ngAFdhSYwdPaOCKAU7F7U1us8av9IbLhVslJRQya6BjHjOt&#10;Q92hs2HnRyTxvvzkLMs5tbqZ7CrlbtBxFO21sz3Jh86O+NJh/X2ZnYHztVzWsX5w/OlSXyHPpa7O&#10;xtzfbeUzKMaN/8Lwiy/oUAhT5WdqghoMpMletrAYxxiUBA7JMQFViZCkMegi1/8nFD8AAAD//wMA&#10;UEsBAi0AFAAGAAgAAAAhALaDOJL+AAAA4QEAABMAAAAAAAAAAAAAAAAAAAAAAFtDb250ZW50X1R5&#10;cGVzXS54bWxQSwECLQAUAAYACAAAACEAOP0h/9YAAACUAQAACwAAAAAAAAAAAAAAAAAvAQAAX3Jl&#10;bHMvLnJlbHNQSwECLQAUAAYACAAAACEAqDxtkfUBAAA6BAAADgAAAAAAAAAAAAAAAAAuAgAAZHJz&#10;L2Uyb0RvYy54bWxQSwECLQAUAAYACAAAACEAep70a9wAAAAKAQAADwAAAAAAAAAAAAAAAABPBAAA&#10;ZHJzL2Rvd25yZXYueG1sUEsFBgAAAAAEAAQA8wAAAFgFAAAAAA==&#10;" strokecolor="#4f81bd [3204]" strokeweight="6pt">
                <v:stroke startarrow="open" endarrow="open"/>
                <v:shadow on="t" color="black" opacity="22937f" origin=",.5" offset="0,.63889mm"/>
              </v:shape>
            </w:pict>
          </mc:Fallback>
        </mc:AlternateContent>
      </w:r>
    </w:p>
    <w:p w14:paraId="07C95F53" w14:textId="43CCA7A0" w:rsidR="00491F4C" w:rsidRPr="00272A3F" w:rsidRDefault="00491F4C" w:rsidP="00491F4C">
      <w:pPr>
        <w:spacing w:after="0" w:line="240" w:lineRule="auto"/>
        <w:rPr>
          <w:rFonts w:ascii="Bliss 2 Regular" w:hAnsi="Bliss 2 Regular"/>
          <w:sz w:val="24"/>
          <w:szCs w:val="24"/>
        </w:rPr>
      </w:pPr>
    </w:p>
    <w:p w14:paraId="59F6264B" w14:textId="77777777" w:rsidR="00491F4C" w:rsidRPr="00272A3F" w:rsidRDefault="00491F4C" w:rsidP="00491F4C">
      <w:pPr>
        <w:spacing w:after="0" w:line="240" w:lineRule="auto"/>
        <w:rPr>
          <w:rFonts w:ascii="Bliss 2 Regular" w:hAnsi="Bliss 2 Regular"/>
          <w:sz w:val="24"/>
          <w:szCs w:val="24"/>
        </w:rPr>
      </w:pPr>
    </w:p>
    <w:p w14:paraId="5327F86A" w14:textId="77777777" w:rsidR="00491F4C" w:rsidRPr="00272A3F" w:rsidRDefault="00491F4C" w:rsidP="00491F4C">
      <w:pPr>
        <w:spacing w:after="0" w:line="240" w:lineRule="auto"/>
        <w:rPr>
          <w:rFonts w:ascii="Bliss 2 Regular" w:hAnsi="Bliss 2 Regular"/>
          <w:sz w:val="24"/>
          <w:szCs w:val="24"/>
        </w:rPr>
      </w:pPr>
    </w:p>
    <w:p w14:paraId="3F71ED4C" w14:textId="77777777" w:rsidR="00491F4C" w:rsidRPr="00272A3F" w:rsidRDefault="00491F4C" w:rsidP="00491F4C">
      <w:pPr>
        <w:spacing w:after="0" w:line="240" w:lineRule="auto"/>
        <w:rPr>
          <w:rFonts w:ascii="Bliss 2 Regular" w:hAnsi="Bliss 2 Regular"/>
          <w:sz w:val="24"/>
          <w:szCs w:val="24"/>
        </w:rPr>
      </w:pPr>
    </w:p>
    <w:p w14:paraId="10A960F1" w14:textId="77777777" w:rsidR="00491F4C" w:rsidRPr="00272A3F" w:rsidRDefault="00491F4C" w:rsidP="00491F4C">
      <w:pPr>
        <w:spacing w:after="0" w:line="240" w:lineRule="auto"/>
        <w:rPr>
          <w:rFonts w:ascii="Bliss 2 Regular" w:hAnsi="Bliss 2 Regular"/>
          <w:sz w:val="24"/>
          <w:szCs w:val="24"/>
        </w:rPr>
      </w:pPr>
    </w:p>
    <w:p w14:paraId="4CF8B958" w14:textId="2EE697EB" w:rsidR="00491F4C" w:rsidRPr="00272A3F" w:rsidRDefault="003D2744" w:rsidP="00491F4C">
      <w:pPr>
        <w:spacing w:after="0" w:line="240" w:lineRule="auto"/>
        <w:rPr>
          <w:rFonts w:ascii="Bliss 2 Regular" w:hAnsi="Bliss 2 Regular"/>
          <w:sz w:val="24"/>
          <w:szCs w:val="24"/>
        </w:rPr>
      </w:pPr>
      <w:r w:rsidRPr="00272A3F">
        <w:rPr>
          <w:rFonts w:ascii="Bliss 2 Regular" w:hAnsi="Bliss 2 Regular"/>
          <w:noProof/>
          <w:sz w:val="24"/>
          <w:szCs w:val="24"/>
          <w:lang w:eastAsia="en-GB"/>
        </w:rPr>
        <mc:AlternateContent>
          <mc:Choice Requires="wps">
            <w:drawing>
              <wp:anchor distT="0" distB="0" distL="114300" distR="114300" simplePos="0" relativeHeight="251696128" behindDoc="0" locked="0" layoutInCell="1" allowOverlap="1" wp14:anchorId="0DB0BB12" wp14:editId="583C7DEB">
                <wp:simplePos x="0" y="0"/>
                <wp:positionH relativeFrom="column">
                  <wp:posOffset>4686300</wp:posOffset>
                </wp:positionH>
                <wp:positionV relativeFrom="paragraph">
                  <wp:posOffset>32385</wp:posOffset>
                </wp:positionV>
                <wp:extent cx="1314450" cy="381000"/>
                <wp:effectExtent l="0" t="0" r="31750" b="25400"/>
                <wp:wrapNone/>
                <wp:docPr id="27" name="Text Box 27"/>
                <wp:cNvGraphicFramePr/>
                <a:graphic xmlns:a="http://schemas.openxmlformats.org/drawingml/2006/main">
                  <a:graphicData uri="http://schemas.microsoft.com/office/word/2010/wordprocessingShape">
                    <wps:wsp>
                      <wps:cNvSpPr txBox="1"/>
                      <wps:spPr>
                        <a:xfrm>
                          <a:off x="0" y="0"/>
                          <a:ext cx="1314450" cy="381000"/>
                        </a:xfrm>
                        <a:prstGeom prst="rect">
                          <a:avLst/>
                        </a:prstGeom>
                        <a:solidFill>
                          <a:schemeClr val="lt1"/>
                        </a:solidFill>
                        <a:ln w="6350">
                          <a:solidFill>
                            <a:prstClr val="black"/>
                          </a:solidFill>
                        </a:ln>
                        <a:effectLst/>
                      </wps:spPr>
                      <wps:style>
                        <a:lnRef idx="0">
                          <a:schemeClr val="accent1"/>
                        </a:lnRef>
                        <a:fillRef idx="0">
                          <a:schemeClr val="accent1"/>
                        </a:fillRef>
                        <a:effectRef idx="0">
                          <a:schemeClr val="accent1"/>
                        </a:effectRef>
                        <a:fontRef idx="minor">
                          <a:schemeClr val="dk1"/>
                        </a:fontRef>
                      </wps:style>
                      <wps:txbx>
                        <w:txbxContent>
                          <w:p w14:paraId="509B6D5C" w14:textId="77777777" w:rsidR="00272A3F" w:rsidRPr="006F27DD" w:rsidRDefault="00272A3F" w:rsidP="004C373D">
                            <w:r>
                              <w:t xml:space="preserve">Society </w:t>
                            </w:r>
                          </w:p>
                        </w:txbxContent>
                      </wps:txbx>
                      <wps:bodyPr rot="0" spcFirstLastPara="0" vertOverflow="overflow" horzOverflow="overflow" vert="horz" wrap="square" lIns="91440" tIns="45720" rIns="91440" bIns="45720" numCol="1" spcCol="0" rtlCol="0" fromWordArt="0" anchor="t" anchorCtr="0" forceAA="0" compatLnSpc="1">
                        <a:prstTxWarp prst="textNoShape">
                          <a:avLst/>
                        </a:prstTxWarp>
                        <a:noAutofit/>
                      </wps:bodyPr>
                    </wps:wsp>
                  </a:graphicData>
                </a:graphic>
              </wp:anchor>
            </w:drawing>
          </mc:Choice>
          <mc:Fallback>
            <w:pict>
              <v:shape w14:anchorId="0DB0BB12" id="Text Box 27" o:spid="_x0000_s1034" type="#_x0000_t202" style="position:absolute;margin-left:369pt;margin-top:2.55pt;width:103.5pt;height:30pt;z-index:251696128;visibility:visible;mso-wrap-style:square;mso-wrap-distance-left:9pt;mso-wrap-distance-top:0;mso-wrap-distance-right:9pt;mso-wrap-distance-bottom:0;mso-position-horizontal:absolute;mso-position-horizontal-relative:text;mso-position-vertical:absolute;mso-position-vertical-relative:text;v-text-anchor:top" o:gfxdata="UEsDBBQABgAIAAAAIQC2gziS/gAAAOEBAAATAAAAW0NvbnRlbnRfVHlwZXNdLnhtbJSRQU7DMBBF&#10;90jcwfIWJU67QAgl6YK0S0CoHGBkTxKLZGx5TGhvj5O2G0SRWNoz/78nu9wcxkFMGNg6quQqL6RA&#10;0s5Y6ir5vt9lD1JwBDIwOMJKHpHlpr69KfdHjyxSmriSfYz+USnWPY7AufNIadK6MEJMx9ApD/oD&#10;OlTrorhX2lFEilmcO2RdNtjC5xDF9pCuTyYBB5bi6bQ4syoJ3g9WQ0ymaiLzg5KdCXlKLjvcW893&#10;SUOqXwnz5DrgnHtJTxOsQfEKIT7DmDSUCaxw7Rqn8787ZsmRM9e2VmPeBN4uqYvTtW7jvijg9N/y&#10;JsXecLq0q+WD6m8AAAD//wMAUEsDBBQABgAIAAAAIQA4/SH/1gAAAJQBAAALAAAAX3JlbHMvLnJl&#10;bHOkkMFqwzAMhu+DvYPRfXGawxijTi+j0GvpHsDYimMaW0Yy2fr2M4PBMnrbUb/Q94l/f/hMi1qR&#10;JVI2sOt6UJgd+ZiDgffL8ekFlFSbvV0oo4EbChzGx4f9GRdb25HMsYhqlCwG5lrLq9biZkxWOiqY&#10;22YiTra2kYMu1l1tQD30/bPm3wwYN0x18gb45AdQl1tp5j/sFB2T0FQ7R0nTNEV3j6o9feQzro1i&#10;OWA14Fm+Q8a1a8+Bvu/d/dMb2JY5uiPbhG/ktn4cqGU/er3pcvwCAAD//wMAUEsDBBQABgAIAAAA&#10;IQDH+KTglAIAALwFAAAOAAAAZHJzL2Uyb0RvYy54bWysVMlu2zAQvRfoPxC8N7KdtUbkwE2QokCQ&#10;BHWKnGmKjIVQHJakbblf30fKW5ZLil4kcubNcObNcn7RNoYtlA812ZL3D3qcKSupqu1TyX89XH85&#10;4yxEYSthyKqSr1TgF6PPn86XbqgGNCNTKc/gxIbh0pV8FqMbFkWQM9WIcEBOWSg1+UZEXP1TUXmx&#10;hPfGFINe76RYkq+cJ6lCgPSqU/JR9q+1kvFO66AiMyVHbDF/ff5O07cYnYvhkxduVst1GOIfomhE&#10;bfHo1tWViILNff3GVVNLT4F0PJDUFKR1LVXOAdn0e6+ymcyEUzkXkBPclqbw/9zK28W9Z3VV8sEp&#10;Z1Y0qNGDaiP7Ri2DCPwsXRgCNnEAxhZy1HkjDxCmtFvtm/RHQgx6ML3aspu8yWR02D86OoZKQnd4&#10;1u/1Mv3Fztr5EL8ralg6lNyjeplUsbgJEZEAuoGkxwKZurqujcmX1DHq0ni2EKi1iTlGWLxAGcuW&#10;JT85RBhvPCTXW/upEfI5ZfnSA27GJkuVe2sdVmKoYyKf4sqohDH2p9LgNhPyToxCSmW3cWZ0Qmlk&#10;9BHDNX4X1UeMuzxgkV8mG7fGTW3Jdyy9pLZ63lCrOzxI2ss7HWM7bXNT9XOJk2hK1QoN5KkbweDk&#10;dQ3Cb0SI98Jj5tAY2CPxDh9tCFWi9YmzGfk/78kTHqMALWdLzHDJw++58Ioz88NiSL6i4dLQ58vR&#10;8ekAF7+vme5r7Ly5JLROHxvLyXxM+Gg2R+2pecS6GadXoRJW4u2Sx83xMnabBetKqvE4gzDmTsQb&#10;O3EyuU40p0Z7aB+Fd+tGjxiRW9pMuxi+6vcOmywtjeeRdJ2HYcfqugBYEblf1+ss7aD9e0btlu7o&#10;LwAAAP//AwBQSwMEFAAGAAgAAAAhALAra5TbAAAACAEAAA8AAABkcnMvZG93bnJldi54bWxMj8FO&#10;wzAQRO9I/IO1SNyoU6AlDdlUgAoXTpSqZzd2bYt4HcVuGv6e5QTH2RnNvqnXU+jEaIbkIyHMZwUI&#10;Q23UnizC7vP1pgSRsiKtukgG4dskWDeXF7WqdDzThxm32QouoVQpBJdzX0mZWmeCSrPYG2LvGIeg&#10;MsvBSj2oM5eHTt4WxVIG5Yk/ONWbF2far+0pIGye7cq2pRrcptTej9P++G7fEK+vpqdHENlM+S8M&#10;v/iMDg0zHeKJdBIdwsNdyVsywmIOgv3V/YL1AWHJB9nU8v+A5gcAAP//AwBQSwECLQAUAAYACAAA&#10;ACEAtoM4kv4AAADhAQAAEwAAAAAAAAAAAAAAAAAAAAAAW0NvbnRlbnRfVHlwZXNdLnhtbFBLAQIt&#10;ABQABgAIAAAAIQA4/SH/1gAAAJQBAAALAAAAAAAAAAAAAAAAAC8BAABfcmVscy8ucmVsc1BLAQIt&#10;ABQABgAIAAAAIQDH+KTglAIAALwFAAAOAAAAAAAAAAAAAAAAAC4CAABkcnMvZTJvRG9jLnhtbFBL&#10;AQItABQABgAIAAAAIQCwK2uU2wAAAAgBAAAPAAAAAAAAAAAAAAAAAO4EAABkcnMvZG93bnJldi54&#10;bWxQSwUGAAAAAAQABADzAAAA9gUAAAAA&#10;" fillcolor="white [3201]" strokeweight=".5pt">
                <v:textbox>
                  <w:txbxContent>
                    <w:p w14:paraId="509B6D5C" w14:textId="77777777" w:rsidR="00272A3F" w:rsidRPr="006F27DD" w:rsidRDefault="00272A3F" w:rsidP="004C373D">
                      <w:r>
                        <w:t xml:space="preserve">Society </w:t>
                      </w:r>
                    </w:p>
                  </w:txbxContent>
                </v:textbox>
              </v:shape>
            </w:pict>
          </mc:Fallback>
        </mc:AlternateContent>
      </w:r>
      <w:r w:rsidRPr="00272A3F">
        <w:rPr>
          <w:rFonts w:ascii="Bliss 2 Regular" w:hAnsi="Bliss 2 Regular"/>
          <w:noProof/>
          <w:sz w:val="24"/>
          <w:szCs w:val="24"/>
          <w:lang w:eastAsia="en-GB"/>
        </w:rPr>
        <mc:AlternateContent>
          <mc:Choice Requires="wps">
            <w:drawing>
              <wp:anchor distT="0" distB="0" distL="114300" distR="114300" simplePos="0" relativeHeight="251699200" behindDoc="0" locked="0" layoutInCell="1" allowOverlap="1" wp14:anchorId="263C6FA8" wp14:editId="5F5EF07B">
                <wp:simplePos x="0" y="0"/>
                <wp:positionH relativeFrom="column">
                  <wp:posOffset>914400</wp:posOffset>
                </wp:positionH>
                <wp:positionV relativeFrom="paragraph">
                  <wp:posOffset>146685</wp:posOffset>
                </wp:positionV>
                <wp:extent cx="1314450" cy="381000"/>
                <wp:effectExtent l="0" t="0" r="31750" b="25400"/>
                <wp:wrapNone/>
                <wp:docPr id="26" name="Text Box 26"/>
                <wp:cNvGraphicFramePr/>
                <a:graphic xmlns:a="http://schemas.openxmlformats.org/drawingml/2006/main">
                  <a:graphicData uri="http://schemas.microsoft.com/office/word/2010/wordprocessingShape">
                    <wps:wsp>
                      <wps:cNvSpPr txBox="1"/>
                      <wps:spPr>
                        <a:xfrm>
                          <a:off x="0" y="0"/>
                          <a:ext cx="1314450" cy="381000"/>
                        </a:xfrm>
                        <a:prstGeom prst="rect">
                          <a:avLst/>
                        </a:prstGeom>
                        <a:solidFill>
                          <a:schemeClr val="lt1"/>
                        </a:solidFill>
                        <a:ln w="6350">
                          <a:solidFill>
                            <a:prstClr val="black"/>
                          </a:solidFill>
                        </a:ln>
                        <a:effectLst/>
                      </wps:spPr>
                      <wps:style>
                        <a:lnRef idx="0">
                          <a:schemeClr val="accent1"/>
                        </a:lnRef>
                        <a:fillRef idx="0">
                          <a:schemeClr val="accent1"/>
                        </a:fillRef>
                        <a:effectRef idx="0">
                          <a:schemeClr val="accent1"/>
                        </a:effectRef>
                        <a:fontRef idx="minor">
                          <a:schemeClr val="dk1"/>
                        </a:fontRef>
                      </wps:style>
                      <wps:txbx>
                        <w:txbxContent>
                          <w:p w14:paraId="66A63210" w14:textId="77777777" w:rsidR="00272A3F" w:rsidRPr="006F27DD" w:rsidRDefault="00272A3F" w:rsidP="004C373D">
                            <w:r>
                              <w:t>Environment</w:t>
                            </w:r>
                          </w:p>
                        </w:txbxContent>
                      </wps:txbx>
                      <wps:bodyPr rot="0" spcFirstLastPara="0" vertOverflow="overflow" horzOverflow="overflow" vert="horz" wrap="square" lIns="91440" tIns="45720" rIns="91440" bIns="45720" numCol="1" spcCol="0" rtlCol="0" fromWordArt="0" anchor="t" anchorCtr="0" forceAA="0" compatLnSpc="1">
                        <a:prstTxWarp prst="textNoShape">
                          <a:avLst/>
                        </a:prstTxWarp>
                        <a:noAutofit/>
                      </wps:bodyPr>
                    </wps:wsp>
                  </a:graphicData>
                </a:graphic>
              </wp:anchor>
            </w:drawing>
          </mc:Choice>
          <mc:Fallback>
            <w:pict>
              <v:shape w14:anchorId="263C6FA8" id="Text Box 26" o:spid="_x0000_s1035" type="#_x0000_t202" style="position:absolute;margin-left:1in;margin-top:11.55pt;width:103.5pt;height:30pt;z-index:251699200;visibility:visible;mso-wrap-style:square;mso-wrap-distance-left:9pt;mso-wrap-distance-top:0;mso-wrap-distance-right:9pt;mso-wrap-distance-bottom:0;mso-position-horizontal:absolute;mso-position-horizontal-relative:text;mso-position-vertical:absolute;mso-position-vertical-relative:text;v-text-anchor:top" o:gfxdata="UEsDBBQABgAIAAAAIQC2gziS/gAAAOEBAAATAAAAW0NvbnRlbnRfVHlwZXNdLnhtbJSRQU7DMBBF&#10;90jcwfIWJU67QAgl6YK0S0CoHGBkTxKLZGx5TGhvj5O2G0SRWNoz/78nu9wcxkFMGNg6quQqL6RA&#10;0s5Y6ir5vt9lD1JwBDIwOMJKHpHlpr69KfdHjyxSmriSfYz+USnWPY7AufNIadK6MEJMx9ApD/oD&#10;OlTrorhX2lFEilmcO2RdNtjC5xDF9pCuTyYBB5bi6bQ4syoJ3g9WQ0ymaiLzg5KdCXlKLjvcW893&#10;SUOqXwnz5DrgnHtJTxOsQfEKIT7DmDSUCaxw7Rqn8787ZsmRM9e2VmPeBN4uqYvTtW7jvijg9N/y&#10;JsXecLq0q+WD6m8AAAD//wMAUEsDBBQABgAIAAAAIQA4/SH/1gAAAJQBAAALAAAAX3JlbHMvLnJl&#10;bHOkkMFqwzAMhu+DvYPRfXGawxijTi+j0GvpHsDYimMaW0Yy2fr2M4PBMnrbUb/Q94l/f/hMi1qR&#10;JVI2sOt6UJgd+ZiDgffL8ekFlFSbvV0oo4EbChzGx4f9GRdb25HMsYhqlCwG5lrLq9biZkxWOiqY&#10;22YiTra2kYMu1l1tQD30/bPm3wwYN0x18gb45AdQl1tp5j/sFB2T0FQ7R0nTNEV3j6o9feQzro1i&#10;OWA14Fm+Q8a1a8+Bvu/d/dMb2JY5uiPbhG/ktn4cqGU/er3pcvwCAAD//wMAUEsDBBQABgAIAAAA&#10;IQDa0pcqlgIAALwFAAAOAAAAZHJzL2Uyb0RvYy54bWysVE1v2zAMvQ/YfxB0X52kH+uCOkXWosOA&#10;oi3WDj0rstQYlUVNUhJnv75PspOmH5cOu9ik+EiRTyRPTtvGsKXyoSZb8uHegDNlJVW1fSj577uL&#10;L8echShsJQxZVfK1Cvx08vnTycqN1YjmZCrlGYLYMF65ks9jdOOiCHKuGhH2yCkLoybfiAjVPxSV&#10;FytEb0wxGgyOihX5ynmSKgScnndGPsnxtVYyXmsdVGSm5Mgt5q/P31n6FpMTMX7wws1r2ach/iGL&#10;RtQWl25DnYso2MLXb0I1tfQUSMc9SU1BWtdS5RpQzXDwqprbuXAq1wJygtvSFP5fWHm1vPGsrko+&#10;OuLMigZvdKfayL5Ty3AEflYujAG7dQDGFud45815wGEqu9W+SX8UxGAH0+stuymaTE77w4ODQ5gk&#10;bPvHw8Eg0188ezsf4g9FDUtCyT1eL5MqlpchIhNAN5B0WSBTVxe1MVlJHaPOjGdLgbc2MecIjxco&#10;Y9mq5Ef7SONNhBR66z8zQj6mKl9GgGZs8lS5t/q0EkMdE1mKa6MSxthfSoPbTMg7OQopld3mmdEJ&#10;pVHRRxx7/HNWH3Hu6oBHvpls3Do3tSXfsfSS2upxQ63u8CBpp+4kxnbW5qYabjtlRtUaDeSpG8Hg&#10;5EUNwi9FiDfCY+bQGNgj8RofbQivRL3E2Zz83/fOEx6jACtnK8xwycOfhfCKM/PTYki+oeHS0Gfl&#10;4PDrCIrftcx2LXbRnBFaZ4iN5WQWEz6ajag9NfdYN9N0K0zCStxd8rgRz2K3WbCupJpOMwhj7kS8&#10;tLdOptCJ5tRod+298K5v9IgRuaLNtIvxq37vsMnT0nQRSdd5GBLRHav9A2BF5H7t11naQbt6Rj0v&#10;3ckTAAAA//8DAFBLAwQUAAYACAAAACEARpdkptsAAAAJAQAADwAAAGRycy9kb3ducmV2LnhtbEyP&#10;wU7DMBBE70j8g7VI3KiTtqAQ4lSAChdOLYjzNnZti3gdxW4a/p7lBMeZHc2+aTZz6MVkxuQjKSgX&#10;BQhDXdSerIKP95ebCkTKSBr7SEbBt0mwaS8vGqx1PNPOTPtsBZdQqlGBy3mopUydMwHTIg6G+HaM&#10;Y8DMcrRSj3jm8tDLZVHcyYCe+IPDwTw7033tT0HB9sne267C0W0r7f00fx7f7KtS11fz4wOIbOb8&#10;F4ZffEaHlpkO8UQ6iZ71es1bsoLlqgTBgdVtycZBQcWGbBv5f0H7AwAA//8DAFBLAQItABQABgAI&#10;AAAAIQC2gziS/gAAAOEBAAATAAAAAAAAAAAAAAAAAAAAAABbQ29udGVudF9UeXBlc10ueG1sUEsB&#10;Ai0AFAAGAAgAAAAhADj9If/WAAAAlAEAAAsAAAAAAAAAAAAAAAAALwEAAF9yZWxzLy5yZWxzUEsB&#10;Ai0AFAAGAAgAAAAhANrSlyqWAgAAvAUAAA4AAAAAAAAAAAAAAAAALgIAAGRycy9lMm9Eb2MueG1s&#10;UEsBAi0AFAAGAAgAAAAhAEaXZKbbAAAACQEAAA8AAAAAAAAAAAAAAAAA8AQAAGRycy9kb3ducmV2&#10;LnhtbFBLBQYAAAAABAAEAPMAAAD4BQAAAAA=&#10;" fillcolor="white [3201]" strokeweight=".5pt">
                <v:textbox>
                  <w:txbxContent>
                    <w:p w14:paraId="66A63210" w14:textId="77777777" w:rsidR="00272A3F" w:rsidRPr="006F27DD" w:rsidRDefault="00272A3F" w:rsidP="004C373D">
                      <w:r>
                        <w:t>Environment</w:t>
                      </w:r>
                    </w:p>
                  </w:txbxContent>
                </v:textbox>
              </v:shape>
            </w:pict>
          </mc:Fallback>
        </mc:AlternateContent>
      </w:r>
    </w:p>
    <w:p w14:paraId="7CEB3CDB" w14:textId="77777777" w:rsidR="00491F4C" w:rsidRPr="00272A3F" w:rsidRDefault="00491F4C" w:rsidP="00491F4C">
      <w:pPr>
        <w:spacing w:after="0" w:line="240" w:lineRule="auto"/>
        <w:rPr>
          <w:rFonts w:ascii="Bliss 2 Regular" w:hAnsi="Bliss 2 Regular"/>
          <w:sz w:val="24"/>
          <w:szCs w:val="24"/>
        </w:rPr>
      </w:pPr>
    </w:p>
    <w:p w14:paraId="678AA03B" w14:textId="77777777" w:rsidR="00491F4C" w:rsidRPr="00272A3F" w:rsidRDefault="00491F4C" w:rsidP="00491F4C">
      <w:pPr>
        <w:spacing w:after="0" w:line="240" w:lineRule="auto"/>
        <w:rPr>
          <w:rFonts w:ascii="Bliss 2 Regular" w:hAnsi="Bliss 2 Regular"/>
          <w:sz w:val="24"/>
          <w:szCs w:val="24"/>
        </w:rPr>
      </w:pPr>
    </w:p>
    <w:p w14:paraId="4C31EF3E" w14:textId="0D2360E7" w:rsidR="00491F4C" w:rsidRPr="00272A3F" w:rsidRDefault="003D2744" w:rsidP="00491F4C">
      <w:pPr>
        <w:spacing w:after="0" w:line="240" w:lineRule="auto"/>
        <w:rPr>
          <w:rFonts w:ascii="Bliss 2 Regular" w:hAnsi="Bliss 2 Regular"/>
          <w:sz w:val="24"/>
          <w:szCs w:val="24"/>
        </w:rPr>
      </w:pPr>
      <w:r w:rsidRPr="00272A3F">
        <w:rPr>
          <w:rFonts w:ascii="Bliss 2 Regular" w:hAnsi="Bliss 2 Regular"/>
          <w:noProof/>
          <w:sz w:val="24"/>
          <w:szCs w:val="24"/>
          <w:lang w:eastAsia="en-GB"/>
        </w:rPr>
        <mc:AlternateContent>
          <mc:Choice Requires="wps">
            <w:drawing>
              <wp:anchor distT="0" distB="0" distL="114300" distR="114300" simplePos="0" relativeHeight="251708416" behindDoc="0" locked="0" layoutInCell="1" allowOverlap="1" wp14:anchorId="208A4094" wp14:editId="5011E436">
                <wp:simplePos x="0" y="0"/>
                <wp:positionH relativeFrom="column">
                  <wp:posOffset>2743200</wp:posOffset>
                </wp:positionH>
                <wp:positionV relativeFrom="paragraph">
                  <wp:posOffset>160020</wp:posOffset>
                </wp:positionV>
                <wp:extent cx="1695450" cy="0"/>
                <wp:effectExtent l="50800" t="228600" r="0" b="279400"/>
                <wp:wrapNone/>
                <wp:docPr id="21" name="Straight Arrow Connector 21"/>
                <wp:cNvGraphicFramePr/>
                <a:graphic xmlns:a="http://schemas.openxmlformats.org/drawingml/2006/main">
                  <a:graphicData uri="http://schemas.microsoft.com/office/word/2010/wordprocessingShape">
                    <wps:wsp>
                      <wps:cNvCnPr/>
                      <wps:spPr>
                        <a:xfrm>
                          <a:off x="0" y="0"/>
                          <a:ext cx="1695450" cy="0"/>
                        </a:xfrm>
                        <a:prstGeom prst="straightConnector1">
                          <a:avLst/>
                        </a:prstGeom>
                        <a:ln w="76200">
                          <a:headEnd type="arrow"/>
                          <a:tailEnd type="arrow"/>
                        </a:ln>
                      </wps:spPr>
                      <wps:style>
                        <a:lnRef idx="3">
                          <a:schemeClr val="accent1"/>
                        </a:lnRef>
                        <a:fillRef idx="0">
                          <a:schemeClr val="accent1"/>
                        </a:fillRef>
                        <a:effectRef idx="2">
                          <a:schemeClr val="accent1"/>
                        </a:effectRef>
                        <a:fontRef idx="minor">
                          <a:schemeClr val="tx1"/>
                        </a:fontRef>
                      </wps:style>
                      <wps:bodyPr/>
                    </wps:wsp>
                  </a:graphicData>
                </a:graphic>
                <wp14:sizeRelH relativeFrom="margin">
                  <wp14:pctWidth>0</wp14:pctWidth>
                </wp14:sizeRelH>
                <wp14:sizeRelV relativeFrom="margin">
                  <wp14:pctHeight>0</wp14:pctHeight>
                </wp14:sizeRelV>
              </wp:anchor>
            </w:drawing>
          </mc:Choice>
          <mc:Fallback>
            <w:pict>
              <v:shape w14:anchorId="7E830910" id="Straight Arrow Connector 21" o:spid="_x0000_s1026" type="#_x0000_t32" style="position:absolute;margin-left:3in;margin-top:12.6pt;width:133.5pt;height:0;z-index:251708416;visibility:visible;mso-wrap-style:square;mso-width-percent:0;mso-height-percent:0;mso-wrap-distance-left:9pt;mso-wrap-distance-top:0;mso-wrap-distance-right:9pt;mso-wrap-distance-bottom:0;mso-position-horizontal:absolute;mso-position-horizontal-relative:text;mso-position-vertical:absolute;mso-position-vertical-relative:text;mso-width-percent:0;mso-height-percent:0;mso-width-relative:margin;mso-height-relative:margin" o:gfxdata="UEsDBBQABgAIAAAAIQC2gziS/gAAAOEBAAATAAAAW0NvbnRlbnRfVHlwZXNdLnhtbJSRQU7DMBBF&#10;90jcwfIWJU67QAgl6YK0S0CoHGBkTxKLZGx5TGhvj5O2G0SRWNoz/78nu9wcxkFMGNg6quQqL6RA&#10;0s5Y6ir5vt9lD1JwBDIwOMJKHpHlpr69KfdHjyxSmriSfYz+USnWPY7AufNIadK6MEJMx9ApD/oD&#10;OlTrorhX2lFEilmcO2RdNtjC5xDF9pCuTyYBB5bi6bQ4syoJ3g9WQ0ymaiLzg5KdCXlKLjvcW893&#10;SUOqXwnz5DrgnHtJTxOsQfEKIT7DmDSUCaxw7Rqn8787ZsmRM9e2VmPeBN4uqYvTtW7jvijg9N/y&#10;JsXecLq0q+WD6m8AAAD//wMAUEsDBBQABgAIAAAAIQA4/SH/1gAAAJQBAAALAAAAX3JlbHMvLnJl&#10;bHOkkMFqwzAMhu+DvYPRfXGawxijTi+j0GvpHsDYimMaW0Yy2fr2M4PBMnrbUb/Q94l/f/hMi1qR&#10;JVI2sOt6UJgd+ZiDgffL8ekFlFSbvV0oo4EbChzGx4f9GRdb25HMsYhqlCwG5lrLq9biZkxWOiqY&#10;22YiTra2kYMu1l1tQD30/bPm3wwYN0x18gb45AdQl1tp5j/sFB2T0FQ7R0nTNEV3j6o9feQzro1i&#10;OWA14Fm+Q8a1a8+Bvu/d/dMb2JY5uiPbhG/ktn4cqGU/er3pcvwCAAD//wMAUEsDBBQABgAIAAAA&#10;IQBxTiFm5AEAACIEAAAOAAAAZHJzL2Uyb0RvYy54bWysU9uO0zAQfUfiHyy/07SFLWzUdIW6wAuC&#10;ahc+wOuMG0u+aWya5u8ZO2kWwYqVEC9O7JlzZs7xeHtztoadAKP2ruGrxZIzcNK32h0b/v3bx1fv&#10;OItJuFYY76DhA0R+s3v5YtuHGta+86YFZETiYt2HhncphbqqouzAirjwARwFlUcrEm3xWLUoemK3&#10;plovl5uq99gG9BJipNPbMch3hV8pkOmrUhESMw2n3lJZsawPea12W1EfUYROy6kN8Q9dWKEdFZ2p&#10;bkUS7AfqP6isluijV2khva28UlpC0UBqVsvf1Nx3IkDRQubEMNsU/x+t/HI6INNtw9crzpywdEf3&#10;CYU+dom9R/Q923vnyEePjFLIrz7EmmB7d8BpF8MBs/izQpu/JIudi8fD7DGcE5N0uNpcX725oquQ&#10;l1j1CAwY0yfwluWfhsepkbmDVfFYnD7HRKUJeAHkqsaxvuFvNzQWJa0D0X5wLUtDIFEiaxmvOwlt&#10;nggQnXHEmvWNispfGgyM9HegyCnS8LrwlxmFvUF2EjRdQkpwqThUmCg7w5Q2ZgaOjf0VOOVnKJT5&#10;ncHr56vOiFLZuzSDrXYenyJI50vLasy/ODDqzhY8+HYod12soUEs1k+PJk/6r/sCf3zau58AAAD/&#10;/wMAUEsDBBQABgAIAAAAIQDw+dzI3gAAAAkBAAAPAAAAZHJzL2Rvd25yZXYueG1sTI/NTsMwEITv&#10;SLyDtUjcqIOBqglxKn7EqRJSWyTamxsvSdR4HdluG96eRT3AcWdHM9+U89H14oghdp403E4yEEi1&#10;tx01Gj7WbzczEDEZsqb3hBq+McK8urwoTWH9iZZ4XKVGcAjFwmhoUxoKKWPdojNx4gck/n354Ezi&#10;MzTSBnPicNdLlWVT6UxH3NCaAV9arPerg9OwfJ19bpHiQu3r9+d1HjaLiF7r66vx6RFEwjH9meEX&#10;n9GhYqadP5CNotdwf6d4S9KgHhQINkzznIXdWZBVKf8vqH4AAAD//wMAUEsBAi0AFAAGAAgAAAAh&#10;ALaDOJL+AAAA4QEAABMAAAAAAAAAAAAAAAAAAAAAAFtDb250ZW50X1R5cGVzXS54bWxQSwECLQAU&#10;AAYACAAAACEAOP0h/9YAAACUAQAACwAAAAAAAAAAAAAAAAAvAQAAX3JlbHMvLnJlbHNQSwECLQAU&#10;AAYACAAAACEAcU4hZuQBAAAiBAAADgAAAAAAAAAAAAAAAAAuAgAAZHJzL2Uyb0RvYy54bWxQSwEC&#10;LQAUAAYACAAAACEA8PncyN4AAAAJAQAADwAAAAAAAAAAAAAAAAA+BAAAZHJzL2Rvd25yZXYueG1s&#10;UEsFBgAAAAAEAAQA8wAAAEkFAAAAAA==&#10;" strokecolor="#4f81bd [3204]" strokeweight="6pt">
                <v:stroke startarrow="open" endarrow="open"/>
                <v:shadow on="t" color="black" opacity="22937f" origin=",.5" offset="0,.63889mm"/>
              </v:shape>
            </w:pict>
          </mc:Fallback>
        </mc:AlternateContent>
      </w:r>
    </w:p>
    <w:p w14:paraId="32B4085F" w14:textId="77777777" w:rsidR="00491F4C" w:rsidRPr="00272A3F" w:rsidRDefault="00491F4C" w:rsidP="00491F4C">
      <w:pPr>
        <w:spacing w:after="0" w:line="240" w:lineRule="auto"/>
        <w:rPr>
          <w:rFonts w:ascii="Bliss 2 Regular" w:hAnsi="Bliss 2 Regular"/>
          <w:sz w:val="24"/>
          <w:szCs w:val="24"/>
        </w:rPr>
      </w:pPr>
    </w:p>
    <w:p w14:paraId="3FB1FF1A" w14:textId="77777777" w:rsidR="00491F4C" w:rsidRPr="00272A3F" w:rsidRDefault="00491F4C" w:rsidP="00491F4C">
      <w:pPr>
        <w:spacing w:after="0" w:line="240" w:lineRule="auto"/>
        <w:rPr>
          <w:rFonts w:ascii="Bliss 2 Regular" w:hAnsi="Bliss 2 Regular"/>
          <w:sz w:val="24"/>
          <w:szCs w:val="24"/>
        </w:rPr>
      </w:pPr>
    </w:p>
    <w:p w14:paraId="2A945313" w14:textId="77777777" w:rsidR="00491F4C" w:rsidRPr="00272A3F" w:rsidRDefault="00491F4C" w:rsidP="00491F4C">
      <w:pPr>
        <w:spacing w:after="0" w:line="240" w:lineRule="auto"/>
        <w:rPr>
          <w:rFonts w:ascii="Bliss 2 Regular" w:hAnsi="Bliss 2 Regular"/>
          <w:sz w:val="24"/>
          <w:szCs w:val="24"/>
        </w:rPr>
      </w:pPr>
    </w:p>
    <w:p w14:paraId="1743D673" w14:textId="0937621D" w:rsidR="00491F4C" w:rsidRPr="00272A3F" w:rsidRDefault="003D2744" w:rsidP="00491F4C">
      <w:pPr>
        <w:spacing w:after="0" w:line="240" w:lineRule="auto"/>
        <w:rPr>
          <w:rFonts w:ascii="Bliss 2 Regular" w:hAnsi="Bliss 2 Regular"/>
          <w:sz w:val="24"/>
          <w:szCs w:val="24"/>
        </w:rPr>
      </w:pPr>
      <w:r w:rsidRPr="00272A3F">
        <w:rPr>
          <w:rFonts w:ascii="Bliss 2 Regular" w:hAnsi="Bliss 2 Regular"/>
          <w:noProof/>
          <w:sz w:val="24"/>
          <w:szCs w:val="24"/>
          <w:lang w:eastAsia="en-GB"/>
        </w:rPr>
        <mc:AlternateContent>
          <mc:Choice Requires="wps">
            <w:drawing>
              <wp:anchor distT="0" distB="0" distL="114300" distR="114300" simplePos="0" relativeHeight="251711488" behindDoc="0" locked="0" layoutInCell="1" allowOverlap="1" wp14:anchorId="038CE760" wp14:editId="3594B5FF">
                <wp:simplePos x="0" y="0"/>
                <wp:positionH relativeFrom="column">
                  <wp:posOffset>-83185</wp:posOffset>
                </wp:positionH>
                <wp:positionV relativeFrom="paragraph">
                  <wp:posOffset>154940</wp:posOffset>
                </wp:positionV>
                <wp:extent cx="2790825" cy="2581275"/>
                <wp:effectExtent l="0" t="0" r="28575" b="28575"/>
                <wp:wrapNone/>
                <wp:docPr id="20" name="Text Box 20"/>
                <wp:cNvGraphicFramePr/>
                <a:graphic xmlns:a="http://schemas.openxmlformats.org/drawingml/2006/main">
                  <a:graphicData uri="http://schemas.microsoft.com/office/word/2010/wordprocessingShape">
                    <wps:wsp>
                      <wps:cNvSpPr txBox="1"/>
                      <wps:spPr>
                        <a:xfrm>
                          <a:off x="0" y="0"/>
                          <a:ext cx="2790825" cy="2581275"/>
                        </a:xfrm>
                        <a:prstGeom prst="rect">
                          <a:avLst/>
                        </a:prstGeom>
                        <a:solidFill>
                          <a:schemeClr val="lt1"/>
                        </a:solidFill>
                        <a:ln w="6350">
                          <a:solidFill>
                            <a:prstClr val="black"/>
                          </a:solidFill>
                        </a:ln>
                        <a:effectLst/>
                      </wps:spPr>
                      <wps:style>
                        <a:lnRef idx="0">
                          <a:schemeClr val="accent1"/>
                        </a:lnRef>
                        <a:fillRef idx="0">
                          <a:schemeClr val="accent1"/>
                        </a:fillRef>
                        <a:effectRef idx="0">
                          <a:schemeClr val="accent1"/>
                        </a:effectRef>
                        <a:fontRef idx="minor">
                          <a:schemeClr val="dk1"/>
                        </a:fontRef>
                      </wps:style>
                      <wps:txbx>
                        <w:txbxContent>
                          <w:p w14:paraId="432DCB78" w14:textId="77777777" w:rsidR="00272A3F" w:rsidRPr="006F27DD" w:rsidRDefault="00272A3F" w:rsidP="004C373D">
                            <w:pPr>
                              <w:jc w:val="center"/>
                              <w:rPr>
                                <w:b/>
                              </w:rPr>
                            </w:pPr>
                            <w:r w:rsidRPr="006F27DD">
                              <w:rPr>
                                <w:b/>
                              </w:rPr>
                              <w:t>Case study – Curitiba, Brazil</w:t>
                            </w:r>
                          </w:p>
                          <w:p w14:paraId="4EE39B67" w14:textId="77777777" w:rsidR="00272A3F" w:rsidRDefault="00272A3F" w:rsidP="004C373D">
                            <w:pPr>
                              <w:jc w:val="center"/>
                            </w:pPr>
                            <w:r>
                              <w:rPr>
                                <w:noProof/>
                                <w:color w:val="0000FF"/>
                                <w:lang w:eastAsia="en-GB"/>
                              </w:rPr>
                              <w:drawing>
                                <wp:inline distT="0" distB="0" distL="0" distR="0" wp14:anchorId="6ACBFCA0" wp14:editId="2EA763A3">
                                  <wp:extent cx="2286000" cy="1524000"/>
                                  <wp:effectExtent l="0" t="0" r="0" b="0"/>
                                  <wp:docPr id="192" name="Picture 192" descr="http://thumbs.dreamstime.com/t/curitiba-parana-brazil-s-public-transportation-system-42484486.jpg">
                                    <a:hlinkClick xmlns:a="http://schemas.openxmlformats.org/drawingml/2006/main" r:id="rId39"/>
                                  </wp:docPr>
                                  <wp:cNvGraphicFramePr>
                                    <a:graphicFrameLocks xmlns:a="http://schemas.openxmlformats.org/drawingml/2006/main" noChangeAspect="1"/>
                                  </wp:cNvGraphicFramePr>
                                  <a:graphic xmlns:a="http://schemas.openxmlformats.org/drawingml/2006/main">
                                    <a:graphicData uri="http://schemas.openxmlformats.org/drawingml/2006/picture">
                                      <pic:pic xmlns:pic="http://schemas.openxmlformats.org/drawingml/2006/picture">
                                        <pic:nvPicPr>
                                          <pic:cNvPr id="0" name="irc_mi" descr="http://thumbs.dreamstime.com/t/curitiba-parana-brazil-s-public-transportation-system-42484486.jpg">
                                            <a:hlinkClick r:id="rId39"/>
                                          </pic:cNvPr>
                                          <pic:cNvPicPr>
                                            <a:picLocks noChangeAspect="1" noChangeArrowheads="1"/>
                                          </pic:cNvPicPr>
                                        </pic:nvPicPr>
                                        <pic:blipFill>
                                          <a:blip r:embed="rId40">
                                            <a:extLst>
                                              <a:ext uri="{28A0092B-C50C-407E-A947-70E740481C1C}">
                                                <a14:useLocalDpi xmlns:a14="http://schemas.microsoft.com/office/drawing/2010/main" val="0"/>
                                              </a:ext>
                                            </a:extLst>
                                          </a:blip>
                                          <a:srcRect/>
                                          <a:stretch>
                                            <a:fillRect/>
                                          </a:stretch>
                                        </pic:blipFill>
                                        <pic:spPr bwMode="auto">
                                          <a:xfrm>
                                            <a:off x="0" y="0"/>
                                            <a:ext cx="2286000" cy="1524000"/>
                                          </a:xfrm>
                                          <a:prstGeom prst="rect">
                                            <a:avLst/>
                                          </a:prstGeom>
                                          <a:noFill/>
                                          <a:ln>
                                            <a:noFill/>
                                          </a:ln>
                                        </pic:spPr>
                                      </pic:pic>
                                    </a:graphicData>
                                  </a:graphic>
                                </wp:inline>
                              </w:drawing>
                            </w:r>
                          </w:p>
                          <w:p w14:paraId="0CCD8BF9" w14:textId="77777777" w:rsidR="00272A3F" w:rsidRPr="003D2744" w:rsidRDefault="00272A3F" w:rsidP="004C373D">
                            <w:pPr>
                              <w:jc w:val="center"/>
                              <w:rPr>
                                <w:rFonts w:asciiTheme="majorHAnsi" w:hAnsiTheme="majorHAnsi"/>
                                <w:b/>
                              </w:rPr>
                            </w:pPr>
                            <w:r w:rsidRPr="003D2744">
                              <w:rPr>
                                <w:rFonts w:asciiTheme="majorHAnsi" w:hAnsiTheme="majorHAnsi"/>
                                <w:b/>
                              </w:rPr>
                              <w:t xml:space="preserve">Research ways in which Curitiba has developed with sustainability in mind. </w:t>
                            </w:r>
                          </w:p>
                        </w:txbxContent>
                      </wps:txbx>
                      <wps:bodyPr rot="0" spcFirstLastPara="0" vertOverflow="overflow" horzOverflow="overflow" vert="horz" wrap="square" lIns="91440" tIns="45720" rIns="91440" bIns="45720" numCol="1" spcCol="0" rtlCol="0" fromWordArt="0" anchor="t" anchorCtr="0" forceAA="0" compatLnSpc="1">
                        <a:prstTxWarp prst="textNoShape">
                          <a:avLst/>
                        </a:prstTxWarp>
                        <a:noAutofit/>
                      </wps:bodyPr>
                    </wps:wsp>
                  </a:graphicData>
                </a:graphic>
                <wp14:sizeRelH relativeFrom="margin">
                  <wp14:pctWidth>0</wp14:pctWidth>
                </wp14:sizeRelH>
                <wp14:sizeRelV relativeFrom="margin">
                  <wp14:pctHeight>0</wp14:pctHeight>
                </wp14:sizeRelV>
              </wp:anchor>
            </w:drawing>
          </mc:Choice>
          <mc:Fallback>
            <w:pict>
              <v:shape w14:anchorId="038CE760" id="Text Box 20" o:spid="_x0000_s1036" type="#_x0000_t202" style="position:absolute;margin-left:-6.55pt;margin-top:12.2pt;width:219.75pt;height:203.25pt;z-index:251711488;visibility:visible;mso-wrap-style:square;mso-width-percent:0;mso-height-percent:0;mso-wrap-distance-left:9pt;mso-wrap-distance-top:0;mso-wrap-distance-right:9pt;mso-wrap-distance-bottom:0;mso-position-horizontal:absolute;mso-position-horizontal-relative:text;mso-position-vertical:absolute;mso-position-vertical-relative:text;mso-width-percent:0;mso-height-percent:0;mso-width-relative:margin;mso-height-relative:margin;v-text-anchor:top" o:gfxdata="UEsDBBQABgAIAAAAIQC2gziS/gAAAOEBAAATAAAAW0NvbnRlbnRfVHlwZXNdLnhtbJSRQU7DMBBF&#10;90jcwfIWJU67QAgl6YK0S0CoHGBkTxKLZGx5TGhvj5O2G0SRWNoz/78nu9wcxkFMGNg6quQqL6RA&#10;0s5Y6ir5vt9lD1JwBDIwOMJKHpHlpr69KfdHjyxSmriSfYz+USnWPY7AufNIadK6MEJMx9ApD/oD&#10;OlTrorhX2lFEilmcO2RdNtjC5xDF9pCuTyYBB5bi6bQ4syoJ3g9WQ0ymaiLzg5KdCXlKLjvcW893&#10;SUOqXwnz5DrgnHtJTxOsQfEKIT7DmDSUCaxw7Rqn8787ZsmRM9e2VmPeBN4uqYvTtW7jvijg9N/y&#10;JsXecLq0q+WD6m8AAAD//wMAUEsDBBQABgAIAAAAIQA4/SH/1gAAAJQBAAALAAAAX3JlbHMvLnJl&#10;bHOkkMFqwzAMhu+DvYPRfXGawxijTi+j0GvpHsDYimMaW0Yy2fr2M4PBMnrbUb/Q94l/f/hMi1qR&#10;JVI2sOt6UJgd+ZiDgffL8ekFlFSbvV0oo4EbChzGx4f9GRdb25HMsYhqlCwG5lrLq9biZkxWOiqY&#10;22YiTra2kYMu1l1tQD30/bPm3wwYN0x18gb45AdQl1tp5j/sFB2T0FQ7R0nTNEV3j6o9feQzro1i&#10;OWA14Fm+Q8a1a8+Bvu/d/dMb2JY5uiPbhG/ktn4cqGU/er3pcvwCAAD//wMAUEsDBBQABgAIAAAA&#10;IQBVTc1AmgIAAL0FAAAOAAAAZHJzL2Uyb0RvYy54bWysVN9P2zAQfp+0/8Hy+0ibUSgVKepATJMQ&#10;oMHEs+vY1ML2ebbbpPvrOTtJKYwXpr0k9t1357vvfpyetUaTjfBBga3o+GBEibAcamUfK/rr/vLL&#10;lJIQma2ZBisquhWBns0/fzpt3EyUsAJdC0/QiQ2zxlV0FaObFUXgK2FYOAAnLColeMMiXv1jUXvW&#10;oHeji3I0Oioa8LXzwEUIKL3olHSe/UspeLyRMohIdEUxtpi/Pn+X6VvMT9ns0TO3UrwPg/1DFIYp&#10;i4/uXF2wyMjaq79cGcU9BJDxgIMpQErFRc4BsxmP3mRzt2JO5FyQnOB2NIX/55Zfb249UXVFS6TH&#10;MoM1uhdtJN+gJShCfhoXZgi7cwiMLcqxzoM8oDCl3Upv0h8TIqhHV9sdu8kbR2F5fDKalhNKOOrK&#10;yXRcHk+Sn+LF3PkQvwswJB0q6rF8mVW2uQqxgw6Q9FoArepLpXW+pJYR59qTDcNi65iDROevUNqS&#10;pqJHXyej7PiVLrne2S814099eHso9Kdtek7k5urDShR1VORT3GqRMNr+FBLJzYy8EyPjXNhdnBmd&#10;UBIz+ohhj3+J6iPGXR5okV8GG3fGRlnwHUuvqa2fBmplh8ca7uWdjrFdtrmrxuXQKkuot9hBHroZ&#10;DI5fKiT8ioV4yzwOHTYNLpJ4gx+pAasE/YmSFfg/78kTHmcBtZQ0OMQVDb/XzAtK9A+LU3IyPjxM&#10;U58vh5Pj1ON+X7Pc19i1OQdsnTGuLMfzMeGjHo7Sg3nAfbNIr6KKWY5vVzQOx/PYrRbcV1wsFhmE&#10;c+5YvLJ3jifXiebUaPftA/Oub/SIM3INw7iz2Zt+77DJ0sJiHUGqPAyJ6I7VvgC4I/I49fssLaH9&#10;e0a9bN35MwAAAP//AwBQSwMEFAAGAAgAAAAhALbN7fXeAAAACgEAAA8AAABkcnMvZG93bnJldi54&#10;bWxMj8FOwzAMhu9IvENkJG5b2q6auq7pBGhw4cSGOGeNl0RrkqrJuvL2mBPcfsuffn9udrPr2YRj&#10;tMELyJcZMPRdUNZrAZ/H10UFLCbpleyDRwHfGGHX3t81slbh5j9wOiTNqMTHWgowKQ0157Ez6GRc&#10;hgE97c5hdDLROGquRnmjctfzIsvW3Enr6YKRA74Y7C6HqxOwf9Yb3VVyNPtKWTvNX+d3/SbE48P8&#10;tAWWcE5/MPzqkzq05HQKV68i6wUs8lVOqICiLIERUBZrCicKq2wDvG34/xfaHwAAAP//AwBQSwEC&#10;LQAUAAYACAAAACEAtoM4kv4AAADhAQAAEwAAAAAAAAAAAAAAAAAAAAAAW0NvbnRlbnRfVHlwZXNd&#10;LnhtbFBLAQItABQABgAIAAAAIQA4/SH/1gAAAJQBAAALAAAAAAAAAAAAAAAAAC8BAABfcmVscy8u&#10;cmVsc1BLAQItABQABgAIAAAAIQBVTc1AmgIAAL0FAAAOAAAAAAAAAAAAAAAAAC4CAABkcnMvZTJv&#10;RG9jLnhtbFBLAQItABQABgAIAAAAIQC2ze313gAAAAoBAAAPAAAAAAAAAAAAAAAAAPQEAABkcnMv&#10;ZG93bnJldi54bWxQSwUGAAAAAAQABADzAAAA/wUAAAAA&#10;" fillcolor="white [3201]" strokeweight=".5pt">
                <v:textbox>
                  <w:txbxContent>
                    <w:p w14:paraId="432DCB78" w14:textId="77777777" w:rsidR="00272A3F" w:rsidRPr="006F27DD" w:rsidRDefault="00272A3F" w:rsidP="004C373D">
                      <w:pPr>
                        <w:jc w:val="center"/>
                        <w:rPr>
                          <w:b/>
                        </w:rPr>
                      </w:pPr>
                      <w:r w:rsidRPr="006F27DD">
                        <w:rPr>
                          <w:b/>
                        </w:rPr>
                        <w:t>Case study – Curitiba, Brazil</w:t>
                      </w:r>
                    </w:p>
                    <w:p w14:paraId="4EE39B67" w14:textId="77777777" w:rsidR="00272A3F" w:rsidRDefault="00272A3F" w:rsidP="004C373D">
                      <w:pPr>
                        <w:jc w:val="center"/>
                      </w:pPr>
                      <w:r>
                        <w:rPr>
                          <w:noProof/>
                          <w:color w:val="0000FF"/>
                          <w:lang w:eastAsia="en-GB"/>
                        </w:rPr>
                        <w:drawing>
                          <wp:inline distT="0" distB="0" distL="0" distR="0" wp14:anchorId="6ACBFCA0" wp14:editId="2EA763A3">
                            <wp:extent cx="2286000" cy="1524000"/>
                            <wp:effectExtent l="0" t="0" r="0" b="0"/>
                            <wp:docPr id="192" name="Picture 192" descr="http://thumbs.dreamstime.com/t/curitiba-parana-brazil-s-public-transportation-system-42484486.jpg">
                              <a:hlinkClick xmlns:a="http://schemas.openxmlformats.org/drawingml/2006/main" r:id="rId39"/>
                            </wp:docPr>
                            <wp:cNvGraphicFramePr>
                              <a:graphicFrameLocks xmlns:a="http://schemas.openxmlformats.org/drawingml/2006/main" noChangeAspect="1"/>
                            </wp:cNvGraphicFramePr>
                            <a:graphic xmlns:a="http://schemas.openxmlformats.org/drawingml/2006/main">
                              <a:graphicData uri="http://schemas.openxmlformats.org/drawingml/2006/picture">
                                <pic:pic xmlns:pic="http://schemas.openxmlformats.org/drawingml/2006/picture">
                                  <pic:nvPicPr>
                                    <pic:cNvPr id="0" name="irc_mi" descr="http://thumbs.dreamstime.com/t/curitiba-parana-brazil-s-public-transportation-system-42484486.jpg">
                                      <a:hlinkClick r:id="rId39"/>
                                    </pic:cNvPr>
                                    <pic:cNvPicPr>
                                      <a:picLocks noChangeAspect="1" noChangeArrowheads="1"/>
                                    </pic:cNvPicPr>
                                  </pic:nvPicPr>
                                  <pic:blipFill>
                                    <a:blip r:embed="rId40">
                                      <a:extLst>
                                        <a:ext uri="{28A0092B-C50C-407E-A947-70E740481C1C}">
                                          <a14:useLocalDpi xmlns:a14="http://schemas.microsoft.com/office/drawing/2010/main" val="0"/>
                                        </a:ext>
                                      </a:extLst>
                                    </a:blip>
                                    <a:srcRect/>
                                    <a:stretch>
                                      <a:fillRect/>
                                    </a:stretch>
                                  </pic:blipFill>
                                  <pic:spPr bwMode="auto">
                                    <a:xfrm>
                                      <a:off x="0" y="0"/>
                                      <a:ext cx="2286000" cy="1524000"/>
                                    </a:xfrm>
                                    <a:prstGeom prst="rect">
                                      <a:avLst/>
                                    </a:prstGeom>
                                    <a:noFill/>
                                    <a:ln>
                                      <a:noFill/>
                                    </a:ln>
                                  </pic:spPr>
                                </pic:pic>
                              </a:graphicData>
                            </a:graphic>
                          </wp:inline>
                        </w:drawing>
                      </w:r>
                    </w:p>
                    <w:p w14:paraId="0CCD8BF9" w14:textId="77777777" w:rsidR="00272A3F" w:rsidRPr="003D2744" w:rsidRDefault="00272A3F" w:rsidP="004C373D">
                      <w:pPr>
                        <w:jc w:val="center"/>
                        <w:rPr>
                          <w:rFonts w:asciiTheme="majorHAnsi" w:hAnsiTheme="majorHAnsi"/>
                          <w:b/>
                        </w:rPr>
                      </w:pPr>
                      <w:r w:rsidRPr="003D2744">
                        <w:rPr>
                          <w:rFonts w:asciiTheme="majorHAnsi" w:hAnsiTheme="majorHAnsi"/>
                          <w:b/>
                        </w:rPr>
                        <w:t xml:space="preserve">Research ways in which Curitiba has developed with sustainability in mind. </w:t>
                      </w:r>
                    </w:p>
                  </w:txbxContent>
                </v:textbox>
              </v:shape>
            </w:pict>
          </mc:Fallback>
        </mc:AlternateContent>
      </w:r>
    </w:p>
    <w:p w14:paraId="2086A563" w14:textId="2CBBA424" w:rsidR="00491F4C" w:rsidRPr="00272A3F" w:rsidRDefault="002D0EE7" w:rsidP="00491F4C">
      <w:pPr>
        <w:spacing w:after="0" w:line="240" w:lineRule="auto"/>
        <w:rPr>
          <w:rFonts w:ascii="Bliss 2 Regular" w:hAnsi="Bliss 2 Regular"/>
          <w:sz w:val="24"/>
          <w:szCs w:val="24"/>
        </w:rPr>
      </w:pPr>
      <w:r w:rsidRPr="00272A3F">
        <w:rPr>
          <w:rFonts w:ascii="Bliss 2 Regular" w:hAnsi="Bliss 2 Regular"/>
          <w:noProof/>
          <w:sz w:val="24"/>
          <w:szCs w:val="24"/>
          <w:lang w:eastAsia="en-GB"/>
        </w:rPr>
        <mc:AlternateContent>
          <mc:Choice Requires="wps">
            <w:drawing>
              <wp:anchor distT="0" distB="0" distL="114300" distR="114300" simplePos="0" relativeHeight="251633664" behindDoc="0" locked="0" layoutInCell="1" allowOverlap="1" wp14:anchorId="1DF5E0DF" wp14:editId="6471D013">
                <wp:simplePos x="0" y="0"/>
                <wp:positionH relativeFrom="column">
                  <wp:posOffset>2898140</wp:posOffset>
                </wp:positionH>
                <wp:positionV relativeFrom="paragraph">
                  <wp:posOffset>11430</wp:posOffset>
                </wp:positionV>
                <wp:extent cx="3581400" cy="2084070"/>
                <wp:effectExtent l="0" t="0" r="0" b="0"/>
                <wp:wrapNone/>
                <wp:docPr id="22" name="Text Box 22"/>
                <wp:cNvGraphicFramePr/>
                <a:graphic xmlns:a="http://schemas.openxmlformats.org/drawingml/2006/main">
                  <a:graphicData uri="http://schemas.microsoft.com/office/word/2010/wordprocessingShape">
                    <wps:wsp>
                      <wps:cNvSpPr txBox="1"/>
                      <wps:spPr>
                        <a:xfrm>
                          <a:off x="0" y="0"/>
                          <a:ext cx="3581400" cy="2084070"/>
                        </a:xfrm>
                        <a:prstGeom prst="rect">
                          <a:avLst/>
                        </a:prstGeom>
                        <a:solidFill>
                          <a:schemeClr val="lt1"/>
                        </a:solidFill>
                        <a:ln w="6350">
                          <a:noFill/>
                        </a:ln>
                        <a:effectLst/>
                      </wps:spPr>
                      <wps:style>
                        <a:lnRef idx="0">
                          <a:schemeClr val="accent1"/>
                        </a:lnRef>
                        <a:fillRef idx="0">
                          <a:schemeClr val="accent1"/>
                        </a:fillRef>
                        <a:effectRef idx="0">
                          <a:schemeClr val="accent1"/>
                        </a:effectRef>
                        <a:fontRef idx="minor">
                          <a:schemeClr val="dk1"/>
                        </a:fontRef>
                      </wps:style>
                      <wps:txbx>
                        <w:txbxContent>
                          <w:p w14:paraId="7306FC20" w14:textId="690982BE" w:rsidR="00272A3F" w:rsidRPr="003D2744" w:rsidRDefault="00272A3F" w:rsidP="004C373D">
                            <w:pPr>
                              <w:rPr>
                                <w:rFonts w:asciiTheme="majorHAnsi" w:hAnsiTheme="majorHAnsi"/>
                                <w:b/>
                              </w:rPr>
                            </w:pPr>
                            <w:r w:rsidRPr="003D2744">
                              <w:rPr>
                                <w:rFonts w:asciiTheme="majorHAnsi" w:hAnsiTheme="majorHAnsi"/>
                                <w:b/>
                              </w:rPr>
                              <w:t>Evaluation involves looking at an area before and after rebranding</w:t>
                            </w:r>
                          </w:p>
                          <w:p w14:paraId="6E033B5A" w14:textId="77777777" w:rsidR="00272A3F" w:rsidRPr="003D2744" w:rsidRDefault="00272A3F" w:rsidP="004C373D">
                            <w:pPr>
                              <w:pStyle w:val="ListParagraph"/>
                              <w:numPr>
                                <w:ilvl w:val="0"/>
                                <w:numId w:val="23"/>
                              </w:numPr>
                              <w:spacing w:after="0" w:line="276" w:lineRule="auto"/>
                              <w:rPr>
                                <w:rFonts w:asciiTheme="majorHAnsi" w:hAnsiTheme="majorHAnsi"/>
                              </w:rPr>
                            </w:pPr>
                            <w:r w:rsidRPr="003D2744">
                              <w:rPr>
                                <w:rFonts w:asciiTheme="majorHAnsi" w:hAnsiTheme="majorHAnsi"/>
                              </w:rPr>
                              <w:t>Rebranding processes should begin with a detailed assessment, measuring the economic, environmental and social state of the place before rebranding starts.</w:t>
                            </w:r>
                          </w:p>
                          <w:p w14:paraId="0D08E2E9" w14:textId="77777777" w:rsidR="00272A3F" w:rsidRPr="003D2744" w:rsidRDefault="00272A3F" w:rsidP="004C373D">
                            <w:pPr>
                              <w:pStyle w:val="ListParagraph"/>
                              <w:numPr>
                                <w:ilvl w:val="0"/>
                                <w:numId w:val="23"/>
                              </w:numPr>
                              <w:spacing w:after="0" w:line="276" w:lineRule="auto"/>
                              <w:rPr>
                                <w:rFonts w:asciiTheme="majorHAnsi" w:hAnsiTheme="majorHAnsi"/>
                              </w:rPr>
                            </w:pPr>
                            <w:r w:rsidRPr="003D2744">
                              <w:rPr>
                                <w:rFonts w:asciiTheme="majorHAnsi" w:hAnsiTheme="majorHAnsi"/>
                              </w:rPr>
                              <w:t>Later evaluations can then measure any changes by comparing data – e.g. whether more residents are happy with the facilities after rebranding. They should also take into account the impact on different groups – e.g. local businesses and visitors.</w:t>
                            </w:r>
                          </w:p>
                          <w:p w14:paraId="28F5B7D3" w14:textId="67748789" w:rsidR="00272A3F" w:rsidRPr="003D2744" w:rsidRDefault="00272A3F" w:rsidP="004C373D">
                            <w:pPr>
                              <w:pStyle w:val="ListParagraph"/>
                              <w:numPr>
                                <w:ilvl w:val="0"/>
                                <w:numId w:val="23"/>
                              </w:numPr>
                              <w:spacing w:after="0" w:line="276" w:lineRule="auto"/>
                              <w:rPr>
                                <w:rFonts w:asciiTheme="majorHAnsi" w:hAnsiTheme="majorHAnsi"/>
                              </w:rPr>
                            </w:pPr>
                            <w:r w:rsidRPr="003D2744">
                              <w:rPr>
                                <w:rFonts w:asciiTheme="majorHAnsi" w:hAnsiTheme="majorHAnsi"/>
                              </w:rPr>
                              <w:t>Comparing the data can be a good way of measuring whether the rebranding has been successful, but it can never be completely reliable – e.g. residents might be happier, but that</w:t>
                            </w:r>
                            <w:r>
                              <w:rPr>
                                <w:rFonts w:asciiTheme="majorHAnsi" w:hAnsiTheme="majorHAnsi"/>
                              </w:rPr>
                              <w:t xml:space="preserve"> could be because the resident </w:t>
                            </w:r>
                            <w:r w:rsidRPr="003D2744">
                              <w:rPr>
                                <w:rFonts w:asciiTheme="majorHAnsi" w:hAnsiTheme="majorHAnsi"/>
                              </w:rPr>
                              <w:t>who weren’t happy with the rebranding have moved away.</w:t>
                            </w:r>
                          </w:p>
                          <w:p w14:paraId="7599CF73" w14:textId="77777777" w:rsidR="00272A3F" w:rsidRDefault="00272A3F" w:rsidP="004C373D"/>
                        </w:txbxContent>
                      </wps:txbx>
                      <wps:bodyPr rot="0" spcFirstLastPara="0" vertOverflow="overflow" horzOverflow="overflow" vert="horz" wrap="square" lIns="91440" tIns="45720" rIns="91440" bIns="45720" numCol="1" spcCol="0" rtlCol="0" fromWordArt="0" anchor="t" anchorCtr="0" forceAA="0" compatLnSpc="1">
                        <a:prstTxWarp prst="textNoShape">
                          <a:avLst/>
                        </a:prstTxWarp>
                        <a:noAutofit/>
                      </wps:bodyPr>
                    </wps:wsp>
                  </a:graphicData>
                </a:graphic>
                <wp14:sizeRelH relativeFrom="margin">
                  <wp14:pctWidth>0</wp14:pctWidth>
                </wp14:sizeRelH>
                <wp14:sizeRelV relativeFrom="margin">
                  <wp14:pctHeight>0</wp14:pctHeight>
                </wp14:sizeRelV>
              </wp:anchor>
            </w:drawing>
          </mc:Choice>
          <mc:Fallback>
            <w:pict>
              <v:shape w14:anchorId="1DF5E0DF" id="Text Box 22" o:spid="_x0000_s1037" type="#_x0000_t202" style="position:absolute;margin-left:228.2pt;margin-top:.9pt;width:282pt;height:164.1pt;z-index:251633664;visibility:visible;mso-wrap-style:square;mso-width-percent:0;mso-height-percent:0;mso-wrap-distance-left:9pt;mso-wrap-distance-top:0;mso-wrap-distance-right:9pt;mso-wrap-distance-bottom:0;mso-position-horizontal:absolute;mso-position-horizontal-relative:text;mso-position-vertical:absolute;mso-position-vertical-relative:text;mso-width-percent:0;mso-height-percent:0;mso-width-relative:margin;mso-height-relative:margin;v-text-anchor:top" o:gfxdata="UEsDBBQABgAIAAAAIQC2gziS/gAAAOEBAAATAAAAW0NvbnRlbnRfVHlwZXNdLnhtbJSRQU7DMBBF&#10;90jcwfIWJU67QAgl6YK0S0CoHGBkTxKLZGx5TGhvj5O2G0SRWNoz/78nu9wcxkFMGNg6quQqL6RA&#10;0s5Y6ir5vt9lD1JwBDIwOMJKHpHlpr69KfdHjyxSmriSfYz+USnWPY7AufNIadK6MEJMx9ApD/oD&#10;OlTrorhX2lFEilmcO2RdNtjC5xDF9pCuTyYBB5bi6bQ4syoJ3g9WQ0ymaiLzg5KdCXlKLjvcW893&#10;SUOqXwnz5DrgnHtJTxOsQfEKIT7DmDSUCaxw7Rqn8787ZsmRM9e2VmPeBN4uqYvTtW7jvijg9N/y&#10;JsXecLq0q+WD6m8AAAD//wMAUEsDBBQABgAIAAAAIQA4/SH/1gAAAJQBAAALAAAAX3JlbHMvLnJl&#10;bHOkkMFqwzAMhu+DvYPRfXGawxijTi+j0GvpHsDYimMaW0Yy2fr2M4PBMnrbUb/Q94l/f/hMi1qR&#10;JVI2sOt6UJgd+ZiDgffL8ekFlFSbvV0oo4EbChzGx4f9GRdb25HMsYhqlCwG5lrLq9biZkxWOiqY&#10;22YiTra2kYMu1l1tQD30/bPm3wwYN0x18gb45AdQl1tp5j/sFB2T0FQ7R0nTNEV3j6o9feQzro1i&#10;OWA14Fm+Q8a1a8+Bvu/d/dMb2JY5uiPbhG/ktn4cqGU/er3pcvwCAAD//wMAUEsDBBQABgAIAAAA&#10;IQD59W9DkQIAAJUFAAAOAAAAZHJzL2Uyb0RvYy54bWysVN9P2zAQfp+0/8Hy+0haCnQVKepATJMQ&#10;oMHEs+vY1Jrt82y3SffXc3aStmO8MO0lse++u/N99+P8ojWabIQPCmxFR0clJcJyqJV9ruiPx+tP&#10;U0pCZLZmGqyo6FYEejH/+OG8cTMxhhXoWniCTmyYNa6iqxjdrCgCXwnDwhE4YVEpwRsW8eqfi9qz&#10;Br0bXYzL8rRowNfOAxchoPSqU9J59i+l4PFOyiAi0RXFt8X89fm7TN9ifs5mz565leL9M9g/vMIw&#10;ZTHoztUVi4ysvfrLlVHcQwAZjziYAqRUXOQcMJtR+SqbhxVzIueC5AS3oyn8P7f8dnPviaorOh5T&#10;YpnBGj2KNpIv0BIUIT+NCzOEPTgExhblWOdBHlCY0m6lN+mPCRHUI9PbHbvJG0fh8cl0NClRxVE3&#10;LqeT8izzX+zNnQ/xqwBD0qGiHsuXWWWbmxDxKQgdIClaAK3qa6V1vqSWEZfakw3DYuuYH4kWf6C0&#10;JU1FT49PyuzYQjLvPGub3IjcNH24lHqXYj7FrRYJo+13IZG0nOkbsRnnwu7iZ3RCSQz1HsMev3/V&#10;e4y7PNAiRwYbd8ZGWfA5+zxle8rqnwNlssMj4Qd5p2Nsl23ultHx0AJLqLfYGR662QqOXyus3g0L&#10;8Z55HCasOC6IeIcfqQHZh/5EyQr877fkCY89jlpKGhzOioZfa+YFJfqbxe7/PJpM0jTny+TkbIwX&#10;f6hZHmrs2lwCtsQIV5Hj+ZjwUQ9H6cE84R5ZpKioYpZj7IrG4XgZu5WBe4iLxSKDcH4dizf2wfHk&#10;OtGcevOxfWLe9Q0csfdvYRhjNnvVxx02WVpYrCNIlZs8Ed2x2hcAZz/3fr+n0nI5vGfUfpvOXwAA&#10;AP//AwBQSwMEFAAGAAgAAAAhAL+XDGjgAAAACgEAAA8AAABkcnMvZG93bnJldi54bWxMj81OwzAQ&#10;hO9IvIO1SFwQtWnagkKcCiF+pN5oWhA3N16SiHgdxW4S3p7tCY4732h2JltPrhUD9qHxpOFmpkAg&#10;ld42VGnYFc/XdyBCNGRN6wk1/GCAdX5+lpnU+pHecNjGSnAIhdRoqGPsUilDWaMzYeY7JGZfvncm&#10;8tlX0vZm5HDXyrlSK+lMQ/yhNh0+1lh+b49Ow+dV9bEJ08t+TJZJ9/Q6FLfvttD68mJ6uAcRcYp/&#10;ZjjV5+qQc6eDP5INotWwWK4WbGXAC05czRULBw1JohTIPJP/J+S/AAAA//8DAFBLAQItABQABgAI&#10;AAAAIQC2gziS/gAAAOEBAAATAAAAAAAAAAAAAAAAAAAAAABbQ29udGVudF9UeXBlc10ueG1sUEsB&#10;Ai0AFAAGAAgAAAAhADj9If/WAAAAlAEAAAsAAAAAAAAAAAAAAAAALwEAAF9yZWxzLy5yZWxzUEsB&#10;Ai0AFAAGAAgAAAAhAPn1b0ORAgAAlQUAAA4AAAAAAAAAAAAAAAAALgIAAGRycy9lMm9Eb2MueG1s&#10;UEsBAi0AFAAGAAgAAAAhAL+XDGjgAAAACgEAAA8AAAAAAAAAAAAAAAAA6wQAAGRycy9kb3ducmV2&#10;LnhtbFBLBQYAAAAABAAEAPMAAAD4BQAAAAA=&#10;" fillcolor="white [3201]" stroked="f" strokeweight=".5pt">
                <v:textbox>
                  <w:txbxContent>
                    <w:p w14:paraId="7306FC20" w14:textId="690982BE" w:rsidR="00272A3F" w:rsidRPr="003D2744" w:rsidRDefault="00272A3F" w:rsidP="004C373D">
                      <w:pPr>
                        <w:rPr>
                          <w:rFonts w:asciiTheme="majorHAnsi" w:hAnsiTheme="majorHAnsi"/>
                          <w:b/>
                        </w:rPr>
                      </w:pPr>
                      <w:r w:rsidRPr="003D2744">
                        <w:rPr>
                          <w:rFonts w:asciiTheme="majorHAnsi" w:hAnsiTheme="majorHAnsi"/>
                          <w:b/>
                        </w:rPr>
                        <w:t>Evaluation involves looking at an area before and after rebranding</w:t>
                      </w:r>
                    </w:p>
                    <w:p w14:paraId="6E033B5A" w14:textId="77777777" w:rsidR="00272A3F" w:rsidRPr="003D2744" w:rsidRDefault="00272A3F" w:rsidP="004C373D">
                      <w:pPr>
                        <w:pStyle w:val="ListParagraph"/>
                        <w:numPr>
                          <w:ilvl w:val="0"/>
                          <w:numId w:val="23"/>
                        </w:numPr>
                        <w:spacing w:after="0" w:line="276" w:lineRule="auto"/>
                        <w:rPr>
                          <w:rFonts w:asciiTheme="majorHAnsi" w:hAnsiTheme="majorHAnsi"/>
                        </w:rPr>
                      </w:pPr>
                      <w:r w:rsidRPr="003D2744">
                        <w:rPr>
                          <w:rFonts w:asciiTheme="majorHAnsi" w:hAnsiTheme="majorHAnsi"/>
                        </w:rPr>
                        <w:t>Rebranding processes should begin with a detailed assessment, measuring the economic, environmental and social state of the place before rebranding starts.</w:t>
                      </w:r>
                    </w:p>
                    <w:p w14:paraId="0D08E2E9" w14:textId="77777777" w:rsidR="00272A3F" w:rsidRPr="003D2744" w:rsidRDefault="00272A3F" w:rsidP="004C373D">
                      <w:pPr>
                        <w:pStyle w:val="ListParagraph"/>
                        <w:numPr>
                          <w:ilvl w:val="0"/>
                          <w:numId w:val="23"/>
                        </w:numPr>
                        <w:spacing w:after="0" w:line="276" w:lineRule="auto"/>
                        <w:rPr>
                          <w:rFonts w:asciiTheme="majorHAnsi" w:hAnsiTheme="majorHAnsi"/>
                        </w:rPr>
                      </w:pPr>
                      <w:r w:rsidRPr="003D2744">
                        <w:rPr>
                          <w:rFonts w:asciiTheme="majorHAnsi" w:hAnsiTheme="majorHAnsi"/>
                        </w:rPr>
                        <w:t>Later evaluations can then measure any changes by comparing data – e.g. whether more residents are happy with the facilities after rebranding. They should also take into account the impact on different groups – e.g. local businesses and visitors.</w:t>
                      </w:r>
                    </w:p>
                    <w:p w14:paraId="28F5B7D3" w14:textId="67748789" w:rsidR="00272A3F" w:rsidRPr="003D2744" w:rsidRDefault="00272A3F" w:rsidP="004C373D">
                      <w:pPr>
                        <w:pStyle w:val="ListParagraph"/>
                        <w:numPr>
                          <w:ilvl w:val="0"/>
                          <w:numId w:val="23"/>
                        </w:numPr>
                        <w:spacing w:after="0" w:line="276" w:lineRule="auto"/>
                        <w:rPr>
                          <w:rFonts w:asciiTheme="majorHAnsi" w:hAnsiTheme="majorHAnsi"/>
                        </w:rPr>
                      </w:pPr>
                      <w:r w:rsidRPr="003D2744">
                        <w:rPr>
                          <w:rFonts w:asciiTheme="majorHAnsi" w:hAnsiTheme="majorHAnsi"/>
                        </w:rPr>
                        <w:t>Comparing the data can be a good way of measuring whether the rebranding has been successful, but it can never be completely reliable – e.g. residents might be happier, but that</w:t>
                      </w:r>
                      <w:r>
                        <w:rPr>
                          <w:rFonts w:asciiTheme="majorHAnsi" w:hAnsiTheme="majorHAnsi"/>
                        </w:rPr>
                        <w:t xml:space="preserve"> could be because the resident </w:t>
                      </w:r>
                      <w:r w:rsidRPr="003D2744">
                        <w:rPr>
                          <w:rFonts w:asciiTheme="majorHAnsi" w:hAnsiTheme="majorHAnsi"/>
                        </w:rPr>
                        <w:t>who weren’t happy with the rebranding have moved away.</w:t>
                      </w:r>
                    </w:p>
                    <w:p w14:paraId="7599CF73" w14:textId="77777777" w:rsidR="00272A3F" w:rsidRDefault="00272A3F" w:rsidP="004C373D"/>
                  </w:txbxContent>
                </v:textbox>
              </v:shape>
            </w:pict>
          </mc:Fallback>
        </mc:AlternateContent>
      </w:r>
    </w:p>
    <w:p w14:paraId="688395DD" w14:textId="71ED8961" w:rsidR="00491F4C" w:rsidRPr="00272A3F" w:rsidRDefault="00491F4C" w:rsidP="00491F4C">
      <w:pPr>
        <w:spacing w:after="0" w:line="240" w:lineRule="auto"/>
        <w:rPr>
          <w:rFonts w:ascii="Bliss 2 Regular" w:hAnsi="Bliss 2 Regular"/>
          <w:sz w:val="24"/>
          <w:szCs w:val="24"/>
        </w:rPr>
      </w:pPr>
    </w:p>
    <w:p w14:paraId="1B192364" w14:textId="76896063" w:rsidR="00491F4C" w:rsidRPr="00272A3F" w:rsidRDefault="00491F4C" w:rsidP="00491F4C">
      <w:pPr>
        <w:spacing w:after="0" w:line="240" w:lineRule="auto"/>
        <w:rPr>
          <w:rFonts w:ascii="Bliss 2 Regular" w:hAnsi="Bliss 2 Regular"/>
          <w:sz w:val="24"/>
          <w:szCs w:val="24"/>
        </w:rPr>
      </w:pPr>
    </w:p>
    <w:p w14:paraId="5AED24DA" w14:textId="72B09B78" w:rsidR="00491F4C" w:rsidRPr="00272A3F" w:rsidRDefault="007F7B02" w:rsidP="001D2D17">
      <w:pPr>
        <w:pStyle w:val="ListParagraph"/>
        <w:rPr>
          <w:rFonts w:ascii="Bliss 2 Regular" w:eastAsia="Calibri" w:hAnsi="Bliss 2 Regular" w:cs="Times New Roman"/>
          <w:b/>
          <w:sz w:val="24"/>
          <w:szCs w:val="24"/>
        </w:rPr>
      </w:pPr>
      <w:r w:rsidRPr="00272A3F">
        <w:rPr>
          <w:rFonts w:ascii="Bliss 2 Regular" w:hAnsi="Bliss 2 Regular"/>
          <w:sz w:val="24"/>
          <w:szCs w:val="24"/>
        </w:rPr>
        <w:br w:type="page"/>
      </w:r>
      <w:r w:rsidR="00491F4C" w:rsidRPr="00272A3F">
        <w:rPr>
          <w:rFonts w:ascii="Bliss 2 Regular" w:eastAsia="Calibri" w:hAnsi="Bliss 2 Regular" w:cs="Times New Roman"/>
          <w:b/>
          <w:sz w:val="24"/>
          <w:szCs w:val="24"/>
        </w:rPr>
        <w:t>The World is Out There …..</w:t>
      </w:r>
    </w:p>
    <w:p w14:paraId="4BFB7358" w14:textId="77777777" w:rsidR="003D2744" w:rsidRPr="00272A3F" w:rsidRDefault="003D2744" w:rsidP="001D2D17">
      <w:pPr>
        <w:pStyle w:val="ListParagraph"/>
        <w:rPr>
          <w:rFonts w:ascii="Bliss 2 Regular" w:eastAsia="Calibri" w:hAnsi="Bliss 2 Regular" w:cs="Times New Roman"/>
          <w:b/>
          <w:sz w:val="24"/>
          <w:szCs w:val="24"/>
        </w:rPr>
      </w:pPr>
    </w:p>
    <w:p w14:paraId="089E4DFE" w14:textId="2CEA5257" w:rsidR="001D2D17" w:rsidRPr="00272A3F" w:rsidRDefault="00491F4C" w:rsidP="009D3D37">
      <w:pPr>
        <w:pStyle w:val="ListParagraph"/>
        <w:numPr>
          <w:ilvl w:val="0"/>
          <w:numId w:val="31"/>
        </w:numPr>
        <w:spacing w:after="0" w:line="276" w:lineRule="auto"/>
        <w:contextualSpacing w:val="0"/>
        <w:rPr>
          <w:rFonts w:ascii="Bliss 2 Regular" w:eastAsia="Times New Roman" w:hAnsi="Bliss 2 Regular" w:cs="Times New Roman"/>
          <w:sz w:val="24"/>
          <w:szCs w:val="24"/>
          <w:lang w:eastAsia="en-GB"/>
        </w:rPr>
      </w:pPr>
      <w:r w:rsidRPr="00272A3F">
        <w:rPr>
          <w:rFonts w:ascii="Bliss 2 Regular" w:eastAsia="Calibri" w:hAnsi="Bliss 2 Regular" w:cs="Times New Roman"/>
          <w:sz w:val="24"/>
          <w:szCs w:val="24"/>
        </w:rPr>
        <w:t>Check your local museums and visit one that has an exhibition related to Geography eg;</w:t>
      </w:r>
      <w:r w:rsidR="0079742B" w:rsidRPr="00272A3F">
        <w:rPr>
          <w:rFonts w:ascii="Bliss 2 Regular" w:eastAsia="Calibri" w:hAnsi="Bliss 2 Regular" w:cs="Times New Roman"/>
          <w:sz w:val="24"/>
          <w:szCs w:val="24"/>
        </w:rPr>
        <w:t xml:space="preserve"> Science museum or Natural H</w:t>
      </w:r>
      <w:r w:rsidRPr="00272A3F">
        <w:rPr>
          <w:rFonts w:ascii="Bliss 2 Regular" w:eastAsia="Calibri" w:hAnsi="Bliss 2 Regular" w:cs="Times New Roman"/>
          <w:sz w:val="24"/>
          <w:szCs w:val="24"/>
        </w:rPr>
        <w:t>istory Museum</w:t>
      </w:r>
      <w:r w:rsidR="0079742B" w:rsidRPr="00272A3F">
        <w:rPr>
          <w:rFonts w:ascii="Bliss 2 Regular" w:eastAsia="Calibri" w:hAnsi="Bliss 2 Regular" w:cs="Times New Roman"/>
          <w:sz w:val="24"/>
          <w:szCs w:val="24"/>
        </w:rPr>
        <w:t xml:space="preserve"> in London</w:t>
      </w:r>
      <w:bookmarkStart w:id="1" w:name="_MailEndCompose"/>
      <w:r w:rsidR="009D3D37" w:rsidRPr="00272A3F">
        <w:rPr>
          <w:rFonts w:ascii="Bliss 2 Regular" w:eastAsia="Calibri" w:hAnsi="Bliss 2 Regular" w:cs="Times New Roman"/>
          <w:sz w:val="24"/>
          <w:szCs w:val="24"/>
        </w:rPr>
        <w:t xml:space="preserve"> and the M</w:t>
      </w:r>
      <w:r w:rsidR="001D2D17" w:rsidRPr="00272A3F">
        <w:rPr>
          <w:rFonts w:ascii="Bliss 2 Regular" w:eastAsia="Times New Roman" w:hAnsi="Bliss 2 Regular" w:cs="Times New Roman"/>
          <w:sz w:val="24"/>
          <w:szCs w:val="24"/>
        </w:rPr>
        <w:t>useum of London (development of a settlement over time)</w:t>
      </w:r>
    </w:p>
    <w:p w14:paraId="4243E190" w14:textId="77777777" w:rsidR="009D3D37" w:rsidRPr="00272A3F" w:rsidRDefault="009D3D37" w:rsidP="009D3D37">
      <w:pPr>
        <w:pStyle w:val="ListParagraph"/>
        <w:spacing w:after="0" w:line="276" w:lineRule="auto"/>
        <w:contextualSpacing w:val="0"/>
        <w:rPr>
          <w:rFonts w:ascii="Bliss 2 Regular" w:eastAsia="Times New Roman" w:hAnsi="Bliss 2 Regular" w:cs="Times New Roman"/>
          <w:sz w:val="24"/>
          <w:szCs w:val="24"/>
          <w:lang w:eastAsia="en-GB"/>
        </w:rPr>
      </w:pPr>
    </w:p>
    <w:p w14:paraId="3C22CECF" w14:textId="3465A607" w:rsidR="001D2D17" w:rsidRPr="00272A3F" w:rsidRDefault="001D2D17" w:rsidP="009D3D37">
      <w:pPr>
        <w:numPr>
          <w:ilvl w:val="0"/>
          <w:numId w:val="31"/>
        </w:numPr>
        <w:spacing w:after="0" w:line="276" w:lineRule="auto"/>
        <w:rPr>
          <w:rFonts w:ascii="Bliss 2 Regular" w:eastAsia="Times New Roman" w:hAnsi="Bliss 2 Regular" w:cs="Times New Roman"/>
          <w:sz w:val="24"/>
          <w:szCs w:val="24"/>
          <w:lang w:eastAsia="en-GB"/>
        </w:rPr>
      </w:pPr>
      <w:r w:rsidRPr="00272A3F">
        <w:rPr>
          <w:rFonts w:ascii="Bliss 2 Regular" w:eastAsia="Times New Roman" w:hAnsi="Bliss 2 Regular" w:cs="Times New Roman"/>
          <w:sz w:val="24"/>
          <w:szCs w:val="24"/>
        </w:rPr>
        <w:t xml:space="preserve">Local museums </w:t>
      </w:r>
      <w:r w:rsidR="009D3D37" w:rsidRPr="00272A3F">
        <w:rPr>
          <w:rFonts w:ascii="Bliss 2 Regular" w:eastAsia="Times New Roman" w:hAnsi="Bliss 2 Regular" w:cs="Times New Roman"/>
          <w:sz w:val="24"/>
          <w:szCs w:val="24"/>
        </w:rPr>
        <w:t>are great sources of information on</w:t>
      </w:r>
      <w:r w:rsidRPr="00272A3F">
        <w:rPr>
          <w:rFonts w:ascii="Bliss 2 Regular" w:eastAsia="Times New Roman" w:hAnsi="Bliss 2 Regular" w:cs="Times New Roman"/>
          <w:sz w:val="24"/>
          <w:szCs w:val="24"/>
        </w:rPr>
        <w:t xml:space="preserve"> development of settlements over time, and local history / culture, including Barnet, Brent, Croydon, Kingston, Bromley, Hack</w:t>
      </w:r>
      <w:r w:rsidR="009D3D37" w:rsidRPr="00272A3F">
        <w:rPr>
          <w:rFonts w:ascii="Bliss 2 Regular" w:eastAsia="Times New Roman" w:hAnsi="Bliss 2 Regular" w:cs="Times New Roman"/>
          <w:sz w:val="24"/>
          <w:szCs w:val="24"/>
        </w:rPr>
        <w:t>n</w:t>
      </w:r>
      <w:r w:rsidRPr="00272A3F">
        <w:rPr>
          <w:rFonts w:ascii="Bliss 2 Regular" w:eastAsia="Times New Roman" w:hAnsi="Bliss 2 Regular" w:cs="Times New Roman"/>
          <w:sz w:val="24"/>
          <w:szCs w:val="24"/>
        </w:rPr>
        <w:t>ey etc.</w:t>
      </w:r>
    </w:p>
    <w:p w14:paraId="192AA484" w14:textId="77777777" w:rsidR="009D3D37" w:rsidRPr="00272A3F" w:rsidRDefault="009D3D37" w:rsidP="009D3D37">
      <w:pPr>
        <w:spacing w:after="0" w:line="276" w:lineRule="auto"/>
        <w:ind w:left="720"/>
        <w:rPr>
          <w:rFonts w:ascii="Bliss 2 Regular" w:eastAsia="Times New Roman" w:hAnsi="Bliss 2 Regular" w:cs="Times New Roman"/>
          <w:sz w:val="24"/>
          <w:szCs w:val="24"/>
          <w:lang w:eastAsia="en-GB"/>
        </w:rPr>
      </w:pPr>
    </w:p>
    <w:p w14:paraId="1E64A442" w14:textId="50278E82" w:rsidR="001D2D17" w:rsidRPr="00272A3F" w:rsidRDefault="001D2D17" w:rsidP="009D3D37">
      <w:pPr>
        <w:numPr>
          <w:ilvl w:val="0"/>
          <w:numId w:val="31"/>
        </w:numPr>
        <w:spacing w:after="0" w:line="276" w:lineRule="auto"/>
        <w:rPr>
          <w:rFonts w:ascii="Bliss 2 Regular" w:eastAsia="Times New Roman" w:hAnsi="Bliss 2 Regular" w:cs="Times New Roman"/>
          <w:sz w:val="24"/>
          <w:szCs w:val="24"/>
          <w:lang w:eastAsia="en-GB"/>
        </w:rPr>
      </w:pPr>
      <w:r w:rsidRPr="00272A3F">
        <w:rPr>
          <w:rFonts w:ascii="Bliss 2 Regular" w:eastAsia="Times New Roman" w:hAnsi="Bliss 2 Regular" w:cs="Times New Roman"/>
          <w:sz w:val="24"/>
          <w:szCs w:val="24"/>
        </w:rPr>
        <w:t>Any museums outside of London, such as The Shed in Bristol these are great for studying local geography.</w:t>
      </w:r>
    </w:p>
    <w:p w14:paraId="15FE2F47" w14:textId="61B968F9" w:rsidR="001D2D17" w:rsidRPr="00272A3F" w:rsidRDefault="001D2D17" w:rsidP="009D3D37">
      <w:pPr>
        <w:spacing w:after="0" w:line="276" w:lineRule="auto"/>
        <w:ind w:firstLine="50"/>
        <w:rPr>
          <w:rFonts w:ascii="Bliss 2 Regular" w:eastAsia="Times New Roman" w:hAnsi="Bliss 2 Regular" w:cs="Times New Roman"/>
          <w:sz w:val="24"/>
          <w:szCs w:val="24"/>
          <w:lang w:eastAsia="en-GB"/>
        </w:rPr>
      </w:pPr>
    </w:p>
    <w:bookmarkEnd w:id="1"/>
    <w:p w14:paraId="48F12077" w14:textId="77777777" w:rsidR="0081199A" w:rsidRPr="00272A3F" w:rsidRDefault="0081199A" w:rsidP="009D3D37">
      <w:pPr>
        <w:numPr>
          <w:ilvl w:val="0"/>
          <w:numId w:val="31"/>
        </w:numPr>
        <w:spacing w:line="276" w:lineRule="auto"/>
        <w:contextualSpacing/>
        <w:rPr>
          <w:rFonts w:ascii="Bliss 2 Regular" w:eastAsia="Times New Roman" w:hAnsi="Bliss 2 Regular" w:cs="Times New Roman"/>
          <w:sz w:val="24"/>
          <w:szCs w:val="24"/>
          <w:lang w:eastAsia="en-GB"/>
        </w:rPr>
      </w:pPr>
      <w:r w:rsidRPr="00272A3F">
        <w:rPr>
          <w:rFonts w:ascii="Bliss 2 Regular" w:eastAsia="Calibri" w:hAnsi="Bliss 2 Regular" w:cs="Times New Roman"/>
          <w:sz w:val="24"/>
          <w:szCs w:val="24"/>
        </w:rPr>
        <w:t>W</w:t>
      </w:r>
      <w:r w:rsidR="00491F4C" w:rsidRPr="00272A3F">
        <w:rPr>
          <w:rFonts w:ascii="Bliss 2 Regular" w:eastAsia="Calibri" w:hAnsi="Bliss 2 Regular" w:cs="Times New Roman"/>
          <w:sz w:val="24"/>
          <w:szCs w:val="24"/>
        </w:rPr>
        <w:t xml:space="preserve">atch some key geographical programmes on TV or on DVD. </w:t>
      </w:r>
    </w:p>
    <w:p w14:paraId="5475389A" w14:textId="07898C08" w:rsidR="001D2D17" w:rsidRPr="00272A3F" w:rsidRDefault="00491F4C" w:rsidP="009D3D37">
      <w:pPr>
        <w:pStyle w:val="ListParagraph"/>
        <w:numPr>
          <w:ilvl w:val="0"/>
          <w:numId w:val="31"/>
        </w:numPr>
        <w:spacing w:after="0" w:line="276" w:lineRule="auto"/>
        <w:rPr>
          <w:rFonts w:ascii="Bliss 2 Regular" w:eastAsia="Times New Roman" w:hAnsi="Bliss 2 Regular" w:cs="Times New Roman"/>
          <w:sz w:val="24"/>
          <w:szCs w:val="24"/>
          <w:lang w:eastAsia="en-GB"/>
        </w:rPr>
      </w:pPr>
      <w:r w:rsidRPr="00272A3F">
        <w:rPr>
          <w:rFonts w:ascii="Bliss 2 Regular" w:eastAsia="Calibri" w:hAnsi="Bliss 2 Regular" w:cs="Times New Roman"/>
          <w:sz w:val="24"/>
          <w:szCs w:val="24"/>
        </w:rPr>
        <w:t>Read the</w:t>
      </w:r>
      <w:r w:rsidR="001D2D17" w:rsidRPr="00272A3F">
        <w:rPr>
          <w:rFonts w:ascii="Bliss 2 Regular" w:eastAsia="Calibri" w:hAnsi="Bliss 2 Regular" w:cs="Times New Roman"/>
          <w:sz w:val="24"/>
          <w:szCs w:val="24"/>
        </w:rPr>
        <w:t xml:space="preserve"> N</w:t>
      </w:r>
      <w:r w:rsidR="009D3D37" w:rsidRPr="00272A3F">
        <w:rPr>
          <w:rFonts w:ascii="Bliss 2 Regular" w:eastAsia="Calibri" w:hAnsi="Bliss 2 Regular" w:cs="Times New Roman"/>
          <w:sz w:val="24"/>
          <w:szCs w:val="24"/>
        </w:rPr>
        <w:t>ational Geographical Magazine (</w:t>
      </w:r>
      <w:r w:rsidR="001D2D17" w:rsidRPr="00272A3F">
        <w:rPr>
          <w:rFonts w:ascii="Bliss 2 Regular" w:eastAsia="Calibri" w:hAnsi="Bliss 2 Regular" w:cs="Times New Roman"/>
          <w:sz w:val="24"/>
          <w:szCs w:val="24"/>
        </w:rPr>
        <w:t>this is very f</w:t>
      </w:r>
      <w:r w:rsidR="009D3D37" w:rsidRPr="00272A3F">
        <w:rPr>
          <w:rFonts w:ascii="Bliss 2 Regular" w:eastAsia="Calibri" w:hAnsi="Bliss 2 Regular" w:cs="Times New Roman"/>
          <w:sz w:val="24"/>
          <w:szCs w:val="24"/>
        </w:rPr>
        <w:t xml:space="preserve">ocused upon the United States) </w:t>
      </w:r>
      <w:r w:rsidR="001D2D17" w:rsidRPr="00272A3F">
        <w:rPr>
          <w:rFonts w:ascii="Bliss 2 Regular" w:eastAsia="Calibri" w:hAnsi="Bliss 2 Regular" w:cs="Times New Roman"/>
          <w:sz w:val="24"/>
          <w:szCs w:val="24"/>
        </w:rPr>
        <w:t>or take</w:t>
      </w:r>
      <w:r w:rsidR="009D3D37" w:rsidRPr="00272A3F">
        <w:rPr>
          <w:rFonts w:ascii="Bliss 2 Regular" w:eastAsia="Calibri" w:hAnsi="Bliss 2 Regular" w:cs="Times New Roman"/>
          <w:sz w:val="24"/>
          <w:szCs w:val="24"/>
        </w:rPr>
        <w:t xml:space="preserve"> out</w:t>
      </w:r>
      <w:r w:rsidR="001D2D17" w:rsidRPr="00272A3F">
        <w:rPr>
          <w:rFonts w:ascii="Bliss 2 Regular" w:eastAsia="Calibri" w:hAnsi="Bliss 2 Regular" w:cs="Times New Roman"/>
          <w:sz w:val="24"/>
          <w:szCs w:val="24"/>
        </w:rPr>
        <w:t xml:space="preserve"> </w:t>
      </w:r>
      <w:r w:rsidR="001D2D17" w:rsidRPr="00272A3F">
        <w:rPr>
          <w:rFonts w:ascii="Bliss 2 Regular" w:eastAsia="Times New Roman" w:hAnsi="Bliss 2 Regular" w:cs="Times New Roman"/>
          <w:sz w:val="24"/>
          <w:szCs w:val="24"/>
        </w:rPr>
        <w:t>a subscription to the Geographical Association f</w:t>
      </w:r>
      <w:r w:rsidR="009D3D37" w:rsidRPr="00272A3F">
        <w:rPr>
          <w:rFonts w:ascii="Bliss 2 Regular" w:eastAsia="Times New Roman" w:hAnsi="Bliss 2 Regular" w:cs="Times New Roman"/>
          <w:sz w:val="24"/>
          <w:szCs w:val="24"/>
        </w:rPr>
        <w:t xml:space="preserve">or Geography Review. You could also </w:t>
      </w:r>
      <w:r w:rsidR="001D2D17" w:rsidRPr="00272A3F">
        <w:rPr>
          <w:rFonts w:ascii="Bliss 2 Regular" w:eastAsia="Times New Roman" w:hAnsi="Bliss 2 Regular" w:cs="Times New Roman"/>
          <w:sz w:val="24"/>
          <w:szCs w:val="24"/>
        </w:rPr>
        <w:t xml:space="preserve">subscribe to the RGS publication. </w:t>
      </w:r>
    </w:p>
    <w:p w14:paraId="21307678" w14:textId="77777777" w:rsidR="009D3D37" w:rsidRPr="00272A3F" w:rsidRDefault="009D3D37" w:rsidP="009D3D37">
      <w:pPr>
        <w:pStyle w:val="ListParagraph"/>
        <w:spacing w:after="0" w:line="276" w:lineRule="auto"/>
        <w:rPr>
          <w:rFonts w:ascii="Bliss 2 Regular" w:eastAsia="Times New Roman" w:hAnsi="Bliss 2 Regular" w:cs="Times New Roman"/>
          <w:sz w:val="24"/>
          <w:szCs w:val="24"/>
          <w:lang w:eastAsia="en-GB"/>
        </w:rPr>
      </w:pPr>
    </w:p>
    <w:p w14:paraId="70350761" w14:textId="77777777" w:rsidR="009D3D37" w:rsidRPr="00272A3F" w:rsidRDefault="0081199A" w:rsidP="009D3D37">
      <w:pPr>
        <w:pStyle w:val="ListParagraph"/>
        <w:numPr>
          <w:ilvl w:val="0"/>
          <w:numId w:val="31"/>
        </w:numPr>
        <w:spacing w:line="276" w:lineRule="auto"/>
        <w:rPr>
          <w:rFonts w:ascii="Bliss 2 Regular" w:eastAsia="Times New Roman" w:hAnsi="Bliss 2 Regular" w:cs="Helvetica"/>
          <w:sz w:val="24"/>
          <w:szCs w:val="24"/>
          <w:lang w:eastAsia="en-GB"/>
        </w:rPr>
      </w:pPr>
      <w:r w:rsidRPr="00272A3F">
        <w:rPr>
          <w:rFonts w:ascii="Bliss 2 Regular" w:eastAsia="Times New Roman" w:hAnsi="Bliss 2 Regular" w:cs="Helvetica"/>
          <w:sz w:val="24"/>
          <w:szCs w:val="24"/>
          <w:lang w:eastAsia="en-GB"/>
        </w:rPr>
        <w:t xml:space="preserve">Follow some key players on Instagram and Twitter- Such as USGS, National Geographic and NASA. </w:t>
      </w:r>
    </w:p>
    <w:p w14:paraId="0316E6AB" w14:textId="77777777" w:rsidR="009D3D37" w:rsidRPr="00272A3F" w:rsidRDefault="009D3D37" w:rsidP="009D3D37">
      <w:pPr>
        <w:pStyle w:val="ListParagraph"/>
        <w:spacing w:line="276" w:lineRule="auto"/>
        <w:rPr>
          <w:rFonts w:ascii="Bliss 2 Regular" w:hAnsi="Bliss 2 Regular" w:cs="Helvetica"/>
          <w:sz w:val="24"/>
          <w:szCs w:val="24"/>
        </w:rPr>
      </w:pPr>
    </w:p>
    <w:p w14:paraId="254F1668" w14:textId="558DE995" w:rsidR="001D2D17" w:rsidRPr="00272A3F" w:rsidRDefault="00272A3F" w:rsidP="009D3D37">
      <w:pPr>
        <w:pStyle w:val="ListParagraph"/>
        <w:numPr>
          <w:ilvl w:val="0"/>
          <w:numId w:val="31"/>
        </w:numPr>
        <w:spacing w:line="276" w:lineRule="auto"/>
        <w:rPr>
          <w:rFonts w:ascii="Bliss 2 Regular" w:eastAsia="Times New Roman" w:hAnsi="Bliss 2 Regular" w:cs="Helvetica"/>
          <w:sz w:val="24"/>
          <w:szCs w:val="24"/>
          <w:lang w:eastAsia="en-GB"/>
        </w:rPr>
      </w:pPr>
      <w:hyperlink r:id="rId41" w:tgtFrame="_blank" w:history="1">
        <w:r w:rsidR="001D2D17" w:rsidRPr="00272A3F">
          <w:rPr>
            <w:rStyle w:val="Hyperlink"/>
            <w:rFonts w:ascii="Bliss 2 Regular" w:hAnsi="Bliss 2 Regular" w:cs="Helvetica"/>
            <w:color w:val="auto"/>
            <w:sz w:val="24"/>
            <w:szCs w:val="24"/>
          </w:rPr>
          <w:t>https://www.futurelearn.com/courses</w:t>
        </w:r>
      </w:hyperlink>
      <w:r w:rsidR="001D2D17" w:rsidRPr="00272A3F">
        <w:rPr>
          <w:rFonts w:ascii="Bliss 2 Regular" w:hAnsi="Bliss 2 Regular" w:cs="Helvetica"/>
          <w:sz w:val="24"/>
          <w:szCs w:val="24"/>
        </w:rPr>
        <w:t xml:space="preserve">  - These are free online courses that anyone can join with many being based on topics you will study at A level. They are run by university's and are great background preparation for the students. Most of the courses have approx</w:t>
      </w:r>
      <w:r w:rsidR="009D3D37" w:rsidRPr="00272A3F">
        <w:rPr>
          <w:rFonts w:ascii="Bliss 2 Regular" w:hAnsi="Bliss 2 Regular" w:cs="Helvetica"/>
          <w:sz w:val="24"/>
          <w:szCs w:val="24"/>
        </w:rPr>
        <w:t>imately 3 hrs study time a week.</w:t>
      </w:r>
    </w:p>
    <w:p w14:paraId="70098A55" w14:textId="77777777" w:rsidR="009D3D37" w:rsidRPr="00272A3F" w:rsidRDefault="009D3D37" w:rsidP="009D3D37">
      <w:pPr>
        <w:pStyle w:val="ListParagraph"/>
        <w:rPr>
          <w:rFonts w:ascii="Bliss 2 Regular" w:eastAsia="Times New Roman" w:hAnsi="Bliss 2 Regular" w:cs="Helvetica"/>
          <w:sz w:val="24"/>
          <w:szCs w:val="24"/>
          <w:lang w:eastAsia="en-GB"/>
        </w:rPr>
      </w:pPr>
    </w:p>
    <w:p w14:paraId="10F8BEBD" w14:textId="45B777F5" w:rsidR="009D3D37" w:rsidRPr="00272A3F" w:rsidRDefault="0081199A" w:rsidP="009D3D37">
      <w:pPr>
        <w:pStyle w:val="ListParagraph"/>
        <w:numPr>
          <w:ilvl w:val="0"/>
          <w:numId w:val="31"/>
        </w:numPr>
        <w:spacing w:before="100" w:beforeAutospacing="1" w:after="100" w:afterAutospacing="1" w:line="276" w:lineRule="auto"/>
        <w:rPr>
          <w:rFonts w:ascii="Bliss 2 Regular" w:eastAsia="Calibri" w:hAnsi="Bliss 2 Regular" w:cs="Times New Roman"/>
          <w:sz w:val="24"/>
          <w:szCs w:val="24"/>
        </w:rPr>
      </w:pPr>
      <w:r w:rsidRPr="00272A3F">
        <w:rPr>
          <w:rFonts w:ascii="Bliss 2 Regular" w:eastAsia="Times New Roman" w:hAnsi="Bliss 2 Regular" w:cs="Helvetica"/>
          <w:sz w:val="24"/>
          <w:szCs w:val="24"/>
          <w:lang w:eastAsia="en-GB"/>
        </w:rPr>
        <w:t>Download news apps onto your phone and read on the go</w:t>
      </w:r>
      <w:r w:rsidR="003D2744" w:rsidRPr="00272A3F">
        <w:rPr>
          <w:rFonts w:ascii="Bliss 2 Regular" w:eastAsia="Times New Roman" w:hAnsi="Bliss 2 Regular" w:cs="Helvetica"/>
          <w:sz w:val="24"/>
          <w:szCs w:val="24"/>
          <w:lang w:eastAsia="en-GB"/>
        </w:rPr>
        <w:t xml:space="preserve"> </w:t>
      </w:r>
      <w:r w:rsidRPr="00272A3F">
        <w:rPr>
          <w:rFonts w:ascii="Bliss 2 Regular" w:eastAsia="Times New Roman" w:hAnsi="Bliss 2 Regular" w:cs="Helvetica"/>
          <w:sz w:val="24"/>
          <w:szCs w:val="24"/>
          <w:lang w:eastAsia="en-GB"/>
        </w:rPr>
        <w:t>- The Telegraph has a great Travel section and so does The Daily Mail</w:t>
      </w:r>
      <w:r w:rsidR="009D3D37" w:rsidRPr="00272A3F">
        <w:rPr>
          <w:rFonts w:ascii="Bliss 2 Regular" w:eastAsia="Times New Roman" w:hAnsi="Bliss 2 Regular" w:cs="Helvetica"/>
          <w:sz w:val="24"/>
          <w:szCs w:val="24"/>
          <w:lang w:eastAsia="en-GB"/>
        </w:rPr>
        <w:t>.</w:t>
      </w:r>
    </w:p>
    <w:p w14:paraId="792FE63D" w14:textId="77777777" w:rsidR="009D3D37" w:rsidRPr="00272A3F" w:rsidRDefault="009D3D37" w:rsidP="009D3D37">
      <w:pPr>
        <w:pStyle w:val="ListParagraph"/>
        <w:rPr>
          <w:rFonts w:ascii="Bliss 2 Regular" w:eastAsia="Calibri" w:hAnsi="Bliss 2 Regular" w:cs="Times New Roman"/>
          <w:sz w:val="24"/>
          <w:szCs w:val="24"/>
        </w:rPr>
      </w:pPr>
    </w:p>
    <w:p w14:paraId="2F6BC8A5" w14:textId="5F813259" w:rsidR="00491F4C" w:rsidRPr="00272A3F" w:rsidRDefault="00491F4C" w:rsidP="009D3D37">
      <w:pPr>
        <w:numPr>
          <w:ilvl w:val="0"/>
          <w:numId w:val="31"/>
        </w:numPr>
        <w:spacing w:line="276" w:lineRule="auto"/>
        <w:contextualSpacing/>
        <w:rPr>
          <w:rFonts w:ascii="Bliss 2 Regular" w:eastAsia="Calibri" w:hAnsi="Bliss 2 Regular" w:cs="Times New Roman"/>
          <w:sz w:val="24"/>
          <w:szCs w:val="24"/>
        </w:rPr>
      </w:pPr>
      <w:r w:rsidRPr="00272A3F">
        <w:rPr>
          <w:rFonts w:ascii="Bliss 2 Regular" w:eastAsia="Calibri" w:hAnsi="Bliss 2 Regular" w:cs="Times New Roman"/>
          <w:sz w:val="24"/>
          <w:szCs w:val="24"/>
        </w:rPr>
        <w:t>When visiting somewhere new – eg: on holiday- keep a journal of all the new geographical features you see and try to find out as much as you can about where you are visiting.</w:t>
      </w:r>
    </w:p>
    <w:p w14:paraId="3047962E" w14:textId="07361B04" w:rsidR="009D3D37" w:rsidRPr="00272A3F" w:rsidRDefault="009D3D37" w:rsidP="009D3D37">
      <w:pPr>
        <w:spacing w:line="276" w:lineRule="auto"/>
        <w:contextualSpacing/>
        <w:rPr>
          <w:rFonts w:ascii="Bliss 2 Regular" w:eastAsia="Calibri" w:hAnsi="Bliss 2 Regular" w:cs="Times New Roman"/>
          <w:sz w:val="24"/>
          <w:szCs w:val="24"/>
        </w:rPr>
      </w:pPr>
    </w:p>
    <w:p w14:paraId="65C1345B" w14:textId="252F5FF2" w:rsidR="00491F4C" w:rsidRPr="00272A3F" w:rsidRDefault="00491F4C" w:rsidP="009D3D37">
      <w:pPr>
        <w:numPr>
          <w:ilvl w:val="0"/>
          <w:numId w:val="31"/>
        </w:numPr>
        <w:spacing w:line="276" w:lineRule="auto"/>
        <w:contextualSpacing/>
        <w:rPr>
          <w:rFonts w:ascii="Bliss 2 Regular" w:eastAsia="Calibri" w:hAnsi="Bliss 2 Regular" w:cs="Times New Roman"/>
          <w:sz w:val="24"/>
          <w:szCs w:val="24"/>
        </w:rPr>
      </w:pPr>
      <w:r w:rsidRPr="00272A3F">
        <w:rPr>
          <w:rFonts w:ascii="Bliss 2 Regular" w:eastAsia="Calibri" w:hAnsi="Bliss 2 Regular" w:cs="Times New Roman"/>
          <w:sz w:val="24"/>
          <w:szCs w:val="24"/>
        </w:rPr>
        <w:t>Use YouTube to watch documentaries on weather cha</w:t>
      </w:r>
      <w:r w:rsidR="0079742B" w:rsidRPr="00272A3F">
        <w:rPr>
          <w:rFonts w:ascii="Bliss 2 Regular" w:eastAsia="Calibri" w:hAnsi="Bliss 2 Regular" w:cs="Times New Roman"/>
          <w:sz w:val="24"/>
          <w:szCs w:val="24"/>
        </w:rPr>
        <w:t>n</w:t>
      </w:r>
      <w:r w:rsidRPr="00272A3F">
        <w:rPr>
          <w:rFonts w:ascii="Bliss 2 Regular" w:eastAsia="Calibri" w:hAnsi="Bliss 2 Regular" w:cs="Times New Roman"/>
          <w:sz w:val="24"/>
          <w:szCs w:val="24"/>
        </w:rPr>
        <w:t>ge and global warming.</w:t>
      </w:r>
    </w:p>
    <w:p w14:paraId="2C09DA68" w14:textId="37F53BCB" w:rsidR="0079742B" w:rsidRPr="00272A3F" w:rsidRDefault="0079742B" w:rsidP="0079742B">
      <w:pPr>
        <w:ind w:left="720"/>
        <w:contextualSpacing/>
        <w:rPr>
          <w:rFonts w:ascii="Bliss 2 Regular" w:eastAsia="Calibri" w:hAnsi="Bliss 2 Regular" w:cs="Times New Roman"/>
          <w:sz w:val="28"/>
          <w:szCs w:val="28"/>
        </w:rPr>
      </w:pPr>
    </w:p>
    <w:sectPr w:rsidR="0079742B" w:rsidRPr="00272A3F" w:rsidSect="002D0EE7">
      <w:headerReference w:type="default" r:id="rId42"/>
      <w:footerReference w:type="default" r:id="rId43"/>
      <w:pgSz w:w="11906" w:h="16838"/>
      <w:pgMar w:top="1440" w:right="851" w:bottom="1440" w:left="851" w:header="709" w:footer="709" w:gutter="0"/>
      <w:pgBorders w:offsetFrom="page">
        <w:top w:val="single" w:sz="2" w:space="24" w:color="7030A0"/>
        <w:left w:val="single" w:sz="2" w:space="24" w:color="7030A0"/>
        <w:bottom w:val="single" w:sz="2" w:space="24" w:color="7030A0"/>
        <w:right w:val="single" w:sz="2" w:space="24" w:color="7030A0"/>
      </w:pgBorders>
      <w:cols w:space="708"/>
      <w:docGrid w:linePitch="360"/>
    </w:sectPr>
  </w:body>
</w:document>
</file>

<file path=word/endnotes.xml><?xml version="1.0" encoding="utf-8"?>
<w:endnotes xmlns:wpc="http://schemas.microsoft.com/office/word/2010/wordprocessingCanvas" xmlns:cx="http://schemas.microsoft.com/office/drawing/2014/chartex" xmlns:cx1="http://schemas.microsoft.com/office/drawing/2015/9/8/chartex" xmlns:mc="http://schemas.openxmlformats.org/markup-compatibility/2006" xmlns:o="urn:schemas-microsoft-com:office:office"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p14">
  <w:endnote w:type="separator" w:id="-1">
    <w:p w14:paraId="59BC2D51" w14:textId="77777777" w:rsidR="00272A3F" w:rsidRDefault="00272A3F" w:rsidP="007F7B02">
      <w:pPr>
        <w:spacing w:after="0" w:line="240" w:lineRule="auto"/>
      </w:pPr>
      <w:r>
        <w:separator/>
      </w:r>
    </w:p>
  </w:endnote>
  <w:endnote w:type="continuationSeparator" w:id="0">
    <w:p w14:paraId="208E3F66" w14:textId="77777777" w:rsidR="00272A3F" w:rsidRDefault="00272A3F" w:rsidP="007F7B02">
      <w:pPr>
        <w:spacing w:after="0" w:line="240" w:lineRule="auto"/>
      </w:pPr>
      <w:r>
        <w:continuationSeparator/>
      </w:r>
    </w:p>
  </w:endnote>
</w:endnotes>
</file>

<file path=word/fontTable.xml><?xml version="1.0" encoding="utf-8"?>
<w:fonts xmlns:mc="http://schemas.openxmlformats.org/markup-compatibility/2006" xmlns:r="http://schemas.openxmlformats.org/officeDocument/2006/relationships" xmlns:w="http://schemas.openxmlformats.org/wordprocessingml/2006/main" xmlns:w14="http://schemas.microsoft.com/office/word/2010/wordml" xmlns:w15="http://schemas.microsoft.com/office/word/2012/wordml" xmlns:w16se="http://schemas.microsoft.com/office/word/2015/wordml/symex" mc:Ignorable="w14 w15 w16se">
  <w:font w:name="Symbol">
    <w:panose1 w:val="05050102010706020507"/>
    <w:charset w:val="02"/>
    <w:family w:val="roman"/>
    <w:pitch w:val="variable"/>
    <w:sig w:usb0="00000000" w:usb1="10000000" w:usb2="00000000" w:usb3="00000000" w:csb0="80000000" w:csb1="00000000"/>
  </w:font>
  <w:font w:name="Times New Roman">
    <w:panose1 w:val="02020603050405020304"/>
    <w:charset w:val="00"/>
    <w:family w:val="roman"/>
    <w:pitch w:val="variable"/>
    <w:sig w:usb0="E0002AFF" w:usb1="C0007843" w:usb2="00000009" w:usb3="00000000" w:csb0="000001FF" w:csb1="00000000"/>
  </w:font>
  <w:font w:name="Courier New">
    <w:panose1 w:val="02070309020205020404"/>
    <w:charset w:val="00"/>
    <w:family w:val="modern"/>
    <w:pitch w:val="fixed"/>
    <w:sig w:usb0="E0002EFF" w:usb1="C0007843" w:usb2="00000009" w:usb3="00000000" w:csb0="000001FF" w:csb1="00000000"/>
  </w:font>
  <w:font w:name="Wingdings">
    <w:panose1 w:val="05000000000000000000"/>
    <w:charset w:val="02"/>
    <w:family w:val="auto"/>
    <w:pitch w:val="variable"/>
    <w:sig w:usb0="00000000" w:usb1="10000000" w:usb2="00000000" w:usb3="00000000" w:csb0="80000000" w:csb1="00000000"/>
  </w:font>
  <w:font w:name="Calibri">
    <w:panose1 w:val="020F0502020204030204"/>
    <w:charset w:val="00"/>
    <w:family w:val="swiss"/>
    <w:pitch w:val="variable"/>
    <w:sig w:usb0="E00002FF" w:usb1="4000ACFF" w:usb2="00000001" w:usb3="00000000" w:csb0="0000019F" w:csb1="00000000"/>
  </w:font>
  <w:font w:name="MS Mincho">
    <w:altName w:val="Yu Gothic UI"/>
    <w:panose1 w:val="02020609040205080304"/>
    <w:charset w:val="80"/>
    <w:family w:val="modern"/>
    <w:pitch w:val="fixed"/>
    <w:sig w:usb0="E00002FF" w:usb1="6AC7FDFB" w:usb2="08000012" w:usb3="00000000" w:csb0="0002009F" w:csb1="00000000"/>
  </w:font>
  <w:font w:name="Cambria">
    <w:panose1 w:val="02040503050406030204"/>
    <w:charset w:val="00"/>
    <w:family w:val="roman"/>
    <w:pitch w:val="variable"/>
    <w:sig w:usb0="A00002EF" w:usb1="4000004B" w:usb2="00000000" w:usb3="00000000" w:csb0="0000009F" w:csb1="00000000"/>
  </w:font>
  <w:font w:name="MS Gothic">
    <w:altName w:val="ＭＳ ゴシック"/>
    <w:panose1 w:val="020B0609070205080204"/>
    <w:charset w:val="80"/>
    <w:family w:val="modern"/>
    <w:pitch w:val="fixed"/>
    <w:sig w:usb0="E00002FF" w:usb1="6AC7FDFB" w:usb2="00000012" w:usb3="00000000" w:csb0="0002009F" w:csb1="00000000"/>
  </w:font>
  <w:font w:name="Lucida Grande">
    <w:charset w:val="00"/>
    <w:family w:val="auto"/>
    <w:pitch w:val="variable"/>
    <w:sig w:usb0="E1000AEF" w:usb1="5000A1FF" w:usb2="00000000" w:usb3="00000000" w:csb0="000001BF" w:csb1="00000000"/>
  </w:font>
  <w:font w:name="Bliss 2 Regular">
    <w:panose1 w:val="02000506030000020004"/>
    <w:charset w:val="00"/>
    <w:family w:val="modern"/>
    <w:notTrueType/>
    <w:pitch w:val="variable"/>
    <w:sig w:usb0="A00000AF" w:usb1="5000204B" w:usb2="00000000" w:usb3="00000000" w:csb0="0000009B" w:csb1="00000000"/>
  </w:font>
  <w:font w:name="Segoe UI">
    <w:panose1 w:val="020B0502040204020203"/>
    <w:charset w:val="00"/>
    <w:family w:val="swiss"/>
    <w:pitch w:val="variable"/>
    <w:sig w:usb0="E1002AFF" w:usb1="C000E47F" w:usb2="00000029" w:usb3="00000000" w:csb0="000001FF" w:csb1="00000000"/>
  </w:font>
  <w:font w:name="Arial">
    <w:panose1 w:val="020B0604020202020204"/>
    <w:charset w:val="00"/>
    <w:family w:val="swiss"/>
    <w:pitch w:val="variable"/>
    <w:sig w:usb0="E0002AFF" w:usb1="C0007843" w:usb2="00000009" w:usb3="00000000" w:csb0="000001FF" w:csb1="00000000"/>
  </w:font>
  <w:font w:name="Trebuchet MS">
    <w:panose1 w:val="020B0603020202020204"/>
    <w:charset w:val="00"/>
    <w:family w:val="swiss"/>
    <w:pitch w:val="variable"/>
    <w:sig w:usb0="00000287" w:usb1="00000000" w:usb2="00000000" w:usb3="00000000" w:csb0="0000009F" w:csb1="00000000"/>
  </w:font>
  <w:font w:name="Helvetica">
    <w:panose1 w:val="020B0504020202020204"/>
    <w:charset w:val="00"/>
    <w:family w:val="swiss"/>
    <w:notTrueType/>
    <w:pitch w:val="variable"/>
    <w:sig w:usb0="00000003" w:usb1="00000000" w:usb2="00000000" w:usb3="00000000" w:csb0="00000001" w:csb1="00000000"/>
  </w:font>
</w:fonts>
</file>

<file path=word/footer1.xml><?xml version="1.0" encoding="utf-8"?>
<w:ftr xmlns:wpc="http://schemas.microsoft.com/office/word/2010/wordprocessingCanvas" xmlns:cx="http://schemas.microsoft.com/office/drawing/2014/chartex" xmlns:cx1="http://schemas.microsoft.com/office/drawing/2015/9/8/chartex" xmlns:mc="http://schemas.openxmlformats.org/markup-compatibility/2006" xmlns:o="urn:schemas-microsoft-com:office:office"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p14">
  <w:sdt>
    <w:sdtPr>
      <w:id w:val="-1084681216"/>
      <w:docPartObj>
        <w:docPartGallery w:val="Page Numbers (Bottom of Page)"/>
        <w:docPartUnique/>
      </w:docPartObj>
    </w:sdtPr>
    <w:sdtEndPr>
      <w:rPr>
        <w:noProof/>
      </w:rPr>
    </w:sdtEndPr>
    <w:sdtContent>
      <w:p w14:paraId="72CFBA4F" w14:textId="58F259C3" w:rsidR="00272A3F" w:rsidRDefault="00272A3F">
        <w:pPr>
          <w:pStyle w:val="Footer"/>
          <w:jc w:val="right"/>
        </w:pPr>
        <w:r>
          <w:fldChar w:fldCharType="begin"/>
        </w:r>
        <w:r>
          <w:instrText xml:space="preserve"> PAGE   \* MERGEFORMAT </w:instrText>
        </w:r>
        <w:r>
          <w:fldChar w:fldCharType="separate"/>
        </w:r>
        <w:r w:rsidR="00C858E5">
          <w:rPr>
            <w:noProof/>
          </w:rPr>
          <w:t>14</w:t>
        </w:r>
        <w:r>
          <w:rPr>
            <w:noProof/>
          </w:rPr>
          <w:fldChar w:fldCharType="end"/>
        </w:r>
      </w:p>
    </w:sdtContent>
  </w:sdt>
  <w:p w14:paraId="262B5918" w14:textId="77777777" w:rsidR="00272A3F" w:rsidRDefault="00272A3F">
    <w:pPr>
      <w:pStyle w:val="Footer"/>
    </w:pPr>
  </w:p>
</w:ftr>
</file>

<file path=word/footnotes.xml><?xml version="1.0" encoding="utf-8"?>
<w:footnotes xmlns:wpc="http://schemas.microsoft.com/office/word/2010/wordprocessingCanvas" xmlns:cx="http://schemas.microsoft.com/office/drawing/2014/chartex" xmlns:cx1="http://schemas.microsoft.com/office/drawing/2015/9/8/chartex" xmlns:mc="http://schemas.openxmlformats.org/markup-compatibility/2006" xmlns:o="urn:schemas-microsoft-com:office:office"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p14">
  <w:footnote w:type="separator" w:id="-1">
    <w:p w14:paraId="110A7405" w14:textId="77777777" w:rsidR="00272A3F" w:rsidRDefault="00272A3F" w:rsidP="007F7B02">
      <w:pPr>
        <w:spacing w:after="0" w:line="240" w:lineRule="auto"/>
      </w:pPr>
      <w:r>
        <w:separator/>
      </w:r>
    </w:p>
  </w:footnote>
  <w:footnote w:type="continuationSeparator" w:id="0">
    <w:p w14:paraId="124D90C6" w14:textId="77777777" w:rsidR="00272A3F" w:rsidRDefault="00272A3F" w:rsidP="007F7B02">
      <w:pPr>
        <w:spacing w:after="0" w:line="240" w:lineRule="auto"/>
      </w:pPr>
      <w:r>
        <w:continuationSeparator/>
      </w:r>
    </w:p>
  </w:footnote>
</w:footnotes>
</file>

<file path=word/header1.xml><?xml version="1.0" encoding="utf-8"?>
<w:hdr xmlns:wpc="http://schemas.microsoft.com/office/word/2010/wordprocessingCanvas" xmlns:cx="http://schemas.microsoft.com/office/drawing/2014/chartex" xmlns:cx1="http://schemas.microsoft.com/office/drawing/2015/9/8/chartex" xmlns:mc="http://schemas.openxmlformats.org/markup-compatibility/2006" xmlns:o="urn:schemas-microsoft-com:office:office"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p14">
  <w:p w14:paraId="01FB82A5" w14:textId="16767801" w:rsidR="00272A3F" w:rsidRDefault="002D0EE7" w:rsidP="00272A3F">
    <w:pPr>
      <w:pStyle w:val="Header"/>
      <w:jc w:val="center"/>
    </w:pPr>
    <w:r>
      <w:rPr>
        <w:noProof/>
        <w:lang w:eastAsia="en-GB"/>
      </w:rPr>
      <w:drawing>
        <wp:anchor distT="0" distB="0" distL="114300" distR="114300" simplePos="0" relativeHeight="251663872" behindDoc="0" locked="0" layoutInCell="1" allowOverlap="1" wp14:anchorId="6E337ACB" wp14:editId="0237D000">
          <wp:simplePos x="0" y="0"/>
          <wp:positionH relativeFrom="column">
            <wp:posOffset>2869565</wp:posOffset>
          </wp:positionH>
          <wp:positionV relativeFrom="paragraph">
            <wp:posOffset>6985</wp:posOffset>
          </wp:positionV>
          <wp:extent cx="733425" cy="742950"/>
          <wp:effectExtent l="0" t="0" r="9525" b="0"/>
          <wp:wrapNone/>
          <wp:docPr id="32" name="Picture 32" descr="Open Evening 2021"/>
          <wp:cNvGraphicFramePr>
            <a:graphicFrameLocks xmlns:a="http://schemas.openxmlformats.org/drawingml/2006/main" noChangeAspect="1"/>
          </wp:cNvGraphicFramePr>
          <a:graphic xmlns:a="http://schemas.openxmlformats.org/drawingml/2006/main">
            <a:graphicData uri="http://schemas.openxmlformats.org/drawingml/2006/picture">
              <pic:pic xmlns:pic="http://schemas.openxmlformats.org/drawingml/2006/picture">
                <pic:nvPicPr>
                  <pic:cNvPr id="0" name="Picture 1" descr="Open Evening 2021"/>
                  <pic:cNvPicPr>
                    <a:picLocks noChangeAspect="1" noChangeArrowheads="1"/>
                  </pic:cNvPicPr>
                </pic:nvPicPr>
                <pic:blipFill>
                  <a:blip r:embed="rId1">
                    <a:extLst>
                      <a:ext uri="{28A0092B-C50C-407E-A947-70E740481C1C}">
                        <a14:useLocalDpi xmlns:a14="http://schemas.microsoft.com/office/drawing/2010/main" val="0"/>
                      </a:ext>
                    </a:extLst>
                  </a:blip>
                  <a:srcRect/>
                  <a:stretch>
                    <a:fillRect/>
                  </a:stretch>
                </pic:blipFill>
                <pic:spPr bwMode="auto">
                  <a:xfrm>
                    <a:off x="0" y="0"/>
                    <a:ext cx="733425" cy="742950"/>
                  </a:xfrm>
                  <a:prstGeom prst="rect">
                    <a:avLst/>
                  </a:prstGeom>
                  <a:noFill/>
                  <a:ln>
                    <a:noFill/>
                  </a:ln>
                </pic:spPr>
              </pic:pic>
            </a:graphicData>
          </a:graphic>
          <wp14:sizeRelH relativeFrom="page">
            <wp14:pctWidth>0</wp14:pctWidth>
          </wp14:sizeRelH>
          <wp14:sizeRelV relativeFrom="page">
            <wp14:pctHeight>0</wp14:pctHeight>
          </wp14:sizeRelV>
        </wp:anchor>
      </w:drawing>
    </w:r>
  </w:p>
  <w:p w14:paraId="29ACD82B" w14:textId="53203AA4" w:rsidR="00272A3F" w:rsidRDefault="00272A3F" w:rsidP="00272A3F">
    <w:pPr>
      <w:pStyle w:val="Header"/>
      <w:tabs>
        <w:tab w:val="clear" w:pos="8640"/>
        <w:tab w:val="right" w:pos="9639"/>
      </w:tabs>
      <w:jc w:val="center"/>
    </w:pPr>
  </w:p>
</w:hdr>
</file>

<file path=word/numbering.xml><?xml version="1.0" encoding="utf-8"?>
<w:numbering xmlns:wpc="http://schemas.microsoft.com/office/word/2010/wordprocessingCanvas" xmlns:cx="http://schemas.microsoft.com/office/drawing/2014/chartex" xmlns:cx1="http://schemas.microsoft.com/office/drawing/2015/9/8/chartex" xmlns:mc="http://schemas.openxmlformats.org/markup-compatibility/2006" xmlns:o="urn:schemas-microsoft-com:office:office"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p14">
  <w:abstractNum w:abstractNumId="0" w15:restartNumberingAfterBreak="0">
    <w:nsid w:val="020C32A3"/>
    <w:multiLevelType w:val="hybridMultilevel"/>
    <w:tmpl w:val="A7ACFB0E"/>
    <w:lvl w:ilvl="0" w:tplc="08090001">
      <w:start w:val="1"/>
      <w:numFmt w:val="bullet"/>
      <w:lvlText w:val=""/>
      <w:lvlJc w:val="left"/>
      <w:pPr>
        <w:ind w:left="720" w:hanging="360"/>
      </w:pPr>
      <w:rPr>
        <w:rFonts w:ascii="Symbol" w:hAnsi="Symbol" w:hint="default"/>
      </w:rPr>
    </w:lvl>
    <w:lvl w:ilvl="1" w:tplc="08090003" w:tentative="1">
      <w:start w:val="1"/>
      <w:numFmt w:val="bullet"/>
      <w:lvlText w:val="o"/>
      <w:lvlJc w:val="left"/>
      <w:pPr>
        <w:ind w:left="1440" w:hanging="360"/>
      </w:pPr>
      <w:rPr>
        <w:rFonts w:ascii="Courier New" w:hAnsi="Courier New" w:cs="Courier New" w:hint="default"/>
      </w:rPr>
    </w:lvl>
    <w:lvl w:ilvl="2" w:tplc="08090005" w:tentative="1">
      <w:start w:val="1"/>
      <w:numFmt w:val="bullet"/>
      <w:lvlText w:val=""/>
      <w:lvlJc w:val="left"/>
      <w:pPr>
        <w:ind w:left="2160" w:hanging="360"/>
      </w:pPr>
      <w:rPr>
        <w:rFonts w:ascii="Wingdings" w:hAnsi="Wingdings" w:hint="default"/>
      </w:rPr>
    </w:lvl>
    <w:lvl w:ilvl="3" w:tplc="08090001" w:tentative="1">
      <w:start w:val="1"/>
      <w:numFmt w:val="bullet"/>
      <w:lvlText w:val=""/>
      <w:lvlJc w:val="left"/>
      <w:pPr>
        <w:ind w:left="2880" w:hanging="360"/>
      </w:pPr>
      <w:rPr>
        <w:rFonts w:ascii="Symbol" w:hAnsi="Symbol" w:hint="default"/>
      </w:rPr>
    </w:lvl>
    <w:lvl w:ilvl="4" w:tplc="08090003" w:tentative="1">
      <w:start w:val="1"/>
      <w:numFmt w:val="bullet"/>
      <w:lvlText w:val="o"/>
      <w:lvlJc w:val="left"/>
      <w:pPr>
        <w:ind w:left="3600" w:hanging="360"/>
      </w:pPr>
      <w:rPr>
        <w:rFonts w:ascii="Courier New" w:hAnsi="Courier New" w:cs="Courier New" w:hint="default"/>
      </w:rPr>
    </w:lvl>
    <w:lvl w:ilvl="5" w:tplc="08090005" w:tentative="1">
      <w:start w:val="1"/>
      <w:numFmt w:val="bullet"/>
      <w:lvlText w:val=""/>
      <w:lvlJc w:val="left"/>
      <w:pPr>
        <w:ind w:left="4320" w:hanging="360"/>
      </w:pPr>
      <w:rPr>
        <w:rFonts w:ascii="Wingdings" w:hAnsi="Wingdings" w:hint="default"/>
      </w:rPr>
    </w:lvl>
    <w:lvl w:ilvl="6" w:tplc="08090001" w:tentative="1">
      <w:start w:val="1"/>
      <w:numFmt w:val="bullet"/>
      <w:lvlText w:val=""/>
      <w:lvlJc w:val="left"/>
      <w:pPr>
        <w:ind w:left="5040" w:hanging="360"/>
      </w:pPr>
      <w:rPr>
        <w:rFonts w:ascii="Symbol" w:hAnsi="Symbol" w:hint="default"/>
      </w:rPr>
    </w:lvl>
    <w:lvl w:ilvl="7" w:tplc="08090003" w:tentative="1">
      <w:start w:val="1"/>
      <w:numFmt w:val="bullet"/>
      <w:lvlText w:val="o"/>
      <w:lvlJc w:val="left"/>
      <w:pPr>
        <w:ind w:left="5760" w:hanging="360"/>
      </w:pPr>
      <w:rPr>
        <w:rFonts w:ascii="Courier New" w:hAnsi="Courier New" w:cs="Courier New" w:hint="default"/>
      </w:rPr>
    </w:lvl>
    <w:lvl w:ilvl="8" w:tplc="08090005" w:tentative="1">
      <w:start w:val="1"/>
      <w:numFmt w:val="bullet"/>
      <w:lvlText w:val=""/>
      <w:lvlJc w:val="left"/>
      <w:pPr>
        <w:ind w:left="6480" w:hanging="360"/>
      </w:pPr>
      <w:rPr>
        <w:rFonts w:ascii="Wingdings" w:hAnsi="Wingdings" w:hint="default"/>
      </w:rPr>
    </w:lvl>
  </w:abstractNum>
  <w:abstractNum w:abstractNumId="1" w15:restartNumberingAfterBreak="0">
    <w:nsid w:val="04BF4950"/>
    <w:multiLevelType w:val="hybridMultilevel"/>
    <w:tmpl w:val="AC42CFAE"/>
    <w:lvl w:ilvl="0" w:tplc="F82C6E60">
      <w:start w:val="1"/>
      <w:numFmt w:val="decimal"/>
      <w:lvlText w:val="%1."/>
      <w:lvlJc w:val="left"/>
      <w:pPr>
        <w:ind w:left="785" w:hanging="360"/>
      </w:pPr>
      <w:rPr>
        <w:rFonts w:hint="default"/>
      </w:rPr>
    </w:lvl>
    <w:lvl w:ilvl="1" w:tplc="08090013">
      <w:start w:val="1"/>
      <w:numFmt w:val="upperRoman"/>
      <w:lvlText w:val="%2."/>
      <w:lvlJc w:val="right"/>
      <w:pPr>
        <w:ind w:left="1559" w:hanging="360"/>
      </w:pPr>
    </w:lvl>
    <w:lvl w:ilvl="2" w:tplc="0809001B" w:tentative="1">
      <w:start w:val="1"/>
      <w:numFmt w:val="lowerRoman"/>
      <w:lvlText w:val="%3."/>
      <w:lvlJc w:val="right"/>
      <w:pPr>
        <w:ind w:left="2225" w:hanging="180"/>
      </w:pPr>
    </w:lvl>
    <w:lvl w:ilvl="3" w:tplc="0809000F" w:tentative="1">
      <w:start w:val="1"/>
      <w:numFmt w:val="decimal"/>
      <w:lvlText w:val="%4."/>
      <w:lvlJc w:val="left"/>
      <w:pPr>
        <w:ind w:left="2945" w:hanging="360"/>
      </w:pPr>
    </w:lvl>
    <w:lvl w:ilvl="4" w:tplc="08090019" w:tentative="1">
      <w:start w:val="1"/>
      <w:numFmt w:val="lowerLetter"/>
      <w:lvlText w:val="%5."/>
      <w:lvlJc w:val="left"/>
      <w:pPr>
        <w:ind w:left="3665" w:hanging="360"/>
      </w:pPr>
    </w:lvl>
    <w:lvl w:ilvl="5" w:tplc="0809001B" w:tentative="1">
      <w:start w:val="1"/>
      <w:numFmt w:val="lowerRoman"/>
      <w:lvlText w:val="%6."/>
      <w:lvlJc w:val="right"/>
      <w:pPr>
        <w:ind w:left="4385" w:hanging="180"/>
      </w:pPr>
    </w:lvl>
    <w:lvl w:ilvl="6" w:tplc="0809000F" w:tentative="1">
      <w:start w:val="1"/>
      <w:numFmt w:val="decimal"/>
      <w:lvlText w:val="%7."/>
      <w:lvlJc w:val="left"/>
      <w:pPr>
        <w:ind w:left="5105" w:hanging="360"/>
      </w:pPr>
    </w:lvl>
    <w:lvl w:ilvl="7" w:tplc="08090019" w:tentative="1">
      <w:start w:val="1"/>
      <w:numFmt w:val="lowerLetter"/>
      <w:lvlText w:val="%8."/>
      <w:lvlJc w:val="left"/>
      <w:pPr>
        <w:ind w:left="5825" w:hanging="360"/>
      </w:pPr>
    </w:lvl>
    <w:lvl w:ilvl="8" w:tplc="0809001B" w:tentative="1">
      <w:start w:val="1"/>
      <w:numFmt w:val="lowerRoman"/>
      <w:lvlText w:val="%9."/>
      <w:lvlJc w:val="right"/>
      <w:pPr>
        <w:ind w:left="6545" w:hanging="180"/>
      </w:pPr>
    </w:lvl>
  </w:abstractNum>
  <w:abstractNum w:abstractNumId="2" w15:restartNumberingAfterBreak="0">
    <w:nsid w:val="04DD2F66"/>
    <w:multiLevelType w:val="singleLevel"/>
    <w:tmpl w:val="549AF49A"/>
    <w:lvl w:ilvl="0">
      <w:start w:val="1"/>
      <w:numFmt w:val="decimal"/>
      <w:lvlText w:val="%1."/>
      <w:legacy w:legacy="1" w:legacySpace="0" w:legacyIndent="360"/>
      <w:lvlJc w:val="left"/>
      <w:rPr>
        <w:rFonts w:ascii="Calibri" w:hAnsi="Calibri" w:hint="default"/>
      </w:rPr>
    </w:lvl>
  </w:abstractNum>
  <w:abstractNum w:abstractNumId="3" w15:restartNumberingAfterBreak="0">
    <w:nsid w:val="1482775B"/>
    <w:multiLevelType w:val="multilevel"/>
    <w:tmpl w:val="0EBA3C40"/>
    <w:lvl w:ilvl="0">
      <w:start w:val="1"/>
      <w:numFmt w:val="decimal"/>
      <w:pStyle w:val="Heading1"/>
      <w:lvlText w:val="%1"/>
      <w:lvlJc w:val="left"/>
      <w:pPr>
        <w:ind w:left="432" w:hanging="432"/>
      </w:pPr>
    </w:lvl>
    <w:lvl w:ilvl="1">
      <w:start w:val="1"/>
      <w:numFmt w:val="decimal"/>
      <w:pStyle w:val="Heading2"/>
      <w:lvlText w:val="%1.%2"/>
      <w:lvlJc w:val="left"/>
      <w:pPr>
        <w:ind w:left="576" w:hanging="576"/>
      </w:pPr>
    </w:lvl>
    <w:lvl w:ilvl="2">
      <w:start w:val="1"/>
      <w:numFmt w:val="decimal"/>
      <w:pStyle w:val="Heading3"/>
      <w:lvlText w:val="%1.%2.%3"/>
      <w:lvlJc w:val="left"/>
      <w:pPr>
        <w:ind w:left="720" w:hanging="720"/>
      </w:pPr>
    </w:lvl>
    <w:lvl w:ilvl="3">
      <w:start w:val="1"/>
      <w:numFmt w:val="decimal"/>
      <w:pStyle w:val="Heading4"/>
      <w:lvlText w:val="%1.%2.%3.%4"/>
      <w:lvlJc w:val="left"/>
      <w:pPr>
        <w:ind w:left="864" w:hanging="864"/>
      </w:pPr>
    </w:lvl>
    <w:lvl w:ilvl="4">
      <w:start w:val="1"/>
      <w:numFmt w:val="decimal"/>
      <w:pStyle w:val="Heading5"/>
      <w:lvlText w:val="%1.%2.%3.%4.%5"/>
      <w:lvlJc w:val="left"/>
      <w:pPr>
        <w:ind w:left="1008" w:hanging="1008"/>
      </w:pPr>
    </w:lvl>
    <w:lvl w:ilvl="5">
      <w:start w:val="1"/>
      <w:numFmt w:val="decimal"/>
      <w:pStyle w:val="Heading6"/>
      <w:lvlText w:val="%1.%2.%3.%4.%5.%6"/>
      <w:lvlJc w:val="left"/>
      <w:pPr>
        <w:ind w:left="1152" w:hanging="1152"/>
      </w:pPr>
    </w:lvl>
    <w:lvl w:ilvl="6">
      <w:start w:val="1"/>
      <w:numFmt w:val="decimal"/>
      <w:pStyle w:val="Heading7"/>
      <w:lvlText w:val="%1.%2.%3.%4.%5.%6.%7"/>
      <w:lvlJc w:val="left"/>
      <w:pPr>
        <w:ind w:left="1296" w:hanging="1296"/>
      </w:pPr>
    </w:lvl>
    <w:lvl w:ilvl="7">
      <w:start w:val="1"/>
      <w:numFmt w:val="decimal"/>
      <w:pStyle w:val="Heading8"/>
      <w:lvlText w:val="%1.%2.%3.%4.%5.%6.%7.%8"/>
      <w:lvlJc w:val="left"/>
      <w:pPr>
        <w:ind w:left="1440" w:hanging="1440"/>
      </w:pPr>
    </w:lvl>
    <w:lvl w:ilvl="8">
      <w:start w:val="1"/>
      <w:numFmt w:val="decimal"/>
      <w:pStyle w:val="Heading9"/>
      <w:lvlText w:val="%1.%2.%3.%4.%5.%6.%7.%8.%9"/>
      <w:lvlJc w:val="left"/>
      <w:pPr>
        <w:ind w:left="1584" w:hanging="1584"/>
      </w:pPr>
    </w:lvl>
  </w:abstractNum>
  <w:abstractNum w:abstractNumId="4" w15:restartNumberingAfterBreak="0">
    <w:nsid w:val="164A4734"/>
    <w:multiLevelType w:val="hybridMultilevel"/>
    <w:tmpl w:val="FBD6EA24"/>
    <w:lvl w:ilvl="0" w:tplc="0809000F">
      <w:start w:val="1"/>
      <w:numFmt w:val="decimal"/>
      <w:lvlText w:val="%1."/>
      <w:lvlJc w:val="left"/>
      <w:pPr>
        <w:ind w:left="720" w:hanging="360"/>
      </w:pPr>
      <w:rPr>
        <w:rFonts w:hint="default"/>
      </w:rPr>
    </w:lvl>
    <w:lvl w:ilvl="1" w:tplc="08090019" w:tentative="1">
      <w:start w:val="1"/>
      <w:numFmt w:val="lowerLetter"/>
      <w:lvlText w:val="%2."/>
      <w:lvlJc w:val="left"/>
      <w:pPr>
        <w:ind w:left="1440" w:hanging="360"/>
      </w:pPr>
    </w:lvl>
    <w:lvl w:ilvl="2" w:tplc="0809001B" w:tentative="1">
      <w:start w:val="1"/>
      <w:numFmt w:val="lowerRoman"/>
      <w:lvlText w:val="%3."/>
      <w:lvlJc w:val="right"/>
      <w:pPr>
        <w:ind w:left="2160" w:hanging="180"/>
      </w:pPr>
    </w:lvl>
    <w:lvl w:ilvl="3" w:tplc="0809000F" w:tentative="1">
      <w:start w:val="1"/>
      <w:numFmt w:val="decimal"/>
      <w:lvlText w:val="%4."/>
      <w:lvlJc w:val="left"/>
      <w:pPr>
        <w:ind w:left="2880" w:hanging="360"/>
      </w:pPr>
    </w:lvl>
    <w:lvl w:ilvl="4" w:tplc="08090019" w:tentative="1">
      <w:start w:val="1"/>
      <w:numFmt w:val="lowerLetter"/>
      <w:lvlText w:val="%5."/>
      <w:lvlJc w:val="left"/>
      <w:pPr>
        <w:ind w:left="3600" w:hanging="360"/>
      </w:pPr>
    </w:lvl>
    <w:lvl w:ilvl="5" w:tplc="0809001B" w:tentative="1">
      <w:start w:val="1"/>
      <w:numFmt w:val="lowerRoman"/>
      <w:lvlText w:val="%6."/>
      <w:lvlJc w:val="right"/>
      <w:pPr>
        <w:ind w:left="4320" w:hanging="180"/>
      </w:pPr>
    </w:lvl>
    <w:lvl w:ilvl="6" w:tplc="0809000F" w:tentative="1">
      <w:start w:val="1"/>
      <w:numFmt w:val="decimal"/>
      <w:lvlText w:val="%7."/>
      <w:lvlJc w:val="left"/>
      <w:pPr>
        <w:ind w:left="5040" w:hanging="360"/>
      </w:pPr>
    </w:lvl>
    <w:lvl w:ilvl="7" w:tplc="08090019" w:tentative="1">
      <w:start w:val="1"/>
      <w:numFmt w:val="lowerLetter"/>
      <w:lvlText w:val="%8."/>
      <w:lvlJc w:val="left"/>
      <w:pPr>
        <w:ind w:left="5760" w:hanging="360"/>
      </w:pPr>
    </w:lvl>
    <w:lvl w:ilvl="8" w:tplc="0809001B" w:tentative="1">
      <w:start w:val="1"/>
      <w:numFmt w:val="lowerRoman"/>
      <w:lvlText w:val="%9."/>
      <w:lvlJc w:val="right"/>
      <w:pPr>
        <w:ind w:left="6480" w:hanging="180"/>
      </w:pPr>
    </w:lvl>
  </w:abstractNum>
  <w:abstractNum w:abstractNumId="5" w15:restartNumberingAfterBreak="0">
    <w:nsid w:val="19116626"/>
    <w:multiLevelType w:val="hybridMultilevel"/>
    <w:tmpl w:val="B2423888"/>
    <w:lvl w:ilvl="0" w:tplc="0809000F">
      <w:start w:val="1"/>
      <w:numFmt w:val="decimal"/>
      <w:lvlText w:val="%1."/>
      <w:lvlJc w:val="left"/>
      <w:pPr>
        <w:ind w:left="720" w:hanging="360"/>
      </w:pPr>
      <w:rPr>
        <w:rFonts w:hint="default"/>
      </w:rPr>
    </w:lvl>
    <w:lvl w:ilvl="1" w:tplc="08090019" w:tentative="1">
      <w:start w:val="1"/>
      <w:numFmt w:val="lowerLetter"/>
      <w:lvlText w:val="%2."/>
      <w:lvlJc w:val="left"/>
      <w:pPr>
        <w:ind w:left="1440" w:hanging="360"/>
      </w:pPr>
    </w:lvl>
    <w:lvl w:ilvl="2" w:tplc="0809001B" w:tentative="1">
      <w:start w:val="1"/>
      <w:numFmt w:val="lowerRoman"/>
      <w:lvlText w:val="%3."/>
      <w:lvlJc w:val="right"/>
      <w:pPr>
        <w:ind w:left="2160" w:hanging="180"/>
      </w:pPr>
    </w:lvl>
    <w:lvl w:ilvl="3" w:tplc="0809000F" w:tentative="1">
      <w:start w:val="1"/>
      <w:numFmt w:val="decimal"/>
      <w:lvlText w:val="%4."/>
      <w:lvlJc w:val="left"/>
      <w:pPr>
        <w:ind w:left="2880" w:hanging="360"/>
      </w:pPr>
    </w:lvl>
    <w:lvl w:ilvl="4" w:tplc="08090019" w:tentative="1">
      <w:start w:val="1"/>
      <w:numFmt w:val="lowerLetter"/>
      <w:lvlText w:val="%5."/>
      <w:lvlJc w:val="left"/>
      <w:pPr>
        <w:ind w:left="3600" w:hanging="360"/>
      </w:pPr>
    </w:lvl>
    <w:lvl w:ilvl="5" w:tplc="0809001B" w:tentative="1">
      <w:start w:val="1"/>
      <w:numFmt w:val="lowerRoman"/>
      <w:lvlText w:val="%6."/>
      <w:lvlJc w:val="right"/>
      <w:pPr>
        <w:ind w:left="4320" w:hanging="180"/>
      </w:pPr>
    </w:lvl>
    <w:lvl w:ilvl="6" w:tplc="0809000F" w:tentative="1">
      <w:start w:val="1"/>
      <w:numFmt w:val="decimal"/>
      <w:lvlText w:val="%7."/>
      <w:lvlJc w:val="left"/>
      <w:pPr>
        <w:ind w:left="5040" w:hanging="360"/>
      </w:pPr>
    </w:lvl>
    <w:lvl w:ilvl="7" w:tplc="08090019" w:tentative="1">
      <w:start w:val="1"/>
      <w:numFmt w:val="lowerLetter"/>
      <w:lvlText w:val="%8."/>
      <w:lvlJc w:val="left"/>
      <w:pPr>
        <w:ind w:left="5760" w:hanging="360"/>
      </w:pPr>
    </w:lvl>
    <w:lvl w:ilvl="8" w:tplc="0809001B" w:tentative="1">
      <w:start w:val="1"/>
      <w:numFmt w:val="lowerRoman"/>
      <w:lvlText w:val="%9."/>
      <w:lvlJc w:val="right"/>
      <w:pPr>
        <w:ind w:left="6480" w:hanging="180"/>
      </w:pPr>
    </w:lvl>
  </w:abstractNum>
  <w:abstractNum w:abstractNumId="6" w15:restartNumberingAfterBreak="0">
    <w:nsid w:val="1C3A0721"/>
    <w:multiLevelType w:val="hybridMultilevel"/>
    <w:tmpl w:val="7ABE5076"/>
    <w:lvl w:ilvl="0" w:tplc="0809000F">
      <w:start w:val="1"/>
      <w:numFmt w:val="decimal"/>
      <w:lvlText w:val="%1."/>
      <w:lvlJc w:val="left"/>
      <w:pPr>
        <w:ind w:left="720" w:hanging="360"/>
      </w:pPr>
      <w:rPr>
        <w:rFonts w:hint="default"/>
      </w:rPr>
    </w:lvl>
    <w:lvl w:ilvl="1" w:tplc="08090003" w:tentative="1">
      <w:start w:val="1"/>
      <w:numFmt w:val="bullet"/>
      <w:lvlText w:val="o"/>
      <w:lvlJc w:val="left"/>
      <w:pPr>
        <w:ind w:left="1440" w:hanging="360"/>
      </w:pPr>
      <w:rPr>
        <w:rFonts w:ascii="Courier New" w:hAnsi="Courier New" w:cs="Courier New" w:hint="default"/>
      </w:rPr>
    </w:lvl>
    <w:lvl w:ilvl="2" w:tplc="08090005" w:tentative="1">
      <w:start w:val="1"/>
      <w:numFmt w:val="bullet"/>
      <w:lvlText w:val=""/>
      <w:lvlJc w:val="left"/>
      <w:pPr>
        <w:ind w:left="2160" w:hanging="360"/>
      </w:pPr>
      <w:rPr>
        <w:rFonts w:ascii="Wingdings" w:hAnsi="Wingdings" w:hint="default"/>
      </w:rPr>
    </w:lvl>
    <w:lvl w:ilvl="3" w:tplc="08090001" w:tentative="1">
      <w:start w:val="1"/>
      <w:numFmt w:val="bullet"/>
      <w:lvlText w:val=""/>
      <w:lvlJc w:val="left"/>
      <w:pPr>
        <w:ind w:left="2880" w:hanging="360"/>
      </w:pPr>
      <w:rPr>
        <w:rFonts w:ascii="Symbol" w:hAnsi="Symbol" w:hint="default"/>
      </w:rPr>
    </w:lvl>
    <w:lvl w:ilvl="4" w:tplc="08090003" w:tentative="1">
      <w:start w:val="1"/>
      <w:numFmt w:val="bullet"/>
      <w:lvlText w:val="o"/>
      <w:lvlJc w:val="left"/>
      <w:pPr>
        <w:ind w:left="3600" w:hanging="360"/>
      </w:pPr>
      <w:rPr>
        <w:rFonts w:ascii="Courier New" w:hAnsi="Courier New" w:cs="Courier New" w:hint="default"/>
      </w:rPr>
    </w:lvl>
    <w:lvl w:ilvl="5" w:tplc="08090005" w:tentative="1">
      <w:start w:val="1"/>
      <w:numFmt w:val="bullet"/>
      <w:lvlText w:val=""/>
      <w:lvlJc w:val="left"/>
      <w:pPr>
        <w:ind w:left="4320" w:hanging="360"/>
      </w:pPr>
      <w:rPr>
        <w:rFonts w:ascii="Wingdings" w:hAnsi="Wingdings" w:hint="default"/>
      </w:rPr>
    </w:lvl>
    <w:lvl w:ilvl="6" w:tplc="08090001" w:tentative="1">
      <w:start w:val="1"/>
      <w:numFmt w:val="bullet"/>
      <w:lvlText w:val=""/>
      <w:lvlJc w:val="left"/>
      <w:pPr>
        <w:ind w:left="5040" w:hanging="360"/>
      </w:pPr>
      <w:rPr>
        <w:rFonts w:ascii="Symbol" w:hAnsi="Symbol" w:hint="default"/>
      </w:rPr>
    </w:lvl>
    <w:lvl w:ilvl="7" w:tplc="08090003" w:tentative="1">
      <w:start w:val="1"/>
      <w:numFmt w:val="bullet"/>
      <w:lvlText w:val="o"/>
      <w:lvlJc w:val="left"/>
      <w:pPr>
        <w:ind w:left="5760" w:hanging="360"/>
      </w:pPr>
      <w:rPr>
        <w:rFonts w:ascii="Courier New" w:hAnsi="Courier New" w:cs="Courier New" w:hint="default"/>
      </w:rPr>
    </w:lvl>
    <w:lvl w:ilvl="8" w:tplc="08090005" w:tentative="1">
      <w:start w:val="1"/>
      <w:numFmt w:val="bullet"/>
      <w:lvlText w:val=""/>
      <w:lvlJc w:val="left"/>
      <w:pPr>
        <w:ind w:left="6480" w:hanging="360"/>
      </w:pPr>
      <w:rPr>
        <w:rFonts w:ascii="Wingdings" w:hAnsi="Wingdings" w:hint="default"/>
      </w:rPr>
    </w:lvl>
  </w:abstractNum>
  <w:abstractNum w:abstractNumId="7" w15:restartNumberingAfterBreak="0">
    <w:nsid w:val="22461BC7"/>
    <w:multiLevelType w:val="hybridMultilevel"/>
    <w:tmpl w:val="3868634A"/>
    <w:lvl w:ilvl="0" w:tplc="460C8AA4">
      <w:numFmt w:val="bullet"/>
      <w:lvlText w:val="-"/>
      <w:lvlJc w:val="left"/>
      <w:pPr>
        <w:ind w:left="720" w:hanging="360"/>
      </w:pPr>
      <w:rPr>
        <w:rFonts w:ascii="Calibri" w:eastAsiaTheme="minorEastAsia" w:hAnsi="Calibri" w:cstheme="minorBidi" w:hint="default"/>
      </w:rPr>
    </w:lvl>
    <w:lvl w:ilvl="1" w:tplc="08090003" w:tentative="1">
      <w:start w:val="1"/>
      <w:numFmt w:val="bullet"/>
      <w:lvlText w:val="o"/>
      <w:lvlJc w:val="left"/>
      <w:pPr>
        <w:ind w:left="1440" w:hanging="360"/>
      </w:pPr>
      <w:rPr>
        <w:rFonts w:ascii="Courier New" w:hAnsi="Courier New" w:cs="Courier New" w:hint="default"/>
      </w:rPr>
    </w:lvl>
    <w:lvl w:ilvl="2" w:tplc="08090005" w:tentative="1">
      <w:start w:val="1"/>
      <w:numFmt w:val="bullet"/>
      <w:lvlText w:val=""/>
      <w:lvlJc w:val="left"/>
      <w:pPr>
        <w:ind w:left="2160" w:hanging="360"/>
      </w:pPr>
      <w:rPr>
        <w:rFonts w:ascii="Wingdings" w:hAnsi="Wingdings" w:hint="default"/>
      </w:rPr>
    </w:lvl>
    <w:lvl w:ilvl="3" w:tplc="08090001" w:tentative="1">
      <w:start w:val="1"/>
      <w:numFmt w:val="bullet"/>
      <w:lvlText w:val=""/>
      <w:lvlJc w:val="left"/>
      <w:pPr>
        <w:ind w:left="2880" w:hanging="360"/>
      </w:pPr>
      <w:rPr>
        <w:rFonts w:ascii="Symbol" w:hAnsi="Symbol" w:hint="default"/>
      </w:rPr>
    </w:lvl>
    <w:lvl w:ilvl="4" w:tplc="08090003" w:tentative="1">
      <w:start w:val="1"/>
      <w:numFmt w:val="bullet"/>
      <w:lvlText w:val="o"/>
      <w:lvlJc w:val="left"/>
      <w:pPr>
        <w:ind w:left="3600" w:hanging="360"/>
      </w:pPr>
      <w:rPr>
        <w:rFonts w:ascii="Courier New" w:hAnsi="Courier New" w:cs="Courier New" w:hint="default"/>
      </w:rPr>
    </w:lvl>
    <w:lvl w:ilvl="5" w:tplc="08090005" w:tentative="1">
      <w:start w:val="1"/>
      <w:numFmt w:val="bullet"/>
      <w:lvlText w:val=""/>
      <w:lvlJc w:val="left"/>
      <w:pPr>
        <w:ind w:left="4320" w:hanging="360"/>
      </w:pPr>
      <w:rPr>
        <w:rFonts w:ascii="Wingdings" w:hAnsi="Wingdings" w:hint="default"/>
      </w:rPr>
    </w:lvl>
    <w:lvl w:ilvl="6" w:tplc="08090001" w:tentative="1">
      <w:start w:val="1"/>
      <w:numFmt w:val="bullet"/>
      <w:lvlText w:val=""/>
      <w:lvlJc w:val="left"/>
      <w:pPr>
        <w:ind w:left="5040" w:hanging="360"/>
      </w:pPr>
      <w:rPr>
        <w:rFonts w:ascii="Symbol" w:hAnsi="Symbol" w:hint="default"/>
      </w:rPr>
    </w:lvl>
    <w:lvl w:ilvl="7" w:tplc="08090003" w:tentative="1">
      <w:start w:val="1"/>
      <w:numFmt w:val="bullet"/>
      <w:lvlText w:val="o"/>
      <w:lvlJc w:val="left"/>
      <w:pPr>
        <w:ind w:left="5760" w:hanging="360"/>
      </w:pPr>
      <w:rPr>
        <w:rFonts w:ascii="Courier New" w:hAnsi="Courier New" w:cs="Courier New" w:hint="default"/>
      </w:rPr>
    </w:lvl>
    <w:lvl w:ilvl="8" w:tplc="08090005" w:tentative="1">
      <w:start w:val="1"/>
      <w:numFmt w:val="bullet"/>
      <w:lvlText w:val=""/>
      <w:lvlJc w:val="left"/>
      <w:pPr>
        <w:ind w:left="6480" w:hanging="360"/>
      </w:pPr>
      <w:rPr>
        <w:rFonts w:ascii="Wingdings" w:hAnsi="Wingdings" w:hint="default"/>
      </w:rPr>
    </w:lvl>
  </w:abstractNum>
  <w:abstractNum w:abstractNumId="8" w15:restartNumberingAfterBreak="0">
    <w:nsid w:val="22D923A6"/>
    <w:multiLevelType w:val="hybridMultilevel"/>
    <w:tmpl w:val="B2444C5A"/>
    <w:lvl w:ilvl="0" w:tplc="0809000F">
      <w:start w:val="1"/>
      <w:numFmt w:val="decimal"/>
      <w:lvlText w:val="%1."/>
      <w:lvlJc w:val="left"/>
      <w:pPr>
        <w:ind w:left="720" w:hanging="360"/>
      </w:pPr>
      <w:rPr>
        <w:rFonts w:hint="default"/>
      </w:rPr>
    </w:lvl>
    <w:lvl w:ilvl="1" w:tplc="08090003" w:tentative="1">
      <w:start w:val="1"/>
      <w:numFmt w:val="bullet"/>
      <w:lvlText w:val="o"/>
      <w:lvlJc w:val="left"/>
      <w:pPr>
        <w:ind w:left="1440" w:hanging="360"/>
      </w:pPr>
      <w:rPr>
        <w:rFonts w:ascii="Courier New" w:hAnsi="Courier New" w:cs="Courier New" w:hint="default"/>
      </w:rPr>
    </w:lvl>
    <w:lvl w:ilvl="2" w:tplc="08090005" w:tentative="1">
      <w:start w:val="1"/>
      <w:numFmt w:val="bullet"/>
      <w:lvlText w:val=""/>
      <w:lvlJc w:val="left"/>
      <w:pPr>
        <w:ind w:left="2160" w:hanging="360"/>
      </w:pPr>
      <w:rPr>
        <w:rFonts w:ascii="Wingdings" w:hAnsi="Wingdings" w:hint="default"/>
      </w:rPr>
    </w:lvl>
    <w:lvl w:ilvl="3" w:tplc="08090001" w:tentative="1">
      <w:start w:val="1"/>
      <w:numFmt w:val="bullet"/>
      <w:lvlText w:val=""/>
      <w:lvlJc w:val="left"/>
      <w:pPr>
        <w:ind w:left="2880" w:hanging="360"/>
      </w:pPr>
      <w:rPr>
        <w:rFonts w:ascii="Symbol" w:hAnsi="Symbol" w:hint="default"/>
      </w:rPr>
    </w:lvl>
    <w:lvl w:ilvl="4" w:tplc="08090003" w:tentative="1">
      <w:start w:val="1"/>
      <w:numFmt w:val="bullet"/>
      <w:lvlText w:val="o"/>
      <w:lvlJc w:val="left"/>
      <w:pPr>
        <w:ind w:left="3600" w:hanging="360"/>
      </w:pPr>
      <w:rPr>
        <w:rFonts w:ascii="Courier New" w:hAnsi="Courier New" w:cs="Courier New" w:hint="default"/>
      </w:rPr>
    </w:lvl>
    <w:lvl w:ilvl="5" w:tplc="08090005" w:tentative="1">
      <w:start w:val="1"/>
      <w:numFmt w:val="bullet"/>
      <w:lvlText w:val=""/>
      <w:lvlJc w:val="left"/>
      <w:pPr>
        <w:ind w:left="4320" w:hanging="360"/>
      </w:pPr>
      <w:rPr>
        <w:rFonts w:ascii="Wingdings" w:hAnsi="Wingdings" w:hint="default"/>
      </w:rPr>
    </w:lvl>
    <w:lvl w:ilvl="6" w:tplc="08090001" w:tentative="1">
      <w:start w:val="1"/>
      <w:numFmt w:val="bullet"/>
      <w:lvlText w:val=""/>
      <w:lvlJc w:val="left"/>
      <w:pPr>
        <w:ind w:left="5040" w:hanging="360"/>
      </w:pPr>
      <w:rPr>
        <w:rFonts w:ascii="Symbol" w:hAnsi="Symbol" w:hint="default"/>
      </w:rPr>
    </w:lvl>
    <w:lvl w:ilvl="7" w:tplc="08090003" w:tentative="1">
      <w:start w:val="1"/>
      <w:numFmt w:val="bullet"/>
      <w:lvlText w:val="o"/>
      <w:lvlJc w:val="left"/>
      <w:pPr>
        <w:ind w:left="5760" w:hanging="360"/>
      </w:pPr>
      <w:rPr>
        <w:rFonts w:ascii="Courier New" w:hAnsi="Courier New" w:cs="Courier New" w:hint="default"/>
      </w:rPr>
    </w:lvl>
    <w:lvl w:ilvl="8" w:tplc="08090005" w:tentative="1">
      <w:start w:val="1"/>
      <w:numFmt w:val="bullet"/>
      <w:lvlText w:val=""/>
      <w:lvlJc w:val="left"/>
      <w:pPr>
        <w:ind w:left="6480" w:hanging="360"/>
      </w:pPr>
      <w:rPr>
        <w:rFonts w:ascii="Wingdings" w:hAnsi="Wingdings" w:hint="default"/>
      </w:rPr>
    </w:lvl>
  </w:abstractNum>
  <w:abstractNum w:abstractNumId="9" w15:restartNumberingAfterBreak="0">
    <w:nsid w:val="24F45695"/>
    <w:multiLevelType w:val="hybridMultilevel"/>
    <w:tmpl w:val="AF40C97E"/>
    <w:lvl w:ilvl="0" w:tplc="0809000F">
      <w:start w:val="1"/>
      <w:numFmt w:val="decimal"/>
      <w:lvlText w:val="%1."/>
      <w:lvlJc w:val="left"/>
      <w:pPr>
        <w:ind w:left="720" w:hanging="360"/>
      </w:pPr>
    </w:lvl>
    <w:lvl w:ilvl="1" w:tplc="08090019" w:tentative="1">
      <w:start w:val="1"/>
      <w:numFmt w:val="lowerLetter"/>
      <w:lvlText w:val="%2."/>
      <w:lvlJc w:val="left"/>
      <w:pPr>
        <w:ind w:left="1440" w:hanging="360"/>
      </w:pPr>
    </w:lvl>
    <w:lvl w:ilvl="2" w:tplc="0809001B" w:tentative="1">
      <w:start w:val="1"/>
      <w:numFmt w:val="lowerRoman"/>
      <w:lvlText w:val="%3."/>
      <w:lvlJc w:val="right"/>
      <w:pPr>
        <w:ind w:left="2160" w:hanging="180"/>
      </w:pPr>
    </w:lvl>
    <w:lvl w:ilvl="3" w:tplc="0809000F" w:tentative="1">
      <w:start w:val="1"/>
      <w:numFmt w:val="decimal"/>
      <w:lvlText w:val="%4."/>
      <w:lvlJc w:val="left"/>
      <w:pPr>
        <w:ind w:left="2880" w:hanging="360"/>
      </w:pPr>
    </w:lvl>
    <w:lvl w:ilvl="4" w:tplc="08090019" w:tentative="1">
      <w:start w:val="1"/>
      <w:numFmt w:val="lowerLetter"/>
      <w:lvlText w:val="%5."/>
      <w:lvlJc w:val="left"/>
      <w:pPr>
        <w:ind w:left="3600" w:hanging="360"/>
      </w:pPr>
    </w:lvl>
    <w:lvl w:ilvl="5" w:tplc="0809001B" w:tentative="1">
      <w:start w:val="1"/>
      <w:numFmt w:val="lowerRoman"/>
      <w:lvlText w:val="%6."/>
      <w:lvlJc w:val="right"/>
      <w:pPr>
        <w:ind w:left="4320" w:hanging="180"/>
      </w:pPr>
    </w:lvl>
    <w:lvl w:ilvl="6" w:tplc="0809000F" w:tentative="1">
      <w:start w:val="1"/>
      <w:numFmt w:val="decimal"/>
      <w:lvlText w:val="%7."/>
      <w:lvlJc w:val="left"/>
      <w:pPr>
        <w:ind w:left="5040" w:hanging="360"/>
      </w:pPr>
    </w:lvl>
    <w:lvl w:ilvl="7" w:tplc="08090019" w:tentative="1">
      <w:start w:val="1"/>
      <w:numFmt w:val="lowerLetter"/>
      <w:lvlText w:val="%8."/>
      <w:lvlJc w:val="left"/>
      <w:pPr>
        <w:ind w:left="5760" w:hanging="360"/>
      </w:pPr>
    </w:lvl>
    <w:lvl w:ilvl="8" w:tplc="0809001B" w:tentative="1">
      <w:start w:val="1"/>
      <w:numFmt w:val="lowerRoman"/>
      <w:lvlText w:val="%9."/>
      <w:lvlJc w:val="right"/>
      <w:pPr>
        <w:ind w:left="6480" w:hanging="180"/>
      </w:pPr>
    </w:lvl>
  </w:abstractNum>
  <w:abstractNum w:abstractNumId="10" w15:restartNumberingAfterBreak="0">
    <w:nsid w:val="24FA4E5A"/>
    <w:multiLevelType w:val="hybridMultilevel"/>
    <w:tmpl w:val="38BCEC52"/>
    <w:lvl w:ilvl="0" w:tplc="08090001">
      <w:start w:val="1"/>
      <w:numFmt w:val="bullet"/>
      <w:lvlText w:val=""/>
      <w:lvlJc w:val="left"/>
      <w:pPr>
        <w:ind w:left="720" w:hanging="360"/>
      </w:pPr>
      <w:rPr>
        <w:rFonts w:ascii="Symbol" w:hAnsi="Symbol" w:hint="default"/>
      </w:rPr>
    </w:lvl>
    <w:lvl w:ilvl="1" w:tplc="08090003" w:tentative="1">
      <w:start w:val="1"/>
      <w:numFmt w:val="bullet"/>
      <w:lvlText w:val="o"/>
      <w:lvlJc w:val="left"/>
      <w:pPr>
        <w:ind w:left="1440" w:hanging="360"/>
      </w:pPr>
      <w:rPr>
        <w:rFonts w:ascii="Courier New" w:hAnsi="Courier New" w:cs="Courier New" w:hint="default"/>
      </w:rPr>
    </w:lvl>
    <w:lvl w:ilvl="2" w:tplc="08090005" w:tentative="1">
      <w:start w:val="1"/>
      <w:numFmt w:val="bullet"/>
      <w:lvlText w:val=""/>
      <w:lvlJc w:val="left"/>
      <w:pPr>
        <w:ind w:left="2160" w:hanging="360"/>
      </w:pPr>
      <w:rPr>
        <w:rFonts w:ascii="Wingdings" w:hAnsi="Wingdings" w:hint="default"/>
      </w:rPr>
    </w:lvl>
    <w:lvl w:ilvl="3" w:tplc="08090001" w:tentative="1">
      <w:start w:val="1"/>
      <w:numFmt w:val="bullet"/>
      <w:lvlText w:val=""/>
      <w:lvlJc w:val="left"/>
      <w:pPr>
        <w:ind w:left="2880" w:hanging="360"/>
      </w:pPr>
      <w:rPr>
        <w:rFonts w:ascii="Symbol" w:hAnsi="Symbol" w:hint="default"/>
      </w:rPr>
    </w:lvl>
    <w:lvl w:ilvl="4" w:tplc="08090003" w:tentative="1">
      <w:start w:val="1"/>
      <w:numFmt w:val="bullet"/>
      <w:lvlText w:val="o"/>
      <w:lvlJc w:val="left"/>
      <w:pPr>
        <w:ind w:left="3600" w:hanging="360"/>
      </w:pPr>
      <w:rPr>
        <w:rFonts w:ascii="Courier New" w:hAnsi="Courier New" w:cs="Courier New" w:hint="default"/>
      </w:rPr>
    </w:lvl>
    <w:lvl w:ilvl="5" w:tplc="08090005" w:tentative="1">
      <w:start w:val="1"/>
      <w:numFmt w:val="bullet"/>
      <w:lvlText w:val=""/>
      <w:lvlJc w:val="left"/>
      <w:pPr>
        <w:ind w:left="4320" w:hanging="360"/>
      </w:pPr>
      <w:rPr>
        <w:rFonts w:ascii="Wingdings" w:hAnsi="Wingdings" w:hint="default"/>
      </w:rPr>
    </w:lvl>
    <w:lvl w:ilvl="6" w:tplc="08090001" w:tentative="1">
      <w:start w:val="1"/>
      <w:numFmt w:val="bullet"/>
      <w:lvlText w:val=""/>
      <w:lvlJc w:val="left"/>
      <w:pPr>
        <w:ind w:left="5040" w:hanging="360"/>
      </w:pPr>
      <w:rPr>
        <w:rFonts w:ascii="Symbol" w:hAnsi="Symbol" w:hint="default"/>
      </w:rPr>
    </w:lvl>
    <w:lvl w:ilvl="7" w:tplc="08090003" w:tentative="1">
      <w:start w:val="1"/>
      <w:numFmt w:val="bullet"/>
      <w:lvlText w:val="o"/>
      <w:lvlJc w:val="left"/>
      <w:pPr>
        <w:ind w:left="5760" w:hanging="360"/>
      </w:pPr>
      <w:rPr>
        <w:rFonts w:ascii="Courier New" w:hAnsi="Courier New" w:cs="Courier New" w:hint="default"/>
      </w:rPr>
    </w:lvl>
    <w:lvl w:ilvl="8" w:tplc="08090005" w:tentative="1">
      <w:start w:val="1"/>
      <w:numFmt w:val="bullet"/>
      <w:lvlText w:val=""/>
      <w:lvlJc w:val="left"/>
      <w:pPr>
        <w:ind w:left="6480" w:hanging="360"/>
      </w:pPr>
      <w:rPr>
        <w:rFonts w:ascii="Wingdings" w:hAnsi="Wingdings" w:hint="default"/>
      </w:rPr>
    </w:lvl>
  </w:abstractNum>
  <w:abstractNum w:abstractNumId="11" w15:restartNumberingAfterBreak="0">
    <w:nsid w:val="284D52C3"/>
    <w:multiLevelType w:val="singleLevel"/>
    <w:tmpl w:val="549AF49A"/>
    <w:lvl w:ilvl="0">
      <w:start w:val="1"/>
      <w:numFmt w:val="decimal"/>
      <w:lvlText w:val="%1."/>
      <w:legacy w:legacy="1" w:legacySpace="0" w:legacyIndent="360"/>
      <w:lvlJc w:val="left"/>
      <w:rPr>
        <w:rFonts w:ascii="Calibri" w:hAnsi="Calibri" w:hint="default"/>
      </w:rPr>
    </w:lvl>
  </w:abstractNum>
  <w:abstractNum w:abstractNumId="12" w15:restartNumberingAfterBreak="0">
    <w:nsid w:val="2B0B71CF"/>
    <w:multiLevelType w:val="hybridMultilevel"/>
    <w:tmpl w:val="E8EC696A"/>
    <w:lvl w:ilvl="0" w:tplc="0809000F">
      <w:start w:val="1"/>
      <w:numFmt w:val="decimal"/>
      <w:lvlText w:val="%1."/>
      <w:lvlJc w:val="left"/>
      <w:pPr>
        <w:ind w:left="720" w:hanging="360"/>
      </w:pPr>
      <w:rPr>
        <w:rFonts w:hint="default"/>
      </w:rPr>
    </w:lvl>
    <w:lvl w:ilvl="1" w:tplc="08090019" w:tentative="1">
      <w:start w:val="1"/>
      <w:numFmt w:val="lowerLetter"/>
      <w:lvlText w:val="%2."/>
      <w:lvlJc w:val="left"/>
      <w:pPr>
        <w:ind w:left="1440" w:hanging="360"/>
      </w:pPr>
    </w:lvl>
    <w:lvl w:ilvl="2" w:tplc="0809001B" w:tentative="1">
      <w:start w:val="1"/>
      <w:numFmt w:val="lowerRoman"/>
      <w:lvlText w:val="%3."/>
      <w:lvlJc w:val="right"/>
      <w:pPr>
        <w:ind w:left="2160" w:hanging="180"/>
      </w:pPr>
    </w:lvl>
    <w:lvl w:ilvl="3" w:tplc="0809000F" w:tentative="1">
      <w:start w:val="1"/>
      <w:numFmt w:val="decimal"/>
      <w:lvlText w:val="%4."/>
      <w:lvlJc w:val="left"/>
      <w:pPr>
        <w:ind w:left="2880" w:hanging="360"/>
      </w:pPr>
    </w:lvl>
    <w:lvl w:ilvl="4" w:tplc="08090019" w:tentative="1">
      <w:start w:val="1"/>
      <w:numFmt w:val="lowerLetter"/>
      <w:lvlText w:val="%5."/>
      <w:lvlJc w:val="left"/>
      <w:pPr>
        <w:ind w:left="3600" w:hanging="360"/>
      </w:pPr>
    </w:lvl>
    <w:lvl w:ilvl="5" w:tplc="0809001B" w:tentative="1">
      <w:start w:val="1"/>
      <w:numFmt w:val="lowerRoman"/>
      <w:lvlText w:val="%6."/>
      <w:lvlJc w:val="right"/>
      <w:pPr>
        <w:ind w:left="4320" w:hanging="180"/>
      </w:pPr>
    </w:lvl>
    <w:lvl w:ilvl="6" w:tplc="0809000F" w:tentative="1">
      <w:start w:val="1"/>
      <w:numFmt w:val="decimal"/>
      <w:lvlText w:val="%7."/>
      <w:lvlJc w:val="left"/>
      <w:pPr>
        <w:ind w:left="5040" w:hanging="360"/>
      </w:pPr>
    </w:lvl>
    <w:lvl w:ilvl="7" w:tplc="08090019" w:tentative="1">
      <w:start w:val="1"/>
      <w:numFmt w:val="lowerLetter"/>
      <w:lvlText w:val="%8."/>
      <w:lvlJc w:val="left"/>
      <w:pPr>
        <w:ind w:left="5760" w:hanging="360"/>
      </w:pPr>
    </w:lvl>
    <w:lvl w:ilvl="8" w:tplc="0809001B" w:tentative="1">
      <w:start w:val="1"/>
      <w:numFmt w:val="lowerRoman"/>
      <w:lvlText w:val="%9."/>
      <w:lvlJc w:val="right"/>
      <w:pPr>
        <w:ind w:left="6480" w:hanging="180"/>
      </w:pPr>
    </w:lvl>
  </w:abstractNum>
  <w:abstractNum w:abstractNumId="13" w15:restartNumberingAfterBreak="0">
    <w:nsid w:val="2F0B7FE9"/>
    <w:multiLevelType w:val="hybridMultilevel"/>
    <w:tmpl w:val="C86425F4"/>
    <w:lvl w:ilvl="0" w:tplc="0809000D">
      <w:start w:val="1"/>
      <w:numFmt w:val="bullet"/>
      <w:lvlText w:val=""/>
      <w:lvlJc w:val="left"/>
      <w:pPr>
        <w:ind w:left="720" w:hanging="360"/>
      </w:pPr>
      <w:rPr>
        <w:rFonts w:ascii="Wingdings" w:hAnsi="Wingdings" w:hint="default"/>
      </w:rPr>
    </w:lvl>
    <w:lvl w:ilvl="1" w:tplc="08090003" w:tentative="1">
      <w:start w:val="1"/>
      <w:numFmt w:val="bullet"/>
      <w:lvlText w:val="o"/>
      <w:lvlJc w:val="left"/>
      <w:pPr>
        <w:ind w:left="1440" w:hanging="360"/>
      </w:pPr>
      <w:rPr>
        <w:rFonts w:ascii="Courier New" w:hAnsi="Courier New" w:cs="Courier New" w:hint="default"/>
      </w:rPr>
    </w:lvl>
    <w:lvl w:ilvl="2" w:tplc="08090005" w:tentative="1">
      <w:start w:val="1"/>
      <w:numFmt w:val="bullet"/>
      <w:lvlText w:val=""/>
      <w:lvlJc w:val="left"/>
      <w:pPr>
        <w:ind w:left="2160" w:hanging="360"/>
      </w:pPr>
      <w:rPr>
        <w:rFonts w:ascii="Wingdings" w:hAnsi="Wingdings" w:hint="default"/>
      </w:rPr>
    </w:lvl>
    <w:lvl w:ilvl="3" w:tplc="08090001" w:tentative="1">
      <w:start w:val="1"/>
      <w:numFmt w:val="bullet"/>
      <w:lvlText w:val=""/>
      <w:lvlJc w:val="left"/>
      <w:pPr>
        <w:ind w:left="2880" w:hanging="360"/>
      </w:pPr>
      <w:rPr>
        <w:rFonts w:ascii="Symbol" w:hAnsi="Symbol" w:hint="default"/>
      </w:rPr>
    </w:lvl>
    <w:lvl w:ilvl="4" w:tplc="08090003" w:tentative="1">
      <w:start w:val="1"/>
      <w:numFmt w:val="bullet"/>
      <w:lvlText w:val="o"/>
      <w:lvlJc w:val="left"/>
      <w:pPr>
        <w:ind w:left="3600" w:hanging="360"/>
      </w:pPr>
      <w:rPr>
        <w:rFonts w:ascii="Courier New" w:hAnsi="Courier New" w:cs="Courier New" w:hint="default"/>
      </w:rPr>
    </w:lvl>
    <w:lvl w:ilvl="5" w:tplc="08090005" w:tentative="1">
      <w:start w:val="1"/>
      <w:numFmt w:val="bullet"/>
      <w:lvlText w:val=""/>
      <w:lvlJc w:val="left"/>
      <w:pPr>
        <w:ind w:left="4320" w:hanging="360"/>
      </w:pPr>
      <w:rPr>
        <w:rFonts w:ascii="Wingdings" w:hAnsi="Wingdings" w:hint="default"/>
      </w:rPr>
    </w:lvl>
    <w:lvl w:ilvl="6" w:tplc="08090001" w:tentative="1">
      <w:start w:val="1"/>
      <w:numFmt w:val="bullet"/>
      <w:lvlText w:val=""/>
      <w:lvlJc w:val="left"/>
      <w:pPr>
        <w:ind w:left="5040" w:hanging="360"/>
      </w:pPr>
      <w:rPr>
        <w:rFonts w:ascii="Symbol" w:hAnsi="Symbol" w:hint="default"/>
      </w:rPr>
    </w:lvl>
    <w:lvl w:ilvl="7" w:tplc="08090003" w:tentative="1">
      <w:start w:val="1"/>
      <w:numFmt w:val="bullet"/>
      <w:lvlText w:val="o"/>
      <w:lvlJc w:val="left"/>
      <w:pPr>
        <w:ind w:left="5760" w:hanging="360"/>
      </w:pPr>
      <w:rPr>
        <w:rFonts w:ascii="Courier New" w:hAnsi="Courier New" w:cs="Courier New" w:hint="default"/>
      </w:rPr>
    </w:lvl>
    <w:lvl w:ilvl="8" w:tplc="08090005" w:tentative="1">
      <w:start w:val="1"/>
      <w:numFmt w:val="bullet"/>
      <w:lvlText w:val=""/>
      <w:lvlJc w:val="left"/>
      <w:pPr>
        <w:ind w:left="6480" w:hanging="360"/>
      </w:pPr>
      <w:rPr>
        <w:rFonts w:ascii="Wingdings" w:hAnsi="Wingdings" w:hint="default"/>
      </w:rPr>
    </w:lvl>
  </w:abstractNum>
  <w:abstractNum w:abstractNumId="14" w15:restartNumberingAfterBreak="0">
    <w:nsid w:val="2FB57741"/>
    <w:multiLevelType w:val="hybridMultilevel"/>
    <w:tmpl w:val="80F4A1AC"/>
    <w:lvl w:ilvl="0" w:tplc="08090013">
      <w:start w:val="1"/>
      <w:numFmt w:val="upperRoman"/>
      <w:lvlText w:val="%1."/>
      <w:lvlJc w:val="right"/>
      <w:pPr>
        <w:ind w:left="1080" w:hanging="360"/>
      </w:pPr>
    </w:lvl>
    <w:lvl w:ilvl="1" w:tplc="08090019" w:tentative="1">
      <w:start w:val="1"/>
      <w:numFmt w:val="lowerLetter"/>
      <w:lvlText w:val="%2."/>
      <w:lvlJc w:val="left"/>
      <w:pPr>
        <w:ind w:left="1800" w:hanging="360"/>
      </w:pPr>
    </w:lvl>
    <w:lvl w:ilvl="2" w:tplc="0809001B" w:tentative="1">
      <w:start w:val="1"/>
      <w:numFmt w:val="lowerRoman"/>
      <w:lvlText w:val="%3."/>
      <w:lvlJc w:val="right"/>
      <w:pPr>
        <w:ind w:left="2520" w:hanging="180"/>
      </w:pPr>
    </w:lvl>
    <w:lvl w:ilvl="3" w:tplc="0809000F" w:tentative="1">
      <w:start w:val="1"/>
      <w:numFmt w:val="decimal"/>
      <w:lvlText w:val="%4."/>
      <w:lvlJc w:val="left"/>
      <w:pPr>
        <w:ind w:left="3240" w:hanging="360"/>
      </w:pPr>
    </w:lvl>
    <w:lvl w:ilvl="4" w:tplc="08090019" w:tentative="1">
      <w:start w:val="1"/>
      <w:numFmt w:val="lowerLetter"/>
      <w:lvlText w:val="%5."/>
      <w:lvlJc w:val="left"/>
      <w:pPr>
        <w:ind w:left="3960" w:hanging="360"/>
      </w:pPr>
    </w:lvl>
    <w:lvl w:ilvl="5" w:tplc="0809001B" w:tentative="1">
      <w:start w:val="1"/>
      <w:numFmt w:val="lowerRoman"/>
      <w:lvlText w:val="%6."/>
      <w:lvlJc w:val="right"/>
      <w:pPr>
        <w:ind w:left="4680" w:hanging="180"/>
      </w:pPr>
    </w:lvl>
    <w:lvl w:ilvl="6" w:tplc="0809000F" w:tentative="1">
      <w:start w:val="1"/>
      <w:numFmt w:val="decimal"/>
      <w:lvlText w:val="%7."/>
      <w:lvlJc w:val="left"/>
      <w:pPr>
        <w:ind w:left="5400" w:hanging="360"/>
      </w:pPr>
    </w:lvl>
    <w:lvl w:ilvl="7" w:tplc="08090019" w:tentative="1">
      <w:start w:val="1"/>
      <w:numFmt w:val="lowerLetter"/>
      <w:lvlText w:val="%8."/>
      <w:lvlJc w:val="left"/>
      <w:pPr>
        <w:ind w:left="6120" w:hanging="360"/>
      </w:pPr>
    </w:lvl>
    <w:lvl w:ilvl="8" w:tplc="0809001B" w:tentative="1">
      <w:start w:val="1"/>
      <w:numFmt w:val="lowerRoman"/>
      <w:lvlText w:val="%9."/>
      <w:lvlJc w:val="right"/>
      <w:pPr>
        <w:ind w:left="6840" w:hanging="180"/>
      </w:pPr>
    </w:lvl>
  </w:abstractNum>
  <w:abstractNum w:abstractNumId="15" w15:restartNumberingAfterBreak="0">
    <w:nsid w:val="33AE5A41"/>
    <w:multiLevelType w:val="hybridMultilevel"/>
    <w:tmpl w:val="5270F3F0"/>
    <w:lvl w:ilvl="0" w:tplc="08090001">
      <w:start w:val="1"/>
      <w:numFmt w:val="bullet"/>
      <w:lvlText w:val=""/>
      <w:lvlJc w:val="left"/>
      <w:pPr>
        <w:ind w:left="720" w:hanging="360"/>
      </w:pPr>
      <w:rPr>
        <w:rFonts w:ascii="Symbol" w:hAnsi="Symbol" w:hint="default"/>
      </w:rPr>
    </w:lvl>
    <w:lvl w:ilvl="1" w:tplc="08090003" w:tentative="1">
      <w:start w:val="1"/>
      <w:numFmt w:val="bullet"/>
      <w:lvlText w:val="o"/>
      <w:lvlJc w:val="left"/>
      <w:pPr>
        <w:ind w:left="1440" w:hanging="360"/>
      </w:pPr>
      <w:rPr>
        <w:rFonts w:ascii="Courier New" w:hAnsi="Courier New" w:cs="Courier New" w:hint="default"/>
      </w:rPr>
    </w:lvl>
    <w:lvl w:ilvl="2" w:tplc="08090005" w:tentative="1">
      <w:start w:val="1"/>
      <w:numFmt w:val="bullet"/>
      <w:lvlText w:val=""/>
      <w:lvlJc w:val="left"/>
      <w:pPr>
        <w:ind w:left="2160" w:hanging="360"/>
      </w:pPr>
      <w:rPr>
        <w:rFonts w:ascii="Wingdings" w:hAnsi="Wingdings" w:hint="default"/>
      </w:rPr>
    </w:lvl>
    <w:lvl w:ilvl="3" w:tplc="08090001" w:tentative="1">
      <w:start w:val="1"/>
      <w:numFmt w:val="bullet"/>
      <w:lvlText w:val=""/>
      <w:lvlJc w:val="left"/>
      <w:pPr>
        <w:ind w:left="2880" w:hanging="360"/>
      </w:pPr>
      <w:rPr>
        <w:rFonts w:ascii="Symbol" w:hAnsi="Symbol" w:hint="default"/>
      </w:rPr>
    </w:lvl>
    <w:lvl w:ilvl="4" w:tplc="08090003" w:tentative="1">
      <w:start w:val="1"/>
      <w:numFmt w:val="bullet"/>
      <w:lvlText w:val="o"/>
      <w:lvlJc w:val="left"/>
      <w:pPr>
        <w:ind w:left="3600" w:hanging="360"/>
      </w:pPr>
      <w:rPr>
        <w:rFonts w:ascii="Courier New" w:hAnsi="Courier New" w:cs="Courier New" w:hint="default"/>
      </w:rPr>
    </w:lvl>
    <w:lvl w:ilvl="5" w:tplc="08090005" w:tentative="1">
      <w:start w:val="1"/>
      <w:numFmt w:val="bullet"/>
      <w:lvlText w:val=""/>
      <w:lvlJc w:val="left"/>
      <w:pPr>
        <w:ind w:left="4320" w:hanging="360"/>
      </w:pPr>
      <w:rPr>
        <w:rFonts w:ascii="Wingdings" w:hAnsi="Wingdings" w:hint="default"/>
      </w:rPr>
    </w:lvl>
    <w:lvl w:ilvl="6" w:tplc="08090001" w:tentative="1">
      <w:start w:val="1"/>
      <w:numFmt w:val="bullet"/>
      <w:lvlText w:val=""/>
      <w:lvlJc w:val="left"/>
      <w:pPr>
        <w:ind w:left="5040" w:hanging="360"/>
      </w:pPr>
      <w:rPr>
        <w:rFonts w:ascii="Symbol" w:hAnsi="Symbol" w:hint="default"/>
      </w:rPr>
    </w:lvl>
    <w:lvl w:ilvl="7" w:tplc="08090003" w:tentative="1">
      <w:start w:val="1"/>
      <w:numFmt w:val="bullet"/>
      <w:lvlText w:val="o"/>
      <w:lvlJc w:val="left"/>
      <w:pPr>
        <w:ind w:left="5760" w:hanging="360"/>
      </w:pPr>
      <w:rPr>
        <w:rFonts w:ascii="Courier New" w:hAnsi="Courier New" w:cs="Courier New" w:hint="default"/>
      </w:rPr>
    </w:lvl>
    <w:lvl w:ilvl="8" w:tplc="08090005" w:tentative="1">
      <w:start w:val="1"/>
      <w:numFmt w:val="bullet"/>
      <w:lvlText w:val=""/>
      <w:lvlJc w:val="left"/>
      <w:pPr>
        <w:ind w:left="6480" w:hanging="360"/>
      </w:pPr>
      <w:rPr>
        <w:rFonts w:ascii="Wingdings" w:hAnsi="Wingdings" w:hint="default"/>
      </w:rPr>
    </w:lvl>
  </w:abstractNum>
  <w:abstractNum w:abstractNumId="16" w15:restartNumberingAfterBreak="0">
    <w:nsid w:val="34124BC6"/>
    <w:multiLevelType w:val="hybridMultilevel"/>
    <w:tmpl w:val="5FCC9854"/>
    <w:lvl w:ilvl="0" w:tplc="08090011">
      <w:start w:val="1"/>
      <w:numFmt w:val="decimal"/>
      <w:lvlText w:val="%1)"/>
      <w:lvlJc w:val="left"/>
      <w:pPr>
        <w:ind w:left="720" w:hanging="360"/>
      </w:pPr>
    </w:lvl>
    <w:lvl w:ilvl="1" w:tplc="08090019" w:tentative="1">
      <w:start w:val="1"/>
      <w:numFmt w:val="lowerLetter"/>
      <w:lvlText w:val="%2."/>
      <w:lvlJc w:val="left"/>
      <w:pPr>
        <w:ind w:left="1440" w:hanging="360"/>
      </w:pPr>
    </w:lvl>
    <w:lvl w:ilvl="2" w:tplc="0809001B" w:tentative="1">
      <w:start w:val="1"/>
      <w:numFmt w:val="lowerRoman"/>
      <w:lvlText w:val="%3."/>
      <w:lvlJc w:val="right"/>
      <w:pPr>
        <w:ind w:left="2160" w:hanging="180"/>
      </w:pPr>
    </w:lvl>
    <w:lvl w:ilvl="3" w:tplc="0809000F" w:tentative="1">
      <w:start w:val="1"/>
      <w:numFmt w:val="decimal"/>
      <w:lvlText w:val="%4."/>
      <w:lvlJc w:val="left"/>
      <w:pPr>
        <w:ind w:left="2880" w:hanging="360"/>
      </w:pPr>
    </w:lvl>
    <w:lvl w:ilvl="4" w:tplc="08090019" w:tentative="1">
      <w:start w:val="1"/>
      <w:numFmt w:val="lowerLetter"/>
      <w:lvlText w:val="%5."/>
      <w:lvlJc w:val="left"/>
      <w:pPr>
        <w:ind w:left="3600" w:hanging="360"/>
      </w:pPr>
    </w:lvl>
    <w:lvl w:ilvl="5" w:tplc="0809001B" w:tentative="1">
      <w:start w:val="1"/>
      <w:numFmt w:val="lowerRoman"/>
      <w:lvlText w:val="%6."/>
      <w:lvlJc w:val="right"/>
      <w:pPr>
        <w:ind w:left="4320" w:hanging="180"/>
      </w:pPr>
    </w:lvl>
    <w:lvl w:ilvl="6" w:tplc="0809000F" w:tentative="1">
      <w:start w:val="1"/>
      <w:numFmt w:val="decimal"/>
      <w:lvlText w:val="%7."/>
      <w:lvlJc w:val="left"/>
      <w:pPr>
        <w:ind w:left="5040" w:hanging="360"/>
      </w:pPr>
    </w:lvl>
    <w:lvl w:ilvl="7" w:tplc="08090019" w:tentative="1">
      <w:start w:val="1"/>
      <w:numFmt w:val="lowerLetter"/>
      <w:lvlText w:val="%8."/>
      <w:lvlJc w:val="left"/>
      <w:pPr>
        <w:ind w:left="5760" w:hanging="360"/>
      </w:pPr>
    </w:lvl>
    <w:lvl w:ilvl="8" w:tplc="0809001B" w:tentative="1">
      <w:start w:val="1"/>
      <w:numFmt w:val="lowerRoman"/>
      <w:lvlText w:val="%9."/>
      <w:lvlJc w:val="right"/>
      <w:pPr>
        <w:ind w:left="6480" w:hanging="180"/>
      </w:pPr>
    </w:lvl>
  </w:abstractNum>
  <w:abstractNum w:abstractNumId="17" w15:restartNumberingAfterBreak="0">
    <w:nsid w:val="344E428B"/>
    <w:multiLevelType w:val="hybridMultilevel"/>
    <w:tmpl w:val="3A44C65A"/>
    <w:lvl w:ilvl="0" w:tplc="0809000F">
      <w:start w:val="1"/>
      <w:numFmt w:val="decimal"/>
      <w:lvlText w:val="%1."/>
      <w:lvlJc w:val="left"/>
      <w:pPr>
        <w:ind w:left="720" w:hanging="360"/>
      </w:pPr>
    </w:lvl>
    <w:lvl w:ilvl="1" w:tplc="08090019" w:tentative="1">
      <w:start w:val="1"/>
      <w:numFmt w:val="lowerLetter"/>
      <w:lvlText w:val="%2."/>
      <w:lvlJc w:val="left"/>
      <w:pPr>
        <w:ind w:left="1440" w:hanging="360"/>
      </w:pPr>
    </w:lvl>
    <w:lvl w:ilvl="2" w:tplc="0809001B" w:tentative="1">
      <w:start w:val="1"/>
      <w:numFmt w:val="lowerRoman"/>
      <w:lvlText w:val="%3."/>
      <w:lvlJc w:val="right"/>
      <w:pPr>
        <w:ind w:left="2160" w:hanging="180"/>
      </w:pPr>
    </w:lvl>
    <w:lvl w:ilvl="3" w:tplc="0809000F" w:tentative="1">
      <w:start w:val="1"/>
      <w:numFmt w:val="decimal"/>
      <w:lvlText w:val="%4."/>
      <w:lvlJc w:val="left"/>
      <w:pPr>
        <w:ind w:left="2880" w:hanging="360"/>
      </w:pPr>
    </w:lvl>
    <w:lvl w:ilvl="4" w:tplc="08090019" w:tentative="1">
      <w:start w:val="1"/>
      <w:numFmt w:val="lowerLetter"/>
      <w:lvlText w:val="%5."/>
      <w:lvlJc w:val="left"/>
      <w:pPr>
        <w:ind w:left="3600" w:hanging="360"/>
      </w:pPr>
    </w:lvl>
    <w:lvl w:ilvl="5" w:tplc="0809001B" w:tentative="1">
      <w:start w:val="1"/>
      <w:numFmt w:val="lowerRoman"/>
      <w:lvlText w:val="%6."/>
      <w:lvlJc w:val="right"/>
      <w:pPr>
        <w:ind w:left="4320" w:hanging="180"/>
      </w:pPr>
    </w:lvl>
    <w:lvl w:ilvl="6" w:tplc="0809000F" w:tentative="1">
      <w:start w:val="1"/>
      <w:numFmt w:val="decimal"/>
      <w:lvlText w:val="%7."/>
      <w:lvlJc w:val="left"/>
      <w:pPr>
        <w:ind w:left="5040" w:hanging="360"/>
      </w:pPr>
    </w:lvl>
    <w:lvl w:ilvl="7" w:tplc="08090019" w:tentative="1">
      <w:start w:val="1"/>
      <w:numFmt w:val="lowerLetter"/>
      <w:lvlText w:val="%8."/>
      <w:lvlJc w:val="left"/>
      <w:pPr>
        <w:ind w:left="5760" w:hanging="360"/>
      </w:pPr>
    </w:lvl>
    <w:lvl w:ilvl="8" w:tplc="0809001B" w:tentative="1">
      <w:start w:val="1"/>
      <w:numFmt w:val="lowerRoman"/>
      <w:lvlText w:val="%9."/>
      <w:lvlJc w:val="right"/>
      <w:pPr>
        <w:ind w:left="6480" w:hanging="180"/>
      </w:pPr>
    </w:lvl>
  </w:abstractNum>
  <w:abstractNum w:abstractNumId="18" w15:restartNumberingAfterBreak="0">
    <w:nsid w:val="34BC4D6B"/>
    <w:multiLevelType w:val="hybridMultilevel"/>
    <w:tmpl w:val="47BED08E"/>
    <w:lvl w:ilvl="0" w:tplc="2FBE0D2A">
      <w:start w:val="1"/>
      <w:numFmt w:val="decimal"/>
      <w:lvlText w:val="%1)"/>
      <w:lvlJc w:val="left"/>
      <w:pPr>
        <w:ind w:left="1080" w:hanging="360"/>
      </w:pPr>
      <w:rPr>
        <w:rFonts w:hint="default"/>
      </w:rPr>
    </w:lvl>
    <w:lvl w:ilvl="1" w:tplc="08090019" w:tentative="1">
      <w:start w:val="1"/>
      <w:numFmt w:val="lowerLetter"/>
      <w:lvlText w:val="%2."/>
      <w:lvlJc w:val="left"/>
      <w:pPr>
        <w:ind w:left="1800" w:hanging="360"/>
      </w:pPr>
    </w:lvl>
    <w:lvl w:ilvl="2" w:tplc="0809001B" w:tentative="1">
      <w:start w:val="1"/>
      <w:numFmt w:val="lowerRoman"/>
      <w:lvlText w:val="%3."/>
      <w:lvlJc w:val="right"/>
      <w:pPr>
        <w:ind w:left="2520" w:hanging="180"/>
      </w:pPr>
    </w:lvl>
    <w:lvl w:ilvl="3" w:tplc="0809000F" w:tentative="1">
      <w:start w:val="1"/>
      <w:numFmt w:val="decimal"/>
      <w:lvlText w:val="%4."/>
      <w:lvlJc w:val="left"/>
      <w:pPr>
        <w:ind w:left="3240" w:hanging="360"/>
      </w:pPr>
    </w:lvl>
    <w:lvl w:ilvl="4" w:tplc="08090019" w:tentative="1">
      <w:start w:val="1"/>
      <w:numFmt w:val="lowerLetter"/>
      <w:lvlText w:val="%5."/>
      <w:lvlJc w:val="left"/>
      <w:pPr>
        <w:ind w:left="3960" w:hanging="360"/>
      </w:pPr>
    </w:lvl>
    <w:lvl w:ilvl="5" w:tplc="0809001B" w:tentative="1">
      <w:start w:val="1"/>
      <w:numFmt w:val="lowerRoman"/>
      <w:lvlText w:val="%6."/>
      <w:lvlJc w:val="right"/>
      <w:pPr>
        <w:ind w:left="4680" w:hanging="180"/>
      </w:pPr>
    </w:lvl>
    <w:lvl w:ilvl="6" w:tplc="0809000F" w:tentative="1">
      <w:start w:val="1"/>
      <w:numFmt w:val="decimal"/>
      <w:lvlText w:val="%7."/>
      <w:lvlJc w:val="left"/>
      <w:pPr>
        <w:ind w:left="5400" w:hanging="360"/>
      </w:pPr>
    </w:lvl>
    <w:lvl w:ilvl="7" w:tplc="08090019" w:tentative="1">
      <w:start w:val="1"/>
      <w:numFmt w:val="lowerLetter"/>
      <w:lvlText w:val="%8."/>
      <w:lvlJc w:val="left"/>
      <w:pPr>
        <w:ind w:left="6120" w:hanging="360"/>
      </w:pPr>
    </w:lvl>
    <w:lvl w:ilvl="8" w:tplc="0809001B" w:tentative="1">
      <w:start w:val="1"/>
      <w:numFmt w:val="lowerRoman"/>
      <w:lvlText w:val="%9."/>
      <w:lvlJc w:val="right"/>
      <w:pPr>
        <w:ind w:left="6840" w:hanging="180"/>
      </w:pPr>
    </w:lvl>
  </w:abstractNum>
  <w:abstractNum w:abstractNumId="19" w15:restartNumberingAfterBreak="0">
    <w:nsid w:val="36E1061B"/>
    <w:multiLevelType w:val="hybridMultilevel"/>
    <w:tmpl w:val="B994E58C"/>
    <w:lvl w:ilvl="0" w:tplc="08090001">
      <w:start w:val="1"/>
      <w:numFmt w:val="bullet"/>
      <w:lvlText w:val=""/>
      <w:lvlJc w:val="left"/>
      <w:pPr>
        <w:ind w:left="720" w:hanging="360"/>
      </w:pPr>
      <w:rPr>
        <w:rFonts w:ascii="Symbol" w:hAnsi="Symbol" w:hint="default"/>
      </w:rPr>
    </w:lvl>
    <w:lvl w:ilvl="1" w:tplc="08090003" w:tentative="1">
      <w:start w:val="1"/>
      <w:numFmt w:val="bullet"/>
      <w:lvlText w:val="o"/>
      <w:lvlJc w:val="left"/>
      <w:pPr>
        <w:ind w:left="1440" w:hanging="360"/>
      </w:pPr>
      <w:rPr>
        <w:rFonts w:ascii="Courier New" w:hAnsi="Courier New" w:cs="Courier New" w:hint="default"/>
      </w:rPr>
    </w:lvl>
    <w:lvl w:ilvl="2" w:tplc="08090005" w:tentative="1">
      <w:start w:val="1"/>
      <w:numFmt w:val="bullet"/>
      <w:lvlText w:val=""/>
      <w:lvlJc w:val="left"/>
      <w:pPr>
        <w:ind w:left="2160" w:hanging="360"/>
      </w:pPr>
      <w:rPr>
        <w:rFonts w:ascii="Wingdings" w:hAnsi="Wingdings" w:hint="default"/>
      </w:rPr>
    </w:lvl>
    <w:lvl w:ilvl="3" w:tplc="08090001" w:tentative="1">
      <w:start w:val="1"/>
      <w:numFmt w:val="bullet"/>
      <w:lvlText w:val=""/>
      <w:lvlJc w:val="left"/>
      <w:pPr>
        <w:ind w:left="2880" w:hanging="360"/>
      </w:pPr>
      <w:rPr>
        <w:rFonts w:ascii="Symbol" w:hAnsi="Symbol" w:hint="default"/>
      </w:rPr>
    </w:lvl>
    <w:lvl w:ilvl="4" w:tplc="08090003" w:tentative="1">
      <w:start w:val="1"/>
      <w:numFmt w:val="bullet"/>
      <w:lvlText w:val="o"/>
      <w:lvlJc w:val="left"/>
      <w:pPr>
        <w:ind w:left="3600" w:hanging="360"/>
      </w:pPr>
      <w:rPr>
        <w:rFonts w:ascii="Courier New" w:hAnsi="Courier New" w:cs="Courier New" w:hint="default"/>
      </w:rPr>
    </w:lvl>
    <w:lvl w:ilvl="5" w:tplc="08090005" w:tentative="1">
      <w:start w:val="1"/>
      <w:numFmt w:val="bullet"/>
      <w:lvlText w:val=""/>
      <w:lvlJc w:val="left"/>
      <w:pPr>
        <w:ind w:left="4320" w:hanging="360"/>
      </w:pPr>
      <w:rPr>
        <w:rFonts w:ascii="Wingdings" w:hAnsi="Wingdings" w:hint="default"/>
      </w:rPr>
    </w:lvl>
    <w:lvl w:ilvl="6" w:tplc="08090001" w:tentative="1">
      <w:start w:val="1"/>
      <w:numFmt w:val="bullet"/>
      <w:lvlText w:val=""/>
      <w:lvlJc w:val="left"/>
      <w:pPr>
        <w:ind w:left="5040" w:hanging="360"/>
      </w:pPr>
      <w:rPr>
        <w:rFonts w:ascii="Symbol" w:hAnsi="Symbol" w:hint="default"/>
      </w:rPr>
    </w:lvl>
    <w:lvl w:ilvl="7" w:tplc="08090003" w:tentative="1">
      <w:start w:val="1"/>
      <w:numFmt w:val="bullet"/>
      <w:lvlText w:val="o"/>
      <w:lvlJc w:val="left"/>
      <w:pPr>
        <w:ind w:left="5760" w:hanging="360"/>
      </w:pPr>
      <w:rPr>
        <w:rFonts w:ascii="Courier New" w:hAnsi="Courier New" w:cs="Courier New" w:hint="default"/>
      </w:rPr>
    </w:lvl>
    <w:lvl w:ilvl="8" w:tplc="08090005" w:tentative="1">
      <w:start w:val="1"/>
      <w:numFmt w:val="bullet"/>
      <w:lvlText w:val=""/>
      <w:lvlJc w:val="left"/>
      <w:pPr>
        <w:ind w:left="6480" w:hanging="360"/>
      </w:pPr>
      <w:rPr>
        <w:rFonts w:ascii="Wingdings" w:hAnsi="Wingdings" w:hint="default"/>
      </w:rPr>
    </w:lvl>
  </w:abstractNum>
  <w:abstractNum w:abstractNumId="20" w15:restartNumberingAfterBreak="0">
    <w:nsid w:val="37D242B2"/>
    <w:multiLevelType w:val="hybridMultilevel"/>
    <w:tmpl w:val="CA6ABDCA"/>
    <w:lvl w:ilvl="0" w:tplc="0809000D">
      <w:start w:val="1"/>
      <w:numFmt w:val="bullet"/>
      <w:lvlText w:val=""/>
      <w:lvlJc w:val="left"/>
      <w:pPr>
        <w:ind w:left="1080" w:hanging="360"/>
      </w:pPr>
      <w:rPr>
        <w:rFonts w:ascii="Wingdings" w:hAnsi="Wingdings" w:hint="default"/>
      </w:rPr>
    </w:lvl>
    <w:lvl w:ilvl="1" w:tplc="08090003" w:tentative="1">
      <w:start w:val="1"/>
      <w:numFmt w:val="bullet"/>
      <w:lvlText w:val="o"/>
      <w:lvlJc w:val="left"/>
      <w:pPr>
        <w:ind w:left="1800" w:hanging="360"/>
      </w:pPr>
      <w:rPr>
        <w:rFonts w:ascii="Courier New" w:hAnsi="Courier New" w:cs="Courier New" w:hint="default"/>
      </w:rPr>
    </w:lvl>
    <w:lvl w:ilvl="2" w:tplc="08090005" w:tentative="1">
      <w:start w:val="1"/>
      <w:numFmt w:val="bullet"/>
      <w:lvlText w:val=""/>
      <w:lvlJc w:val="left"/>
      <w:pPr>
        <w:ind w:left="2520" w:hanging="360"/>
      </w:pPr>
      <w:rPr>
        <w:rFonts w:ascii="Wingdings" w:hAnsi="Wingdings" w:hint="default"/>
      </w:rPr>
    </w:lvl>
    <w:lvl w:ilvl="3" w:tplc="08090001" w:tentative="1">
      <w:start w:val="1"/>
      <w:numFmt w:val="bullet"/>
      <w:lvlText w:val=""/>
      <w:lvlJc w:val="left"/>
      <w:pPr>
        <w:ind w:left="3240" w:hanging="360"/>
      </w:pPr>
      <w:rPr>
        <w:rFonts w:ascii="Symbol" w:hAnsi="Symbol" w:hint="default"/>
      </w:rPr>
    </w:lvl>
    <w:lvl w:ilvl="4" w:tplc="08090003" w:tentative="1">
      <w:start w:val="1"/>
      <w:numFmt w:val="bullet"/>
      <w:lvlText w:val="o"/>
      <w:lvlJc w:val="left"/>
      <w:pPr>
        <w:ind w:left="3960" w:hanging="360"/>
      </w:pPr>
      <w:rPr>
        <w:rFonts w:ascii="Courier New" w:hAnsi="Courier New" w:cs="Courier New" w:hint="default"/>
      </w:rPr>
    </w:lvl>
    <w:lvl w:ilvl="5" w:tplc="08090005" w:tentative="1">
      <w:start w:val="1"/>
      <w:numFmt w:val="bullet"/>
      <w:lvlText w:val=""/>
      <w:lvlJc w:val="left"/>
      <w:pPr>
        <w:ind w:left="4680" w:hanging="360"/>
      </w:pPr>
      <w:rPr>
        <w:rFonts w:ascii="Wingdings" w:hAnsi="Wingdings" w:hint="default"/>
      </w:rPr>
    </w:lvl>
    <w:lvl w:ilvl="6" w:tplc="08090001" w:tentative="1">
      <w:start w:val="1"/>
      <w:numFmt w:val="bullet"/>
      <w:lvlText w:val=""/>
      <w:lvlJc w:val="left"/>
      <w:pPr>
        <w:ind w:left="5400" w:hanging="360"/>
      </w:pPr>
      <w:rPr>
        <w:rFonts w:ascii="Symbol" w:hAnsi="Symbol" w:hint="default"/>
      </w:rPr>
    </w:lvl>
    <w:lvl w:ilvl="7" w:tplc="08090003" w:tentative="1">
      <w:start w:val="1"/>
      <w:numFmt w:val="bullet"/>
      <w:lvlText w:val="o"/>
      <w:lvlJc w:val="left"/>
      <w:pPr>
        <w:ind w:left="6120" w:hanging="360"/>
      </w:pPr>
      <w:rPr>
        <w:rFonts w:ascii="Courier New" w:hAnsi="Courier New" w:cs="Courier New" w:hint="default"/>
      </w:rPr>
    </w:lvl>
    <w:lvl w:ilvl="8" w:tplc="08090005" w:tentative="1">
      <w:start w:val="1"/>
      <w:numFmt w:val="bullet"/>
      <w:lvlText w:val=""/>
      <w:lvlJc w:val="left"/>
      <w:pPr>
        <w:ind w:left="6840" w:hanging="360"/>
      </w:pPr>
      <w:rPr>
        <w:rFonts w:ascii="Wingdings" w:hAnsi="Wingdings" w:hint="default"/>
      </w:rPr>
    </w:lvl>
  </w:abstractNum>
  <w:abstractNum w:abstractNumId="21" w15:restartNumberingAfterBreak="0">
    <w:nsid w:val="43FF551B"/>
    <w:multiLevelType w:val="hybridMultilevel"/>
    <w:tmpl w:val="516C261C"/>
    <w:lvl w:ilvl="0" w:tplc="08090001">
      <w:start w:val="1"/>
      <w:numFmt w:val="bullet"/>
      <w:lvlText w:val=""/>
      <w:lvlJc w:val="left"/>
      <w:pPr>
        <w:ind w:left="1080" w:hanging="360"/>
      </w:pPr>
      <w:rPr>
        <w:rFonts w:ascii="Symbol" w:hAnsi="Symbol" w:hint="default"/>
      </w:rPr>
    </w:lvl>
    <w:lvl w:ilvl="1" w:tplc="08090003" w:tentative="1">
      <w:start w:val="1"/>
      <w:numFmt w:val="bullet"/>
      <w:lvlText w:val="o"/>
      <w:lvlJc w:val="left"/>
      <w:pPr>
        <w:ind w:left="1800" w:hanging="360"/>
      </w:pPr>
      <w:rPr>
        <w:rFonts w:ascii="Courier New" w:hAnsi="Courier New" w:cs="Courier New" w:hint="default"/>
      </w:rPr>
    </w:lvl>
    <w:lvl w:ilvl="2" w:tplc="08090005" w:tentative="1">
      <w:start w:val="1"/>
      <w:numFmt w:val="bullet"/>
      <w:lvlText w:val=""/>
      <w:lvlJc w:val="left"/>
      <w:pPr>
        <w:ind w:left="2520" w:hanging="360"/>
      </w:pPr>
      <w:rPr>
        <w:rFonts w:ascii="Wingdings" w:hAnsi="Wingdings" w:hint="default"/>
      </w:rPr>
    </w:lvl>
    <w:lvl w:ilvl="3" w:tplc="08090001" w:tentative="1">
      <w:start w:val="1"/>
      <w:numFmt w:val="bullet"/>
      <w:lvlText w:val=""/>
      <w:lvlJc w:val="left"/>
      <w:pPr>
        <w:ind w:left="3240" w:hanging="360"/>
      </w:pPr>
      <w:rPr>
        <w:rFonts w:ascii="Symbol" w:hAnsi="Symbol" w:hint="default"/>
      </w:rPr>
    </w:lvl>
    <w:lvl w:ilvl="4" w:tplc="08090003" w:tentative="1">
      <w:start w:val="1"/>
      <w:numFmt w:val="bullet"/>
      <w:lvlText w:val="o"/>
      <w:lvlJc w:val="left"/>
      <w:pPr>
        <w:ind w:left="3960" w:hanging="360"/>
      </w:pPr>
      <w:rPr>
        <w:rFonts w:ascii="Courier New" w:hAnsi="Courier New" w:cs="Courier New" w:hint="default"/>
      </w:rPr>
    </w:lvl>
    <w:lvl w:ilvl="5" w:tplc="08090005" w:tentative="1">
      <w:start w:val="1"/>
      <w:numFmt w:val="bullet"/>
      <w:lvlText w:val=""/>
      <w:lvlJc w:val="left"/>
      <w:pPr>
        <w:ind w:left="4680" w:hanging="360"/>
      </w:pPr>
      <w:rPr>
        <w:rFonts w:ascii="Wingdings" w:hAnsi="Wingdings" w:hint="default"/>
      </w:rPr>
    </w:lvl>
    <w:lvl w:ilvl="6" w:tplc="08090001" w:tentative="1">
      <w:start w:val="1"/>
      <w:numFmt w:val="bullet"/>
      <w:lvlText w:val=""/>
      <w:lvlJc w:val="left"/>
      <w:pPr>
        <w:ind w:left="5400" w:hanging="360"/>
      </w:pPr>
      <w:rPr>
        <w:rFonts w:ascii="Symbol" w:hAnsi="Symbol" w:hint="default"/>
      </w:rPr>
    </w:lvl>
    <w:lvl w:ilvl="7" w:tplc="08090003" w:tentative="1">
      <w:start w:val="1"/>
      <w:numFmt w:val="bullet"/>
      <w:lvlText w:val="o"/>
      <w:lvlJc w:val="left"/>
      <w:pPr>
        <w:ind w:left="6120" w:hanging="360"/>
      </w:pPr>
      <w:rPr>
        <w:rFonts w:ascii="Courier New" w:hAnsi="Courier New" w:cs="Courier New" w:hint="default"/>
      </w:rPr>
    </w:lvl>
    <w:lvl w:ilvl="8" w:tplc="08090005" w:tentative="1">
      <w:start w:val="1"/>
      <w:numFmt w:val="bullet"/>
      <w:lvlText w:val=""/>
      <w:lvlJc w:val="left"/>
      <w:pPr>
        <w:ind w:left="6840" w:hanging="360"/>
      </w:pPr>
      <w:rPr>
        <w:rFonts w:ascii="Wingdings" w:hAnsi="Wingdings" w:hint="default"/>
      </w:rPr>
    </w:lvl>
  </w:abstractNum>
  <w:abstractNum w:abstractNumId="22" w15:restartNumberingAfterBreak="0">
    <w:nsid w:val="527401D9"/>
    <w:multiLevelType w:val="hybridMultilevel"/>
    <w:tmpl w:val="288876F8"/>
    <w:lvl w:ilvl="0" w:tplc="0809000D">
      <w:start w:val="1"/>
      <w:numFmt w:val="bullet"/>
      <w:lvlText w:val=""/>
      <w:lvlJc w:val="left"/>
      <w:pPr>
        <w:ind w:left="720" w:hanging="360"/>
      </w:pPr>
      <w:rPr>
        <w:rFonts w:ascii="Wingdings" w:hAnsi="Wingdings" w:hint="default"/>
      </w:rPr>
    </w:lvl>
    <w:lvl w:ilvl="1" w:tplc="08090003" w:tentative="1">
      <w:start w:val="1"/>
      <w:numFmt w:val="bullet"/>
      <w:lvlText w:val="o"/>
      <w:lvlJc w:val="left"/>
      <w:pPr>
        <w:ind w:left="1440" w:hanging="360"/>
      </w:pPr>
      <w:rPr>
        <w:rFonts w:ascii="Courier New" w:hAnsi="Courier New" w:cs="Courier New" w:hint="default"/>
      </w:rPr>
    </w:lvl>
    <w:lvl w:ilvl="2" w:tplc="08090005" w:tentative="1">
      <w:start w:val="1"/>
      <w:numFmt w:val="bullet"/>
      <w:lvlText w:val=""/>
      <w:lvlJc w:val="left"/>
      <w:pPr>
        <w:ind w:left="2160" w:hanging="360"/>
      </w:pPr>
      <w:rPr>
        <w:rFonts w:ascii="Wingdings" w:hAnsi="Wingdings" w:hint="default"/>
      </w:rPr>
    </w:lvl>
    <w:lvl w:ilvl="3" w:tplc="08090001" w:tentative="1">
      <w:start w:val="1"/>
      <w:numFmt w:val="bullet"/>
      <w:lvlText w:val=""/>
      <w:lvlJc w:val="left"/>
      <w:pPr>
        <w:ind w:left="2880" w:hanging="360"/>
      </w:pPr>
      <w:rPr>
        <w:rFonts w:ascii="Symbol" w:hAnsi="Symbol" w:hint="default"/>
      </w:rPr>
    </w:lvl>
    <w:lvl w:ilvl="4" w:tplc="08090003" w:tentative="1">
      <w:start w:val="1"/>
      <w:numFmt w:val="bullet"/>
      <w:lvlText w:val="o"/>
      <w:lvlJc w:val="left"/>
      <w:pPr>
        <w:ind w:left="3600" w:hanging="360"/>
      </w:pPr>
      <w:rPr>
        <w:rFonts w:ascii="Courier New" w:hAnsi="Courier New" w:cs="Courier New" w:hint="default"/>
      </w:rPr>
    </w:lvl>
    <w:lvl w:ilvl="5" w:tplc="08090005" w:tentative="1">
      <w:start w:val="1"/>
      <w:numFmt w:val="bullet"/>
      <w:lvlText w:val=""/>
      <w:lvlJc w:val="left"/>
      <w:pPr>
        <w:ind w:left="4320" w:hanging="360"/>
      </w:pPr>
      <w:rPr>
        <w:rFonts w:ascii="Wingdings" w:hAnsi="Wingdings" w:hint="default"/>
      </w:rPr>
    </w:lvl>
    <w:lvl w:ilvl="6" w:tplc="08090001" w:tentative="1">
      <w:start w:val="1"/>
      <w:numFmt w:val="bullet"/>
      <w:lvlText w:val=""/>
      <w:lvlJc w:val="left"/>
      <w:pPr>
        <w:ind w:left="5040" w:hanging="360"/>
      </w:pPr>
      <w:rPr>
        <w:rFonts w:ascii="Symbol" w:hAnsi="Symbol" w:hint="default"/>
      </w:rPr>
    </w:lvl>
    <w:lvl w:ilvl="7" w:tplc="08090003" w:tentative="1">
      <w:start w:val="1"/>
      <w:numFmt w:val="bullet"/>
      <w:lvlText w:val="o"/>
      <w:lvlJc w:val="left"/>
      <w:pPr>
        <w:ind w:left="5760" w:hanging="360"/>
      </w:pPr>
      <w:rPr>
        <w:rFonts w:ascii="Courier New" w:hAnsi="Courier New" w:cs="Courier New" w:hint="default"/>
      </w:rPr>
    </w:lvl>
    <w:lvl w:ilvl="8" w:tplc="08090005" w:tentative="1">
      <w:start w:val="1"/>
      <w:numFmt w:val="bullet"/>
      <w:lvlText w:val=""/>
      <w:lvlJc w:val="left"/>
      <w:pPr>
        <w:ind w:left="6480" w:hanging="360"/>
      </w:pPr>
      <w:rPr>
        <w:rFonts w:ascii="Wingdings" w:hAnsi="Wingdings" w:hint="default"/>
      </w:rPr>
    </w:lvl>
  </w:abstractNum>
  <w:abstractNum w:abstractNumId="23" w15:restartNumberingAfterBreak="0">
    <w:nsid w:val="52A97264"/>
    <w:multiLevelType w:val="hybridMultilevel"/>
    <w:tmpl w:val="7B445DFA"/>
    <w:lvl w:ilvl="0" w:tplc="08090011">
      <w:start w:val="1"/>
      <w:numFmt w:val="decimal"/>
      <w:lvlText w:val="%1)"/>
      <w:lvlJc w:val="left"/>
      <w:pPr>
        <w:ind w:left="720" w:hanging="360"/>
      </w:pPr>
    </w:lvl>
    <w:lvl w:ilvl="1" w:tplc="08090019" w:tentative="1">
      <w:start w:val="1"/>
      <w:numFmt w:val="lowerLetter"/>
      <w:lvlText w:val="%2."/>
      <w:lvlJc w:val="left"/>
      <w:pPr>
        <w:ind w:left="1440" w:hanging="360"/>
      </w:pPr>
    </w:lvl>
    <w:lvl w:ilvl="2" w:tplc="0809001B" w:tentative="1">
      <w:start w:val="1"/>
      <w:numFmt w:val="lowerRoman"/>
      <w:lvlText w:val="%3."/>
      <w:lvlJc w:val="right"/>
      <w:pPr>
        <w:ind w:left="2160" w:hanging="180"/>
      </w:pPr>
    </w:lvl>
    <w:lvl w:ilvl="3" w:tplc="0809000F" w:tentative="1">
      <w:start w:val="1"/>
      <w:numFmt w:val="decimal"/>
      <w:lvlText w:val="%4."/>
      <w:lvlJc w:val="left"/>
      <w:pPr>
        <w:ind w:left="2880" w:hanging="360"/>
      </w:pPr>
    </w:lvl>
    <w:lvl w:ilvl="4" w:tplc="08090019" w:tentative="1">
      <w:start w:val="1"/>
      <w:numFmt w:val="lowerLetter"/>
      <w:lvlText w:val="%5."/>
      <w:lvlJc w:val="left"/>
      <w:pPr>
        <w:ind w:left="3600" w:hanging="360"/>
      </w:pPr>
    </w:lvl>
    <w:lvl w:ilvl="5" w:tplc="0809001B" w:tentative="1">
      <w:start w:val="1"/>
      <w:numFmt w:val="lowerRoman"/>
      <w:lvlText w:val="%6."/>
      <w:lvlJc w:val="right"/>
      <w:pPr>
        <w:ind w:left="4320" w:hanging="180"/>
      </w:pPr>
    </w:lvl>
    <w:lvl w:ilvl="6" w:tplc="0809000F" w:tentative="1">
      <w:start w:val="1"/>
      <w:numFmt w:val="decimal"/>
      <w:lvlText w:val="%7."/>
      <w:lvlJc w:val="left"/>
      <w:pPr>
        <w:ind w:left="5040" w:hanging="360"/>
      </w:pPr>
    </w:lvl>
    <w:lvl w:ilvl="7" w:tplc="08090019" w:tentative="1">
      <w:start w:val="1"/>
      <w:numFmt w:val="lowerLetter"/>
      <w:lvlText w:val="%8."/>
      <w:lvlJc w:val="left"/>
      <w:pPr>
        <w:ind w:left="5760" w:hanging="360"/>
      </w:pPr>
    </w:lvl>
    <w:lvl w:ilvl="8" w:tplc="0809001B" w:tentative="1">
      <w:start w:val="1"/>
      <w:numFmt w:val="lowerRoman"/>
      <w:lvlText w:val="%9."/>
      <w:lvlJc w:val="right"/>
      <w:pPr>
        <w:ind w:left="6480" w:hanging="180"/>
      </w:pPr>
    </w:lvl>
  </w:abstractNum>
  <w:abstractNum w:abstractNumId="24" w15:restartNumberingAfterBreak="0">
    <w:nsid w:val="541D1E80"/>
    <w:multiLevelType w:val="hybridMultilevel"/>
    <w:tmpl w:val="C8B20D12"/>
    <w:lvl w:ilvl="0" w:tplc="8F5EA3A6">
      <w:start w:val="1"/>
      <w:numFmt w:val="decimal"/>
      <w:lvlText w:val="%1."/>
      <w:lvlJc w:val="left"/>
      <w:pPr>
        <w:ind w:left="360" w:hanging="360"/>
      </w:pPr>
      <w:rPr>
        <w:rFonts w:hint="default"/>
      </w:rPr>
    </w:lvl>
    <w:lvl w:ilvl="1" w:tplc="08090019" w:tentative="1">
      <w:start w:val="1"/>
      <w:numFmt w:val="lowerLetter"/>
      <w:lvlText w:val="%2."/>
      <w:lvlJc w:val="left"/>
      <w:pPr>
        <w:ind w:left="1440" w:hanging="360"/>
      </w:pPr>
    </w:lvl>
    <w:lvl w:ilvl="2" w:tplc="0809001B" w:tentative="1">
      <w:start w:val="1"/>
      <w:numFmt w:val="lowerRoman"/>
      <w:lvlText w:val="%3."/>
      <w:lvlJc w:val="right"/>
      <w:pPr>
        <w:ind w:left="2160" w:hanging="180"/>
      </w:pPr>
    </w:lvl>
    <w:lvl w:ilvl="3" w:tplc="0809000F" w:tentative="1">
      <w:start w:val="1"/>
      <w:numFmt w:val="decimal"/>
      <w:lvlText w:val="%4."/>
      <w:lvlJc w:val="left"/>
      <w:pPr>
        <w:ind w:left="2880" w:hanging="360"/>
      </w:pPr>
    </w:lvl>
    <w:lvl w:ilvl="4" w:tplc="08090019" w:tentative="1">
      <w:start w:val="1"/>
      <w:numFmt w:val="lowerLetter"/>
      <w:lvlText w:val="%5."/>
      <w:lvlJc w:val="left"/>
      <w:pPr>
        <w:ind w:left="3600" w:hanging="360"/>
      </w:pPr>
    </w:lvl>
    <w:lvl w:ilvl="5" w:tplc="0809001B" w:tentative="1">
      <w:start w:val="1"/>
      <w:numFmt w:val="lowerRoman"/>
      <w:lvlText w:val="%6."/>
      <w:lvlJc w:val="right"/>
      <w:pPr>
        <w:ind w:left="4320" w:hanging="180"/>
      </w:pPr>
    </w:lvl>
    <w:lvl w:ilvl="6" w:tplc="0809000F" w:tentative="1">
      <w:start w:val="1"/>
      <w:numFmt w:val="decimal"/>
      <w:lvlText w:val="%7."/>
      <w:lvlJc w:val="left"/>
      <w:pPr>
        <w:ind w:left="5040" w:hanging="360"/>
      </w:pPr>
    </w:lvl>
    <w:lvl w:ilvl="7" w:tplc="08090019" w:tentative="1">
      <w:start w:val="1"/>
      <w:numFmt w:val="lowerLetter"/>
      <w:lvlText w:val="%8."/>
      <w:lvlJc w:val="left"/>
      <w:pPr>
        <w:ind w:left="5760" w:hanging="360"/>
      </w:pPr>
    </w:lvl>
    <w:lvl w:ilvl="8" w:tplc="0809001B" w:tentative="1">
      <w:start w:val="1"/>
      <w:numFmt w:val="lowerRoman"/>
      <w:lvlText w:val="%9."/>
      <w:lvlJc w:val="right"/>
      <w:pPr>
        <w:ind w:left="6480" w:hanging="180"/>
      </w:pPr>
    </w:lvl>
  </w:abstractNum>
  <w:abstractNum w:abstractNumId="25" w15:restartNumberingAfterBreak="0">
    <w:nsid w:val="54712CCD"/>
    <w:multiLevelType w:val="hybridMultilevel"/>
    <w:tmpl w:val="F64A2BD6"/>
    <w:lvl w:ilvl="0" w:tplc="0809000F">
      <w:start w:val="1"/>
      <w:numFmt w:val="decimal"/>
      <w:lvlText w:val="%1."/>
      <w:lvlJc w:val="left"/>
      <w:pPr>
        <w:ind w:left="720" w:hanging="360"/>
      </w:pPr>
      <w:rPr>
        <w:rFonts w:hint="default"/>
      </w:rPr>
    </w:lvl>
    <w:lvl w:ilvl="1" w:tplc="08090019" w:tentative="1">
      <w:start w:val="1"/>
      <w:numFmt w:val="lowerLetter"/>
      <w:lvlText w:val="%2."/>
      <w:lvlJc w:val="left"/>
      <w:pPr>
        <w:ind w:left="1440" w:hanging="360"/>
      </w:pPr>
    </w:lvl>
    <w:lvl w:ilvl="2" w:tplc="0809001B" w:tentative="1">
      <w:start w:val="1"/>
      <w:numFmt w:val="lowerRoman"/>
      <w:lvlText w:val="%3."/>
      <w:lvlJc w:val="right"/>
      <w:pPr>
        <w:ind w:left="2160" w:hanging="180"/>
      </w:pPr>
    </w:lvl>
    <w:lvl w:ilvl="3" w:tplc="0809000F" w:tentative="1">
      <w:start w:val="1"/>
      <w:numFmt w:val="decimal"/>
      <w:lvlText w:val="%4."/>
      <w:lvlJc w:val="left"/>
      <w:pPr>
        <w:ind w:left="2880" w:hanging="360"/>
      </w:pPr>
    </w:lvl>
    <w:lvl w:ilvl="4" w:tplc="08090019" w:tentative="1">
      <w:start w:val="1"/>
      <w:numFmt w:val="lowerLetter"/>
      <w:lvlText w:val="%5."/>
      <w:lvlJc w:val="left"/>
      <w:pPr>
        <w:ind w:left="3600" w:hanging="360"/>
      </w:pPr>
    </w:lvl>
    <w:lvl w:ilvl="5" w:tplc="0809001B" w:tentative="1">
      <w:start w:val="1"/>
      <w:numFmt w:val="lowerRoman"/>
      <w:lvlText w:val="%6."/>
      <w:lvlJc w:val="right"/>
      <w:pPr>
        <w:ind w:left="4320" w:hanging="180"/>
      </w:pPr>
    </w:lvl>
    <w:lvl w:ilvl="6" w:tplc="0809000F" w:tentative="1">
      <w:start w:val="1"/>
      <w:numFmt w:val="decimal"/>
      <w:lvlText w:val="%7."/>
      <w:lvlJc w:val="left"/>
      <w:pPr>
        <w:ind w:left="5040" w:hanging="360"/>
      </w:pPr>
    </w:lvl>
    <w:lvl w:ilvl="7" w:tplc="08090019" w:tentative="1">
      <w:start w:val="1"/>
      <w:numFmt w:val="lowerLetter"/>
      <w:lvlText w:val="%8."/>
      <w:lvlJc w:val="left"/>
      <w:pPr>
        <w:ind w:left="5760" w:hanging="360"/>
      </w:pPr>
    </w:lvl>
    <w:lvl w:ilvl="8" w:tplc="0809001B" w:tentative="1">
      <w:start w:val="1"/>
      <w:numFmt w:val="lowerRoman"/>
      <w:lvlText w:val="%9."/>
      <w:lvlJc w:val="right"/>
      <w:pPr>
        <w:ind w:left="6480" w:hanging="180"/>
      </w:pPr>
    </w:lvl>
  </w:abstractNum>
  <w:abstractNum w:abstractNumId="26" w15:restartNumberingAfterBreak="0">
    <w:nsid w:val="638F365D"/>
    <w:multiLevelType w:val="hybridMultilevel"/>
    <w:tmpl w:val="AAB8E5AE"/>
    <w:lvl w:ilvl="0" w:tplc="08090011">
      <w:start w:val="1"/>
      <w:numFmt w:val="decimal"/>
      <w:lvlText w:val="%1)"/>
      <w:lvlJc w:val="left"/>
      <w:pPr>
        <w:ind w:left="720" w:hanging="360"/>
      </w:pPr>
    </w:lvl>
    <w:lvl w:ilvl="1" w:tplc="08090019" w:tentative="1">
      <w:start w:val="1"/>
      <w:numFmt w:val="lowerLetter"/>
      <w:lvlText w:val="%2."/>
      <w:lvlJc w:val="left"/>
      <w:pPr>
        <w:ind w:left="1440" w:hanging="360"/>
      </w:pPr>
    </w:lvl>
    <w:lvl w:ilvl="2" w:tplc="0809001B" w:tentative="1">
      <w:start w:val="1"/>
      <w:numFmt w:val="lowerRoman"/>
      <w:lvlText w:val="%3."/>
      <w:lvlJc w:val="right"/>
      <w:pPr>
        <w:ind w:left="2160" w:hanging="180"/>
      </w:pPr>
    </w:lvl>
    <w:lvl w:ilvl="3" w:tplc="0809000F" w:tentative="1">
      <w:start w:val="1"/>
      <w:numFmt w:val="decimal"/>
      <w:lvlText w:val="%4."/>
      <w:lvlJc w:val="left"/>
      <w:pPr>
        <w:ind w:left="2880" w:hanging="360"/>
      </w:pPr>
    </w:lvl>
    <w:lvl w:ilvl="4" w:tplc="08090019" w:tentative="1">
      <w:start w:val="1"/>
      <w:numFmt w:val="lowerLetter"/>
      <w:lvlText w:val="%5."/>
      <w:lvlJc w:val="left"/>
      <w:pPr>
        <w:ind w:left="3600" w:hanging="360"/>
      </w:pPr>
    </w:lvl>
    <w:lvl w:ilvl="5" w:tplc="0809001B" w:tentative="1">
      <w:start w:val="1"/>
      <w:numFmt w:val="lowerRoman"/>
      <w:lvlText w:val="%6."/>
      <w:lvlJc w:val="right"/>
      <w:pPr>
        <w:ind w:left="4320" w:hanging="180"/>
      </w:pPr>
    </w:lvl>
    <w:lvl w:ilvl="6" w:tplc="0809000F" w:tentative="1">
      <w:start w:val="1"/>
      <w:numFmt w:val="decimal"/>
      <w:lvlText w:val="%7."/>
      <w:lvlJc w:val="left"/>
      <w:pPr>
        <w:ind w:left="5040" w:hanging="360"/>
      </w:pPr>
    </w:lvl>
    <w:lvl w:ilvl="7" w:tplc="08090019" w:tentative="1">
      <w:start w:val="1"/>
      <w:numFmt w:val="lowerLetter"/>
      <w:lvlText w:val="%8."/>
      <w:lvlJc w:val="left"/>
      <w:pPr>
        <w:ind w:left="5760" w:hanging="360"/>
      </w:pPr>
    </w:lvl>
    <w:lvl w:ilvl="8" w:tplc="0809001B" w:tentative="1">
      <w:start w:val="1"/>
      <w:numFmt w:val="lowerRoman"/>
      <w:lvlText w:val="%9."/>
      <w:lvlJc w:val="right"/>
      <w:pPr>
        <w:ind w:left="6480" w:hanging="180"/>
      </w:pPr>
    </w:lvl>
  </w:abstractNum>
  <w:abstractNum w:abstractNumId="27" w15:restartNumberingAfterBreak="0">
    <w:nsid w:val="65C508E5"/>
    <w:multiLevelType w:val="hybridMultilevel"/>
    <w:tmpl w:val="A39AFA6E"/>
    <w:lvl w:ilvl="0" w:tplc="0809000F">
      <w:start w:val="1"/>
      <w:numFmt w:val="decimal"/>
      <w:lvlText w:val="%1."/>
      <w:lvlJc w:val="left"/>
      <w:pPr>
        <w:ind w:left="720" w:hanging="360"/>
      </w:pPr>
      <w:rPr>
        <w:rFonts w:hint="default"/>
      </w:rPr>
    </w:lvl>
    <w:lvl w:ilvl="1" w:tplc="08090019" w:tentative="1">
      <w:start w:val="1"/>
      <w:numFmt w:val="lowerLetter"/>
      <w:lvlText w:val="%2."/>
      <w:lvlJc w:val="left"/>
      <w:pPr>
        <w:ind w:left="1440" w:hanging="360"/>
      </w:pPr>
    </w:lvl>
    <w:lvl w:ilvl="2" w:tplc="0809001B" w:tentative="1">
      <w:start w:val="1"/>
      <w:numFmt w:val="lowerRoman"/>
      <w:lvlText w:val="%3."/>
      <w:lvlJc w:val="right"/>
      <w:pPr>
        <w:ind w:left="2160" w:hanging="180"/>
      </w:pPr>
    </w:lvl>
    <w:lvl w:ilvl="3" w:tplc="0809000F" w:tentative="1">
      <w:start w:val="1"/>
      <w:numFmt w:val="decimal"/>
      <w:lvlText w:val="%4."/>
      <w:lvlJc w:val="left"/>
      <w:pPr>
        <w:ind w:left="2880" w:hanging="360"/>
      </w:pPr>
    </w:lvl>
    <w:lvl w:ilvl="4" w:tplc="08090019" w:tentative="1">
      <w:start w:val="1"/>
      <w:numFmt w:val="lowerLetter"/>
      <w:lvlText w:val="%5."/>
      <w:lvlJc w:val="left"/>
      <w:pPr>
        <w:ind w:left="3600" w:hanging="360"/>
      </w:pPr>
    </w:lvl>
    <w:lvl w:ilvl="5" w:tplc="0809001B" w:tentative="1">
      <w:start w:val="1"/>
      <w:numFmt w:val="lowerRoman"/>
      <w:lvlText w:val="%6."/>
      <w:lvlJc w:val="right"/>
      <w:pPr>
        <w:ind w:left="4320" w:hanging="180"/>
      </w:pPr>
    </w:lvl>
    <w:lvl w:ilvl="6" w:tplc="0809000F" w:tentative="1">
      <w:start w:val="1"/>
      <w:numFmt w:val="decimal"/>
      <w:lvlText w:val="%7."/>
      <w:lvlJc w:val="left"/>
      <w:pPr>
        <w:ind w:left="5040" w:hanging="360"/>
      </w:pPr>
    </w:lvl>
    <w:lvl w:ilvl="7" w:tplc="08090019" w:tentative="1">
      <w:start w:val="1"/>
      <w:numFmt w:val="lowerLetter"/>
      <w:lvlText w:val="%8."/>
      <w:lvlJc w:val="left"/>
      <w:pPr>
        <w:ind w:left="5760" w:hanging="360"/>
      </w:pPr>
    </w:lvl>
    <w:lvl w:ilvl="8" w:tplc="0809001B" w:tentative="1">
      <w:start w:val="1"/>
      <w:numFmt w:val="lowerRoman"/>
      <w:lvlText w:val="%9."/>
      <w:lvlJc w:val="right"/>
      <w:pPr>
        <w:ind w:left="6480" w:hanging="180"/>
      </w:pPr>
    </w:lvl>
  </w:abstractNum>
  <w:abstractNum w:abstractNumId="28" w15:restartNumberingAfterBreak="0">
    <w:nsid w:val="6B36379A"/>
    <w:multiLevelType w:val="hybridMultilevel"/>
    <w:tmpl w:val="B1660822"/>
    <w:lvl w:ilvl="0" w:tplc="3904C658">
      <w:numFmt w:val="bullet"/>
      <w:lvlText w:val="-"/>
      <w:lvlJc w:val="left"/>
      <w:pPr>
        <w:ind w:left="720" w:hanging="360"/>
      </w:pPr>
      <w:rPr>
        <w:rFonts w:ascii="Calibri" w:eastAsiaTheme="minorEastAsia" w:hAnsi="Calibri" w:cstheme="minorBidi" w:hint="default"/>
      </w:rPr>
    </w:lvl>
    <w:lvl w:ilvl="1" w:tplc="08090003" w:tentative="1">
      <w:start w:val="1"/>
      <w:numFmt w:val="bullet"/>
      <w:lvlText w:val="o"/>
      <w:lvlJc w:val="left"/>
      <w:pPr>
        <w:ind w:left="1440" w:hanging="360"/>
      </w:pPr>
      <w:rPr>
        <w:rFonts w:ascii="Courier New" w:hAnsi="Courier New" w:cs="Courier New" w:hint="default"/>
      </w:rPr>
    </w:lvl>
    <w:lvl w:ilvl="2" w:tplc="08090005" w:tentative="1">
      <w:start w:val="1"/>
      <w:numFmt w:val="bullet"/>
      <w:lvlText w:val=""/>
      <w:lvlJc w:val="left"/>
      <w:pPr>
        <w:ind w:left="2160" w:hanging="360"/>
      </w:pPr>
      <w:rPr>
        <w:rFonts w:ascii="Wingdings" w:hAnsi="Wingdings" w:hint="default"/>
      </w:rPr>
    </w:lvl>
    <w:lvl w:ilvl="3" w:tplc="08090001" w:tentative="1">
      <w:start w:val="1"/>
      <w:numFmt w:val="bullet"/>
      <w:lvlText w:val=""/>
      <w:lvlJc w:val="left"/>
      <w:pPr>
        <w:ind w:left="2880" w:hanging="360"/>
      </w:pPr>
      <w:rPr>
        <w:rFonts w:ascii="Symbol" w:hAnsi="Symbol" w:hint="default"/>
      </w:rPr>
    </w:lvl>
    <w:lvl w:ilvl="4" w:tplc="08090003" w:tentative="1">
      <w:start w:val="1"/>
      <w:numFmt w:val="bullet"/>
      <w:lvlText w:val="o"/>
      <w:lvlJc w:val="left"/>
      <w:pPr>
        <w:ind w:left="3600" w:hanging="360"/>
      </w:pPr>
      <w:rPr>
        <w:rFonts w:ascii="Courier New" w:hAnsi="Courier New" w:cs="Courier New" w:hint="default"/>
      </w:rPr>
    </w:lvl>
    <w:lvl w:ilvl="5" w:tplc="08090005" w:tentative="1">
      <w:start w:val="1"/>
      <w:numFmt w:val="bullet"/>
      <w:lvlText w:val=""/>
      <w:lvlJc w:val="left"/>
      <w:pPr>
        <w:ind w:left="4320" w:hanging="360"/>
      </w:pPr>
      <w:rPr>
        <w:rFonts w:ascii="Wingdings" w:hAnsi="Wingdings" w:hint="default"/>
      </w:rPr>
    </w:lvl>
    <w:lvl w:ilvl="6" w:tplc="08090001" w:tentative="1">
      <w:start w:val="1"/>
      <w:numFmt w:val="bullet"/>
      <w:lvlText w:val=""/>
      <w:lvlJc w:val="left"/>
      <w:pPr>
        <w:ind w:left="5040" w:hanging="360"/>
      </w:pPr>
      <w:rPr>
        <w:rFonts w:ascii="Symbol" w:hAnsi="Symbol" w:hint="default"/>
      </w:rPr>
    </w:lvl>
    <w:lvl w:ilvl="7" w:tplc="08090003" w:tentative="1">
      <w:start w:val="1"/>
      <w:numFmt w:val="bullet"/>
      <w:lvlText w:val="o"/>
      <w:lvlJc w:val="left"/>
      <w:pPr>
        <w:ind w:left="5760" w:hanging="360"/>
      </w:pPr>
      <w:rPr>
        <w:rFonts w:ascii="Courier New" w:hAnsi="Courier New" w:cs="Courier New" w:hint="default"/>
      </w:rPr>
    </w:lvl>
    <w:lvl w:ilvl="8" w:tplc="08090005" w:tentative="1">
      <w:start w:val="1"/>
      <w:numFmt w:val="bullet"/>
      <w:lvlText w:val=""/>
      <w:lvlJc w:val="left"/>
      <w:pPr>
        <w:ind w:left="6480" w:hanging="360"/>
      </w:pPr>
      <w:rPr>
        <w:rFonts w:ascii="Wingdings" w:hAnsi="Wingdings" w:hint="default"/>
      </w:rPr>
    </w:lvl>
  </w:abstractNum>
  <w:abstractNum w:abstractNumId="29" w15:restartNumberingAfterBreak="0">
    <w:nsid w:val="71C25D5E"/>
    <w:multiLevelType w:val="hybridMultilevel"/>
    <w:tmpl w:val="52E6915C"/>
    <w:lvl w:ilvl="0" w:tplc="0409000F">
      <w:start w:val="1"/>
      <w:numFmt w:val="decimal"/>
      <w:lvlText w:val="%1."/>
      <w:lvlJc w:val="left"/>
      <w:pPr>
        <w:ind w:left="720" w:hanging="360"/>
      </w:pPr>
    </w:lvl>
    <w:lvl w:ilvl="1" w:tplc="04090019" w:tentative="1">
      <w:start w:val="1"/>
      <w:numFmt w:val="lowerLetter"/>
      <w:lvlText w:val="%2."/>
      <w:lvlJc w:val="left"/>
      <w:pPr>
        <w:ind w:left="1440" w:hanging="360"/>
      </w:pPr>
    </w:lvl>
    <w:lvl w:ilvl="2" w:tplc="0409001B" w:tentative="1">
      <w:start w:val="1"/>
      <w:numFmt w:val="lowerRoman"/>
      <w:lvlText w:val="%3."/>
      <w:lvlJc w:val="right"/>
      <w:pPr>
        <w:ind w:left="2160" w:hanging="180"/>
      </w:pPr>
    </w:lvl>
    <w:lvl w:ilvl="3" w:tplc="0409000F" w:tentative="1">
      <w:start w:val="1"/>
      <w:numFmt w:val="decimal"/>
      <w:lvlText w:val="%4."/>
      <w:lvlJc w:val="left"/>
      <w:pPr>
        <w:ind w:left="2880" w:hanging="360"/>
      </w:pPr>
    </w:lvl>
    <w:lvl w:ilvl="4" w:tplc="04090019" w:tentative="1">
      <w:start w:val="1"/>
      <w:numFmt w:val="lowerLetter"/>
      <w:lvlText w:val="%5."/>
      <w:lvlJc w:val="left"/>
      <w:pPr>
        <w:ind w:left="3600" w:hanging="360"/>
      </w:pPr>
    </w:lvl>
    <w:lvl w:ilvl="5" w:tplc="0409001B" w:tentative="1">
      <w:start w:val="1"/>
      <w:numFmt w:val="lowerRoman"/>
      <w:lvlText w:val="%6."/>
      <w:lvlJc w:val="right"/>
      <w:pPr>
        <w:ind w:left="4320" w:hanging="180"/>
      </w:pPr>
    </w:lvl>
    <w:lvl w:ilvl="6" w:tplc="0409000F" w:tentative="1">
      <w:start w:val="1"/>
      <w:numFmt w:val="decimal"/>
      <w:lvlText w:val="%7."/>
      <w:lvlJc w:val="left"/>
      <w:pPr>
        <w:ind w:left="5040" w:hanging="360"/>
      </w:pPr>
    </w:lvl>
    <w:lvl w:ilvl="7" w:tplc="04090019" w:tentative="1">
      <w:start w:val="1"/>
      <w:numFmt w:val="lowerLetter"/>
      <w:lvlText w:val="%8."/>
      <w:lvlJc w:val="left"/>
      <w:pPr>
        <w:ind w:left="5760" w:hanging="360"/>
      </w:pPr>
    </w:lvl>
    <w:lvl w:ilvl="8" w:tplc="0409001B" w:tentative="1">
      <w:start w:val="1"/>
      <w:numFmt w:val="lowerRoman"/>
      <w:lvlText w:val="%9."/>
      <w:lvlJc w:val="right"/>
      <w:pPr>
        <w:ind w:left="6480" w:hanging="180"/>
      </w:pPr>
    </w:lvl>
  </w:abstractNum>
  <w:abstractNum w:abstractNumId="30" w15:restartNumberingAfterBreak="0">
    <w:nsid w:val="758949FF"/>
    <w:multiLevelType w:val="hybridMultilevel"/>
    <w:tmpl w:val="9ABA5E3E"/>
    <w:lvl w:ilvl="0" w:tplc="0809000F">
      <w:start w:val="1"/>
      <w:numFmt w:val="decimal"/>
      <w:lvlText w:val="%1."/>
      <w:lvlJc w:val="left"/>
      <w:pPr>
        <w:ind w:left="720" w:hanging="360"/>
      </w:pPr>
    </w:lvl>
    <w:lvl w:ilvl="1" w:tplc="08090019">
      <w:start w:val="1"/>
      <w:numFmt w:val="lowerLetter"/>
      <w:lvlText w:val="%2."/>
      <w:lvlJc w:val="left"/>
      <w:pPr>
        <w:ind w:left="1440" w:hanging="360"/>
      </w:pPr>
    </w:lvl>
    <w:lvl w:ilvl="2" w:tplc="0809001B">
      <w:start w:val="1"/>
      <w:numFmt w:val="lowerRoman"/>
      <w:lvlText w:val="%3."/>
      <w:lvlJc w:val="right"/>
      <w:pPr>
        <w:ind w:left="2160" w:hanging="180"/>
      </w:pPr>
    </w:lvl>
    <w:lvl w:ilvl="3" w:tplc="0809000F">
      <w:start w:val="1"/>
      <w:numFmt w:val="decimal"/>
      <w:lvlText w:val="%4."/>
      <w:lvlJc w:val="left"/>
      <w:pPr>
        <w:ind w:left="2880" w:hanging="360"/>
      </w:pPr>
    </w:lvl>
    <w:lvl w:ilvl="4" w:tplc="08090019">
      <w:start w:val="1"/>
      <w:numFmt w:val="lowerLetter"/>
      <w:lvlText w:val="%5."/>
      <w:lvlJc w:val="left"/>
      <w:pPr>
        <w:ind w:left="3600" w:hanging="360"/>
      </w:pPr>
    </w:lvl>
    <w:lvl w:ilvl="5" w:tplc="0809001B">
      <w:start w:val="1"/>
      <w:numFmt w:val="lowerRoman"/>
      <w:lvlText w:val="%6."/>
      <w:lvlJc w:val="right"/>
      <w:pPr>
        <w:ind w:left="4320" w:hanging="180"/>
      </w:pPr>
    </w:lvl>
    <w:lvl w:ilvl="6" w:tplc="0809000F">
      <w:start w:val="1"/>
      <w:numFmt w:val="decimal"/>
      <w:lvlText w:val="%7."/>
      <w:lvlJc w:val="left"/>
      <w:pPr>
        <w:ind w:left="5040" w:hanging="360"/>
      </w:pPr>
    </w:lvl>
    <w:lvl w:ilvl="7" w:tplc="08090019">
      <w:start w:val="1"/>
      <w:numFmt w:val="lowerLetter"/>
      <w:lvlText w:val="%8."/>
      <w:lvlJc w:val="left"/>
      <w:pPr>
        <w:ind w:left="5760" w:hanging="360"/>
      </w:pPr>
    </w:lvl>
    <w:lvl w:ilvl="8" w:tplc="0809001B">
      <w:start w:val="1"/>
      <w:numFmt w:val="lowerRoman"/>
      <w:lvlText w:val="%9."/>
      <w:lvlJc w:val="right"/>
      <w:pPr>
        <w:ind w:left="6480" w:hanging="180"/>
      </w:pPr>
    </w:lvl>
  </w:abstractNum>
  <w:num w:numId="1">
    <w:abstractNumId w:val="25"/>
  </w:num>
  <w:num w:numId="2">
    <w:abstractNumId w:val="4"/>
  </w:num>
  <w:num w:numId="3">
    <w:abstractNumId w:val="10"/>
  </w:num>
  <w:num w:numId="4">
    <w:abstractNumId w:val="0"/>
  </w:num>
  <w:num w:numId="5">
    <w:abstractNumId w:val="16"/>
  </w:num>
  <w:num w:numId="6">
    <w:abstractNumId w:val="23"/>
  </w:num>
  <w:num w:numId="7">
    <w:abstractNumId w:val="19"/>
  </w:num>
  <w:num w:numId="8">
    <w:abstractNumId w:val="26"/>
  </w:num>
  <w:num w:numId="9">
    <w:abstractNumId w:val="21"/>
  </w:num>
  <w:num w:numId="10">
    <w:abstractNumId w:val="2"/>
  </w:num>
  <w:num w:numId="11">
    <w:abstractNumId w:val="11"/>
  </w:num>
  <w:num w:numId="12">
    <w:abstractNumId w:val="12"/>
  </w:num>
  <w:num w:numId="13">
    <w:abstractNumId w:val="27"/>
  </w:num>
  <w:num w:numId="14">
    <w:abstractNumId w:val="3"/>
  </w:num>
  <w:num w:numId="15">
    <w:abstractNumId w:val="7"/>
  </w:num>
  <w:num w:numId="16">
    <w:abstractNumId w:val="17"/>
  </w:num>
  <w:num w:numId="17">
    <w:abstractNumId w:val="20"/>
  </w:num>
  <w:num w:numId="18">
    <w:abstractNumId w:val="28"/>
  </w:num>
  <w:num w:numId="19">
    <w:abstractNumId w:val="18"/>
  </w:num>
  <w:num w:numId="20">
    <w:abstractNumId w:val="5"/>
  </w:num>
  <w:num w:numId="21">
    <w:abstractNumId w:val="13"/>
  </w:num>
  <w:num w:numId="22">
    <w:abstractNumId w:val="22"/>
  </w:num>
  <w:num w:numId="23">
    <w:abstractNumId w:val="29"/>
  </w:num>
  <w:num w:numId="24">
    <w:abstractNumId w:val="14"/>
  </w:num>
  <w:num w:numId="25">
    <w:abstractNumId w:val="1"/>
  </w:num>
  <w:num w:numId="26">
    <w:abstractNumId w:val="24"/>
  </w:num>
  <w:num w:numId="27">
    <w:abstractNumId w:val="9"/>
  </w:num>
  <w:num w:numId="28">
    <w:abstractNumId w:val="30"/>
    <w:lvlOverride w:ilvl="0">
      <w:startOverride w:val="1"/>
    </w:lvlOverride>
    <w:lvlOverride w:ilvl="1">
      <w:startOverride w:val="1"/>
    </w:lvlOverride>
    <w:lvlOverride w:ilvl="2">
      <w:startOverride w:val="1"/>
    </w:lvlOverride>
    <w:lvlOverride w:ilvl="3">
      <w:startOverride w:val="1"/>
    </w:lvlOverride>
    <w:lvlOverride w:ilvl="4">
      <w:startOverride w:val="1"/>
    </w:lvlOverride>
    <w:lvlOverride w:ilvl="5">
      <w:startOverride w:val="1"/>
    </w:lvlOverride>
    <w:lvlOverride w:ilvl="6">
      <w:startOverride w:val="1"/>
    </w:lvlOverride>
    <w:lvlOverride w:ilvl="7">
      <w:startOverride w:val="1"/>
    </w:lvlOverride>
    <w:lvlOverride w:ilvl="8">
      <w:startOverride w:val="1"/>
    </w:lvlOverride>
  </w:num>
  <w:num w:numId="29">
    <w:abstractNumId w:val="15"/>
  </w:num>
  <w:num w:numId="30">
    <w:abstractNumId w:val="6"/>
  </w:num>
  <w:num w:numId="31">
    <w:abstractNumId w:val="8"/>
  </w:num>
</w:numbering>
</file>

<file path=word/settings.xml><?xml version="1.0" encoding="utf-8"?>
<w:settings xmlns:mc="http://schemas.openxmlformats.org/markup-compatibility/2006" xmlns:o="urn:schemas-microsoft-com:office:office" xmlns:r="http://schemas.openxmlformats.org/officeDocument/2006/relationships" xmlns:m="http://schemas.openxmlformats.org/officeDocument/2006/math" xmlns:v="urn:schemas-microsoft-com:vml" xmlns:w10="urn:schemas-microsoft-com:office:word" xmlns:w="http://schemas.openxmlformats.org/wordprocessingml/2006/main" xmlns:w14="http://schemas.microsoft.com/office/word/2010/wordml" xmlns:w15="http://schemas.microsoft.com/office/word/2012/wordml" xmlns:w16se="http://schemas.microsoft.com/office/word/2015/wordml/symex" xmlns:sl="http://schemas.openxmlformats.org/schemaLibrary/2006/main" mc:Ignorable="w14 w15 w16se">
  <w:zoom w:percent="100"/>
  <w:defaultTabStop w:val="720"/>
  <w:characterSpacingControl w:val="doNotCompress"/>
  <w:hdrShapeDefaults>
    <o:shapedefaults v:ext="edit" spidmax="4097"/>
  </w:hdrShapeDefaults>
  <w:footnotePr>
    <w:footnote w:id="-1"/>
    <w:footnote w:id="0"/>
  </w:footnotePr>
  <w:endnotePr>
    <w:endnote w:id="-1"/>
    <w:endnote w:id="0"/>
  </w:endnotePr>
  <w:compat>
    <w:useFELayout/>
    <w:compatSetting w:name="compatibilityMode" w:uri="http://schemas.microsoft.com/office/word" w:val="14"/>
    <w:compatSetting w:name="overrideTableStyleFontSizeAndJustification" w:uri="http://schemas.microsoft.com/office/word" w:val="1"/>
    <w:compatSetting w:name="enableOpenTypeFeatures" w:uri="http://schemas.microsoft.com/office/word" w:val="1"/>
    <w:compatSetting w:name="doNotFlipMirrorIndents" w:uri="http://schemas.microsoft.com/office/word" w:val="1"/>
  </w:compat>
  <w:rsids>
    <w:rsidRoot w:val="00D01E2C"/>
    <w:rsid w:val="000D4860"/>
    <w:rsid w:val="001316AD"/>
    <w:rsid w:val="001D2D17"/>
    <w:rsid w:val="00272A3F"/>
    <w:rsid w:val="002D0EE7"/>
    <w:rsid w:val="002F17CF"/>
    <w:rsid w:val="002F61EA"/>
    <w:rsid w:val="00335C16"/>
    <w:rsid w:val="003736F7"/>
    <w:rsid w:val="003820B8"/>
    <w:rsid w:val="00397498"/>
    <w:rsid w:val="003D2744"/>
    <w:rsid w:val="00432324"/>
    <w:rsid w:val="00491F4C"/>
    <w:rsid w:val="004C373D"/>
    <w:rsid w:val="00500D5D"/>
    <w:rsid w:val="00503662"/>
    <w:rsid w:val="006210B7"/>
    <w:rsid w:val="00727009"/>
    <w:rsid w:val="00732B74"/>
    <w:rsid w:val="0077534A"/>
    <w:rsid w:val="00797195"/>
    <w:rsid w:val="0079742B"/>
    <w:rsid w:val="007B3CDE"/>
    <w:rsid w:val="007E2367"/>
    <w:rsid w:val="007E7D36"/>
    <w:rsid w:val="007F7B02"/>
    <w:rsid w:val="0081199A"/>
    <w:rsid w:val="00862361"/>
    <w:rsid w:val="00866C0C"/>
    <w:rsid w:val="00905E59"/>
    <w:rsid w:val="009D3D37"/>
    <w:rsid w:val="00A74A70"/>
    <w:rsid w:val="00A92309"/>
    <w:rsid w:val="00C858E5"/>
    <w:rsid w:val="00CC047A"/>
    <w:rsid w:val="00CC3972"/>
    <w:rsid w:val="00CE5B63"/>
    <w:rsid w:val="00CF422E"/>
    <w:rsid w:val="00D01E2C"/>
    <w:rsid w:val="00E12386"/>
    <w:rsid w:val="00F62E76"/>
    <w:rsid w:val="00FA4590"/>
    <w:rsid w:val="00FB533F"/>
  </w:rsids>
  <m:mathPr>
    <m:mathFont m:val="Cambria Math"/>
    <m:brkBin m:val="before"/>
    <m:brkBinSub m:val="--"/>
    <m:smallFrac m:val="0"/>
    <m:dispDef/>
    <m:lMargin m:val="0"/>
    <m:rMargin m:val="0"/>
    <m:defJc m:val="centerGroup"/>
    <m:wrapIndent m:val="1440"/>
    <m:intLim m:val="subSup"/>
    <m:naryLim m:val="undOvr"/>
  </m:mathPr>
  <w:themeFontLang w:val="en-US" w:eastAsia="ja-JP"/>
  <w:clrSchemeMapping w:bg1="light1" w:t1="dark1" w:bg2="light2" w:t2="dark2" w:accent1="accent1" w:accent2="accent2" w:accent3="accent3" w:accent4="accent4" w:accent5="accent5" w:accent6="accent6" w:hyperlink="hyperlink" w:followedHyperlink="followedHyperlink"/>
  <w:doNotAutoCompressPictures/>
  <w:shapeDefaults>
    <o:shapedefaults v:ext="edit" spidmax="4097"/>
    <o:shapelayout v:ext="edit">
      <o:idmap v:ext="edit" data="1"/>
    </o:shapelayout>
  </w:shapeDefaults>
  <w:decimalSymbol w:val="."/>
  <w:listSeparator w:val=","/>
  <w14:docId w14:val="02C8616F"/>
  <w14:defaultImageDpi w14:val="300"/>
  <w15:docId w15:val="{22AB9AF6-B121-4875-B413-834DF4E5F4D6}"/>
</w:settings>
</file>

<file path=word/styles.xml><?xml version="1.0" encoding="utf-8"?>
<w:styles xmlns:mc="http://schemas.openxmlformats.org/markup-compatibility/2006" xmlns:r="http://schemas.openxmlformats.org/officeDocument/2006/relationships" xmlns:w="http://schemas.openxmlformats.org/wordprocessingml/2006/main" xmlns:w14="http://schemas.microsoft.com/office/word/2010/wordml" xmlns:w15="http://schemas.microsoft.com/office/word/2012/wordml" xmlns:w16se="http://schemas.microsoft.com/office/word/2015/wordml/symex" mc:Ignorable="w14 w15 w16se">
  <w:docDefaults>
    <w:rPrDefault>
      <w:rPr>
        <w:rFonts w:asciiTheme="minorHAnsi" w:eastAsiaTheme="minorEastAsia" w:hAnsiTheme="minorHAnsi" w:cstheme="minorBidi"/>
        <w:sz w:val="24"/>
        <w:szCs w:val="24"/>
        <w:lang w:val="en-US" w:eastAsia="en-US" w:bidi="ar-SA"/>
      </w:rPr>
    </w:rPrDefault>
    <w:pPrDefault/>
  </w:docDefaults>
  <w:latentStyles w:defLockedState="0" w:defUIPriority="99" w:defSemiHidden="0" w:defUnhideWhenUsed="0" w:defQFormat="0" w:count="371">
    <w:lsdException w:name="Normal" w:uiPriority="0" w:qFormat="1"/>
    <w:lsdException w:name="heading 1" w:uiPriority="9" w:qFormat="1"/>
    <w:lsdException w:name="heading 2" w:semiHidden="1" w:uiPriority="9" w:unhideWhenUsed="1" w:qFormat="1"/>
    <w:lsdException w:name="heading 3" w:semiHidden="1" w:uiPriority="9" w:unhideWhenUsed="1" w:qFormat="1"/>
    <w:lsdException w:name="heading 4" w:semiHidden="1" w:uiPriority="9" w:unhideWhenUsed="1" w:qFormat="1"/>
    <w:lsdException w:name="heading 5" w:semiHidden="1" w:uiPriority="9" w:unhideWhenUsed="1" w:qFormat="1"/>
    <w:lsdException w:name="heading 6" w:semiHidden="1" w:uiPriority="9" w:unhideWhenUsed="1" w:qFormat="1"/>
    <w:lsdException w:name="heading 7" w:semiHidden="1" w:uiPriority="9" w:unhideWhenUsed="1" w:qFormat="1"/>
    <w:lsdException w:name="heading 8" w:semiHidden="1" w:uiPriority="9" w:unhideWhenUsed="1" w:qFormat="1"/>
    <w:lsdException w:name="heading 9" w:semiHidden="1" w:uiPriority="9" w:unhideWhenUsed="1" w:qFormat="1"/>
    <w:lsdException w:name="index 1" w:semiHidden="1" w:unhideWhenUsed="1"/>
    <w:lsdException w:name="index 2" w:semiHidden="1" w:unhideWhenUsed="1"/>
    <w:lsdException w:name="index 3" w:semiHidden="1" w:unhideWhenUsed="1"/>
    <w:lsdException w:name="index 4" w:semiHidden="1" w:unhideWhenUsed="1"/>
    <w:lsdException w:name="index 5" w:semiHidden="1" w:unhideWhenUsed="1"/>
    <w:lsdException w:name="index 6" w:semiHidden="1" w:unhideWhenUsed="1"/>
    <w:lsdException w:name="index 7" w:semiHidden="1" w:unhideWhenUsed="1"/>
    <w:lsdException w:name="index 8" w:semiHidden="1" w:unhideWhenUsed="1"/>
    <w:lsdException w:name="index 9" w:semiHidden="1" w:unhideWhenUsed="1"/>
    <w:lsdException w:name="toc 1" w:semiHidden="1" w:uiPriority="39" w:unhideWhenUsed="1"/>
    <w:lsdException w:name="toc 2" w:semiHidden="1" w:uiPriority="39" w:unhideWhenUsed="1"/>
    <w:lsdException w:name="toc 3" w:semiHidden="1" w:uiPriority="39" w:unhideWhenUsed="1"/>
    <w:lsdException w:name="toc 4" w:semiHidden="1" w:uiPriority="39" w:unhideWhenUsed="1"/>
    <w:lsdException w:name="toc 5" w:semiHidden="1" w:uiPriority="39" w:unhideWhenUsed="1"/>
    <w:lsdException w:name="toc 6" w:semiHidden="1" w:uiPriority="39" w:unhideWhenUsed="1"/>
    <w:lsdException w:name="toc 7" w:semiHidden="1" w:uiPriority="39" w:unhideWhenUsed="1"/>
    <w:lsdException w:name="toc 8" w:semiHidden="1" w:uiPriority="39" w:unhideWhenUsed="1"/>
    <w:lsdException w:name="toc 9" w:semiHidden="1" w:uiPriority="39" w:unhideWhenUsed="1"/>
    <w:lsdException w:name="Normal Indent" w:semiHidden="1" w:unhideWhenUsed="1"/>
    <w:lsdException w:name="footnote text" w:semiHidden="1" w:unhideWhenUsed="1"/>
    <w:lsdException w:name="annotation text" w:semiHidden="1" w:unhideWhenUsed="1"/>
    <w:lsdException w:name="header" w:semiHidden="1" w:unhideWhenUsed="1"/>
    <w:lsdException w:name="footer" w:semiHidden="1" w:unhideWhenUsed="1"/>
    <w:lsdException w:name="index heading" w:semiHidden="1" w:unhideWhenUsed="1"/>
    <w:lsdException w:name="caption" w:semiHidden="1" w:uiPriority="35" w:unhideWhenUsed="1" w:qFormat="1"/>
    <w:lsdException w:name="table of figures" w:semiHidden="1" w:unhideWhenUsed="1"/>
    <w:lsdException w:name="envelope address" w:semiHidden="1" w:unhideWhenUsed="1"/>
    <w:lsdException w:name="envelope return" w:semiHidden="1" w:unhideWhenUsed="1"/>
    <w:lsdException w:name="footnote reference" w:semiHidden="1" w:unhideWhenUsed="1"/>
    <w:lsdException w:name="annotation reference" w:semiHidden="1" w:unhideWhenUsed="1"/>
    <w:lsdException w:name="line number" w:semiHidden="1" w:unhideWhenUsed="1"/>
    <w:lsdException w:name="page number" w:semiHidden="1" w:unhideWhenUsed="1"/>
    <w:lsdException w:name="endnote reference" w:semiHidden="1" w:unhideWhenUsed="1"/>
    <w:lsdException w:name="endnote text" w:semiHidden="1" w:unhideWhenUsed="1"/>
    <w:lsdException w:name="table of authorities" w:semiHidden="1" w:unhideWhenUsed="1"/>
    <w:lsdException w:name="macro" w:semiHidden="1" w:unhideWhenUsed="1"/>
    <w:lsdException w:name="toa heading" w:semiHidden="1" w:unhideWhenUsed="1"/>
    <w:lsdException w:name="List" w:semiHidden="1" w:unhideWhenUsed="1"/>
    <w:lsdException w:name="List Bullet" w:semiHidden="1" w:unhideWhenUsed="1"/>
    <w:lsdException w:name="List Number" w:semiHidden="1" w:unhideWhenUsed="1"/>
    <w:lsdException w:name="List 2" w:semiHidden="1" w:unhideWhenUsed="1"/>
    <w:lsdException w:name="List 3" w:semiHidden="1" w:unhideWhenUsed="1"/>
    <w:lsdException w:name="List 4" w:semiHidden="1" w:unhideWhenUsed="1"/>
    <w:lsdException w:name="List 5" w:semiHidden="1" w:unhideWhenUsed="1"/>
    <w:lsdException w:name="List Bullet 2" w:semiHidden="1" w:unhideWhenUsed="1"/>
    <w:lsdException w:name="List Bullet 3" w:semiHidden="1" w:unhideWhenUsed="1"/>
    <w:lsdException w:name="List Bullet 4" w:semiHidden="1" w:unhideWhenUsed="1"/>
    <w:lsdException w:name="List Bullet 5" w:semiHidden="1" w:unhideWhenUsed="1"/>
    <w:lsdException w:name="List Number 2" w:semiHidden="1" w:unhideWhenUsed="1"/>
    <w:lsdException w:name="List Number 3" w:semiHidden="1" w:unhideWhenUsed="1"/>
    <w:lsdException w:name="List Number 4" w:semiHidden="1" w:unhideWhenUsed="1"/>
    <w:lsdException w:name="List Number 5" w:semiHidden="1" w:unhideWhenUsed="1"/>
    <w:lsdException w:name="Title" w:uiPriority="10" w:qFormat="1"/>
    <w:lsdException w:name="Closing" w:semiHidden="1" w:unhideWhenUsed="1"/>
    <w:lsdException w:name="Signature" w:semiHidden="1" w:unhideWhenUsed="1"/>
    <w:lsdException w:name="Default Paragraph Font" w:semiHidden="1" w:uiPriority="1" w:unhideWhenUsed="1"/>
    <w:lsdException w:name="Body Text" w:semiHidden="1" w:unhideWhenUsed="1"/>
    <w:lsdException w:name="Body Text Indent" w:semiHidden="1" w:unhideWhenUsed="1"/>
    <w:lsdException w:name="List Continue" w:semiHidden="1" w:unhideWhenUsed="1"/>
    <w:lsdException w:name="List Continue 2" w:semiHidden="1" w:unhideWhenUsed="1"/>
    <w:lsdException w:name="List Continue 3" w:semiHidden="1" w:unhideWhenUsed="1"/>
    <w:lsdException w:name="List Continue 4" w:semiHidden="1" w:unhideWhenUsed="1"/>
    <w:lsdException w:name="List Continue 5" w:semiHidden="1" w:unhideWhenUsed="1"/>
    <w:lsdException w:name="Message Header" w:semiHidden="1" w:unhideWhenUsed="1"/>
    <w:lsdException w:name="Subtitle" w:uiPriority="11" w:qFormat="1"/>
    <w:lsdException w:name="Salutation" w:semiHidden="1" w:unhideWhenUsed="1"/>
    <w:lsdException w:name="Date" w:semiHidden="1" w:unhideWhenUsed="1"/>
    <w:lsdException w:name="Body Text First Indent" w:semiHidden="1" w:unhideWhenUsed="1"/>
    <w:lsdException w:name="Body Text First Indent 2" w:semiHidden="1" w:unhideWhenUsed="1"/>
    <w:lsdException w:name="Note Heading" w:semiHidden="1" w:unhideWhenUsed="1"/>
    <w:lsdException w:name="Body Text 2" w:semiHidden="1" w:unhideWhenUsed="1"/>
    <w:lsdException w:name="Body Text 3" w:semiHidden="1" w:unhideWhenUsed="1"/>
    <w:lsdException w:name="Body Text Indent 2" w:semiHidden="1" w:unhideWhenUsed="1"/>
    <w:lsdException w:name="Body Text Indent 3" w:semiHidden="1" w:unhideWhenUsed="1"/>
    <w:lsdException w:name="Block Text" w:semiHidden="1" w:unhideWhenUsed="1"/>
    <w:lsdException w:name="Hyperlink" w:semiHidden="1" w:unhideWhenUsed="1"/>
    <w:lsdException w:name="FollowedHyperlink" w:semiHidden="1" w:unhideWhenUsed="1"/>
    <w:lsdException w:name="Strong" w:uiPriority="22" w:qFormat="1"/>
    <w:lsdException w:name="Emphasis" w:uiPriority="20" w:qFormat="1"/>
    <w:lsdException w:name="Document Map" w:semiHidden="1" w:unhideWhenUsed="1"/>
    <w:lsdException w:name="Plain Text" w:semiHidden="1" w:unhideWhenUsed="1"/>
    <w:lsdException w:name="E-mail Signature" w:semiHidden="1" w:unhideWhenUsed="1"/>
    <w:lsdException w:name="HTML Top of Form" w:semiHidden="1" w:unhideWhenUsed="1"/>
    <w:lsdException w:name="HTML Bottom of Form" w:semiHidden="1" w:unhideWhenUsed="1"/>
    <w:lsdException w:name="Normal (Web)" w:semiHidden="1" w:unhideWhenUsed="1"/>
    <w:lsdException w:name="HTML Acronym" w:semiHidden="1" w:unhideWhenUsed="1"/>
    <w:lsdException w:name="HTML Address" w:semiHidden="1" w:unhideWhenUsed="1"/>
    <w:lsdException w:name="HTML Cite" w:semiHidden="1" w:unhideWhenUsed="1"/>
    <w:lsdException w:name="HTML Code" w:semiHidden="1" w:unhideWhenUsed="1"/>
    <w:lsdException w:name="HTML Definition" w:semiHidden="1" w:unhideWhenUsed="1"/>
    <w:lsdException w:name="HTML Keyboard" w:semiHidden="1" w:unhideWhenUsed="1"/>
    <w:lsdException w:name="HTML Preformatted" w:semiHidden="1" w:unhideWhenUsed="1"/>
    <w:lsdException w:name="HTML Sample" w:semiHidden="1" w:unhideWhenUsed="1"/>
    <w:lsdException w:name="HTML Typewriter" w:semiHidden="1" w:unhideWhenUsed="1"/>
    <w:lsdException w:name="HTML Variable" w:semiHidden="1" w:unhideWhenUsed="1"/>
    <w:lsdException w:name="Normal Table" w:semiHidden="1" w:unhideWhenUsed="1"/>
    <w:lsdException w:name="annotation subject" w:semiHidden="1" w:unhideWhenUsed="1"/>
    <w:lsdException w:name="No List" w:semiHidden="1" w:unhideWhenUsed="1"/>
    <w:lsdException w:name="Outline List 1" w:semiHidden="1" w:unhideWhenUsed="1"/>
    <w:lsdException w:name="Outline List 2" w:semiHidden="1" w:unhideWhenUsed="1"/>
    <w:lsdException w:name="Outline List 3" w:semiHidden="1" w:unhideWhenUsed="1"/>
    <w:lsdException w:name="Table Simple 1" w:semiHidden="1" w:unhideWhenUsed="1"/>
    <w:lsdException w:name="Table Simple 2" w:semiHidden="1" w:unhideWhenUsed="1"/>
    <w:lsdException w:name="Table Simple 3" w:semiHidden="1" w:unhideWhenUsed="1"/>
    <w:lsdException w:name="Table Classic 1" w:semiHidden="1" w:unhideWhenUsed="1"/>
    <w:lsdException w:name="Table Classic 2" w:semiHidden="1" w:unhideWhenUsed="1"/>
    <w:lsdException w:name="Table Classic 3" w:semiHidden="1" w:unhideWhenUsed="1"/>
    <w:lsdException w:name="Table Classic 4" w:semiHidden="1" w:unhideWhenUsed="1"/>
    <w:lsdException w:name="Table Colorful 1" w:semiHidden="1" w:unhideWhenUsed="1"/>
    <w:lsdException w:name="Table Colorful 2" w:semiHidden="1" w:unhideWhenUsed="1"/>
    <w:lsdException w:name="Table Colorful 3" w:semiHidden="1" w:unhideWhenUsed="1"/>
    <w:lsdException w:name="Table Columns 1" w:semiHidden="1" w:unhideWhenUsed="1"/>
    <w:lsdException w:name="Table Columns 2" w:semiHidden="1" w:unhideWhenUsed="1"/>
    <w:lsdException w:name="Table Columns 3" w:semiHidden="1" w:unhideWhenUsed="1"/>
    <w:lsdException w:name="Table Columns 4" w:semiHidden="1" w:unhideWhenUsed="1"/>
    <w:lsdException w:name="Table Columns 5" w:semiHidden="1" w:unhideWhenUsed="1"/>
    <w:lsdException w:name="Table Grid 1" w:semiHidden="1" w:unhideWhenUsed="1"/>
    <w:lsdException w:name="Table Grid 2" w:semiHidden="1" w:unhideWhenUsed="1"/>
    <w:lsdException w:name="Table Grid 3" w:semiHidden="1" w:unhideWhenUsed="1"/>
    <w:lsdException w:name="Table Grid 4" w:semiHidden="1" w:unhideWhenUsed="1"/>
    <w:lsdException w:name="Table Grid 5" w:semiHidden="1" w:unhideWhenUsed="1"/>
    <w:lsdException w:name="Table Grid 6" w:semiHidden="1" w:unhideWhenUsed="1"/>
    <w:lsdException w:name="Table Grid 7" w:semiHidden="1" w:unhideWhenUsed="1"/>
    <w:lsdException w:name="Table Grid 8" w:semiHidden="1" w:unhideWhenUsed="1"/>
    <w:lsdException w:name="Table List 1" w:semiHidden="1" w:unhideWhenUsed="1"/>
    <w:lsdException w:name="Table List 2" w:semiHidden="1" w:unhideWhenUsed="1"/>
    <w:lsdException w:name="Table List 3" w:semiHidden="1" w:unhideWhenUsed="1"/>
    <w:lsdException w:name="Table List 4" w:semiHidden="1" w:unhideWhenUsed="1"/>
    <w:lsdException w:name="Table List 5" w:semiHidden="1" w:unhideWhenUsed="1"/>
    <w:lsdException w:name="Table List 6" w:semiHidden="1" w:unhideWhenUsed="1"/>
    <w:lsdException w:name="Table List 7" w:semiHidden="1" w:unhideWhenUsed="1"/>
    <w:lsdException w:name="Table List 8" w:semiHidden="1" w:unhideWhenUsed="1"/>
    <w:lsdException w:name="Table 3D effects 1" w:semiHidden="1" w:unhideWhenUsed="1"/>
    <w:lsdException w:name="Table 3D effects 2" w:semiHidden="1" w:unhideWhenUsed="1"/>
    <w:lsdException w:name="Table 3D effects 3" w:semiHidden="1" w:unhideWhenUsed="1"/>
    <w:lsdException w:name="Table Contemporary" w:semiHidden="1" w:unhideWhenUsed="1"/>
    <w:lsdException w:name="Table Elegant" w:semiHidden="1" w:unhideWhenUsed="1"/>
    <w:lsdException w:name="Table Professional" w:semiHidden="1" w:unhideWhenUsed="1"/>
    <w:lsdException w:name="Table Subtle 1" w:semiHidden="1" w:unhideWhenUsed="1"/>
    <w:lsdException w:name="Table Subtle 2" w:semiHidden="1" w:unhideWhenUsed="1"/>
    <w:lsdException w:name="Table Web 1" w:semiHidden="1" w:unhideWhenUsed="1"/>
    <w:lsdException w:name="Table Web 2" w:semiHidden="1" w:unhideWhenUsed="1"/>
    <w:lsdException w:name="Table Web 3" w:semiHidden="1" w:unhideWhenUsed="1"/>
    <w:lsdException w:name="Balloon Text" w:semiHidden="1" w:unhideWhenUsed="1"/>
    <w:lsdException w:name="Table Grid" w:uiPriority="0"/>
    <w:lsdException w:name="Table Theme" w:semiHidden="1" w:unhideWhenUsed="1"/>
    <w:lsdException w:name="Placeholder Text" w:semiHidden="1"/>
    <w:lsdException w:name="No Spacing" w:uiPriority="1" w:qFormat="1"/>
    <w:lsdException w:name="Light Shading" w:uiPriority="60"/>
    <w:lsdException w:name="Light List" w:uiPriority="61"/>
    <w:lsdException w:name="Light Grid" w:uiPriority="62"/>
    <w:lsdException w:name="Medium Shading 1" w:uiPriority="63"/>
    <w:lsdException w:name="Medium Shading 2" w:uiPriority="64"/>
    <w:lsdException w:name="Medium List 1" w:uiPriority="65"/>
    <w:lsdException w:name="Medium List 2" w:uiPriority="66"/>
    <w:lsdException w:name="Medium Grid 1" w:uiPriority="67"/>
    <w:lsdException w:name="Medium Grid 2" w:uiPriority="68"/>
    <w:lsdException w:name="Medium Grid 3" w:uiPriority="69"/>
    <w:lsdException w:name="Dark List" w:uiPriority="70"/>
    <w:lsdException w:name="Colorful Shading" w:uiPriority="71"/>
    <w:lsdException w:name="Colorful List" w:uiPriority="72"/>
    <w:lsdException w:name="Colorful Grid" w:uiPriority="73"/>
    <w:lsdException w:name="Light Shading Accent 1" w:uiPriority="60"/>
    <w:lsdException w:name="Light List Accent 1" w:uiPriority="61"/>
    <w:lsdException w:name="Light Grid Accent 1" w:uiPriority="62"/>
    <w:lsdException w:name="Medium Shading 1 Accent 1" w:uiPriority="63"/>
    <w:lsdException w:name="Medium Shading 2 Accent 1" w:uiPriority="64"/>
    <w:lsdException w:name="Medium List 1 Accent 1" w:uiPriority="65"/>
    <w:lsdException w:name="Revision" w:semiHidden="1"/>
    <w:lsdException w:name="List Paragraph" w:uiPriority="34" w:qFormat="1"/>
    <w:lsdException w:name="Quote" w:uiPriority="29" w:qFormat="1"/>
    <w:lsdException w:name="Intense Quote" w:uiPriority="30" w:qFormat="1"/>
    <w:lsdException w:name="Medium List 2 Accent 1" w:uiPriority="66"/>
    <w:lsdException w:name="Medium Grid 1 Accent 1" w:uiPriority="67"/>
    <w:lsdException w:name="Medium Grid 2 Accent 1" w:uiPriority="68"/>
    <w:lsdException w:name="Medium Grid 3 Accent 1" w:uiPriority="69"/>
    <w:lsdException w:name="Dark List Accent 1" w:uiPriority="70"/>
    <w:lsdException w:name="Colorful Shading Accent 1" w:uiPriority="71"/>
    <w:lsdException w:name="Colorful List Accent 1" w:uiPriority="72"/>
    <w:lsdException w:name="Colorful Grid Accent 1" w:uiPriority="73"/>
    <w:lsdException w:name="Light Shading Accent 2" w:uiPriority="60"/>
    <w:lsdException w:name="Light List Accent 2" w:uiPriority="61"/>
    <w:lsdException w:name="Light Grid Accent 2" w:uiPriority="62"/>
    <w:lsdException w:name="Medium Shading 1 Accent 2" w:uiPriority="63"/>
    <w:lsdException w:name="Medium Shading 2 Accent 2" w:uiPriority="64"/>
    <w:lsdException w:name="Medium List 1 Accent 2" w:uiPriority="65"/>
    <w:lsdException w:name="Medium List 2 Accent 2" w:uiPriority="66"/>
    <w:lsdException w:name="Medium Grid 1 Accent 2" w:uiPriority="67"/>
    <w:lsdException w:name="Medium Grid 2 Accent 2" w:uiPriority="68"/>
    <w:lsdException w:name="Medium Grid 3 Accent 2" w:uiPriority="69"/>
    <w:lsdException w:name="Dark List Accent 2" w:uiPriority="70"/>
    <w:lsdException w:name="Colorful Shading Accent 2" w:uiPriority="71"/>
    <w:lsdException w:name="Colorful List Accent 2" w:uiPriority="72"/>
    <w:lsdException w:name="Colorful Grid Accent 2" w:uiPriority="73"/>
    <w:lsdException w:name="Light Shading Accent 3" w:uiPriority="60"/>
    <w:lsdException w:name="Light List Accent 3" w:uiPriority="61"/>
    <w:lsdException w:name="Light Grid Accent 3" w:uiPriority="62"/>
    <w:lsdException w:name="Medium Shading 1 Accent 3" w:uiPriority="63"/>
    <w:lsdException w:name="Medium Shading 2 Accent 3" w:uiPriority="64"/>
    <w:lsdException w:name="Medium List 1 Accent 3" w:uiPriority="65"/>
    <w:lsdException w:name="Medium List 2 Accent 3" w:uiPriority="66"/>
    <w:lsdException w:name="Medium Grid 1 Accent 3" w:uiPriority="67"/>
    <w:lsdException w:name="Medium Grid 2 Accent 3" w:uiPriority="68"/>
    <w:lsdException w:name="Medium Grid 3 Accent 3" w:uiPriority="69"/>
    <w:lsdException w:name="Dark List Accent 3" w:uiPriority="70"/>
    <w:lsdException w:name="Colorful Shading Accent 3" w:uiPriority="71"/>
    <w:lsdException w:name="Colorful List Accent 3" w:uiPriority="72"/>
    <w:lsdException w:name="Colorful Grid Accent 3" w:uiPriority="73"/>
    <w:lsdException w:name="Light Shading Accent 4" w:uiPriority="60"/>
    <w:lsdException w:name="Light List Accent 4" w:uiPriority="61"/>
    <w:lsdException w:name="Light Grid Accent 4" w:uiPriority="62"/>
    <w:lsdException w:name="Medium Shading 1 Accent 4" w:uiPriority="63"/>
    <w:lsdException w:name="Medium Shading 2 Accent 4" w:uiPriority="64"/>
    <w:lsdException w:name="Medium List 1 Accent 4" w:uiPriority="65"/>
    <w:lsdException w:name="Medium List 2 Accent 4" w:uiPriority="66"/>
    <w:lsdException w:name="Medium Grid 1 Accent 4" w:uiPriority="67"/>
    <w:lsdException w:name="Medium Grid 2 Accent 4" w:uiPriority="68"/>
    <w:lsdException w:name="Medium Grid 3 Accent 4" w:uiPriority="69"/>
    <w:lsdException w:name="Dark List Accent 4" w:uiPriority="70"/>
    <w:lsdException w:name="Colorful Shading Accent 4" w:uiPriority="71"/>
    <w:lsdException w:name="Colorful List Accent 4" w:uiPriority="72"/>
    <w:lsdException w:name="Colorful Grid Accent 4" w:uiPriority="73"/>
    <w:lsdException w:name="Light Shading Accent 5" w:uiPriority="60"/>
    <w:lsdException w:name="Light List Accent 5" w:uiPriority="61"/>
    <w:lsdException w:name="Light Grid Accent 5" w:uiPriority="62"/>
    <w:lsdException w:name="Medium Shading 1 Accent 5" w:uiPriority="63"/>
    <w:lsdException w:name="Medium Shading 2 Accent 5" w:uiPriority="64"/>
    <w:lsdException w:name="Medium List 1 Accent 5" w:uiPriority="65"/>
    <w:lsdException w:name="Medium List 2 Accent 5" w:uiPriority="66"/>
    <w:lsdException w:name="Medium Grid 1 Accent 5" w:uiPriority="67"/>
    <w:lsdException w:name="Medium Grid 2 Accent 5" w:uiPriority="68"/>
    <w:lsdException w:name="Medium Grid 3 Accent 5" w:uiPriority="69"/>
    <w:lsdException w:name="Dark List Accent 5" w:uiPriority="70"/>
    <w:lsdException w:name="Colorful Shading Accent 5" w:uiPriority="71"/>
    <w:lsdException w:name="Colorful List Accent 5" w:uiPriority="72"/>
    <w:lsdException w:name="Colorful Grid Accent 5" w:uiPriority="73"/>
    <w:lsdException w:name="Light Shading Accent 6" w:uiPriority="60"/>
    <w:lsdException w:name="Light List Accent 6" w:uiPriority="61"/>
    <w:lsdException w:name="Light Grid Accent 6" w:uiPriority="62"/>
    <w:lsdException w:name="Medium Shading 1 Accent 6" w:uiPriority="63"/>
    <w:lsdException w:name="Medium Shading 2 Accent 6" w:uiPriority="64"/>
    <w:lsdException w:name="Medium List 1 Accent 6" w:uiPriority="65"/>
    <w:lsdException w:name="Medium List 2 Accent 6" w:uiPriority="66"/>
    <w:lsdException w:name="Medium Grid 1 Accent 6" w:uiPriority="67"/>
    <w:lsdException w:name="Medium Grid 2 Accent 6" w:uiPriority="68"/>
    <w:lsdException w:name="Medium Grid 3 Accent 6" w:uiPriority="69"/>
    <w:lsdException w:name="Dark List Accent 6" w:uiPriority="70"/>
    <w:lsdException w:name="Colorful Shading Accent 6" w:uiPriority="71"/>
    <w:lsdException w:name="Colorful List Accent 6" w:uiPriority="72"/>
    <w:lsdException w:name="Colorful Grid Accent 6" w:uiPriority="73"/>
    <w:lsdException w:name="Subtle Emphasis" w:uiPriority="19" w:qFormat="1"/>
    <w:lsdException w:name="Intense Emphasis" w:uiPriority="21" w:qFormat="1"/>
    <w:lsdException w:name="Subtle Reference" w:uiPriority="31" w:qFormat="1"/>
    <w:lsdException w:name="Intense Reference" w:uiPriority="32" w:qFormat="1"/>
    <w:lsdException w:name="Book Title" w:uiPriority="33" w:qFormat="1"/>
    <w:lsdException w:name="Bibliography" w:semiHidden="1" w:uiPriority="37" w:unhideWhenUsed="1"/>
    <w:lsdException w:name="TOC Heading" w:semiHidden="1" w:uiPriority="39" w:unhideWhenUsed="1" w:qFormat="1"/>
    <w:lsdException w:name="Grid Table 4" w:uiPriority="49"/>
    <w:lsdException w:name="Grid Table 5 Dark" w:uiPriority="50"/>
    <w:lsdException w:name="Grid Table 6 Colorful" w:uiPriority="51"/>
    <w:lsdException w:name="Grid Table 7 Colorful" w:uiPriority="52"/>
    <w:lsdException w:name="Grid Table 1 Light Accent 1" w:uiPriority="46"/>
    <w:lsdException w:name="Grid Table 2 Accent 1" w:uiPriority="47"/>
    <w:lsdException w:name="Grid Table 3 Accent 1" w:uiPriority="48"/>
    <w:lsdException w:name="Grid Table 4 Accent 1" w:uiPriority="49"/>
    <w:lsdException w:name="Grid Table 5 Dark Accent 1" w:uiPriority="50"/>
    <w:lsdException w:name="Grid Table 6 Colorful Accent 1" w:uiPriority="51"/>
    <w:lsdException w:name="Grid Table 7 Colorful Accent 1" w:uiPriority="52"/>
    <w:lsdException w:name="Grid Table 1 Light Accent 2" w:uiPriority="46"/>
    <w:lsdException w:name="Grid Table 2 Accent 2" w:uiPriority="47"/>
    <w:lsdException w:name="Grid Table 3 Accent 2" w:uiPriority="48"/>
    <w:lsdException w:name="Grid Table 4 Accent 2" w:uiPriority="49"/>
    <w:lsdException w:name="Grid Table 5 Dark Accent 2" w:uiPriority="50"/>
    <w:lsdException w:name="Grid Table 6 Colorful Accent 2" w:uiPriority="51"/>
    <w:lsdException w:name="Grid Table 7 Colorful Accent 2" w:uiPriority="52"/>
    <w:lsdException w:name="Grid Table 1 Light Accent 3" w:uiPriority="46"/>
    <w:lsdException w:name="Grid Table 2 Accent 3" w:uiPriority="47"/>
    <w:lsdException w:name="Grid Table 3 Accent 3" w:uiPriority="48"/>
    <w:lsdException w:name="Grid Table 4 Accent 3" w:uiPriority="49"/>
    <w:lsdException w:name="Grid Table 5 Dark Accent 3" w:uiPriority="50"/>
    <w:lsdException w:name="Grid Table 6 Colorful Accent 3" w:uiPriority="51"/>
    <w:lsdException w:name="Grid Table 7 Colorful Accent 3" w:uiPriority="52"/>
    <w:lsdException w:name="Grid Table 1 Light Accent 4" w:uiPriority="46"/>
    <w:lsdException w:name="Grid Table 2 Accent 4" w:uiPriority="47"/>
    <w:lsdException w:name="Grid Table 3 Accent 4" w:uiPriority="48"/>
    <w:lsdException w:name="Grid Table 4 Accent 4" w:uiPriority="49"/>
    <w:lsdException w:name="Grid Table 5 Dark Accent 4" w:uiPriority="50"/>
    <w:lsdException w:name="Grid Table 6 Colorful Accent 4" w:uiPriority="51"/>
    <w:lsdException w:name="Grid Table 7 Colorful Accent 4" w:uiPriority="52"/>
    <w:lsdException w:name="Grid Table 1 Light Accent 5" w:uiPriority="46"/>
    <w:lsdException w:name="Grid Table 2 Accent 5" w:uiPriority="47"/>
    <w:lsdException w:name="Grid Table 3 Accent 5" w:uiPriority="48"/>
    <w:lsdException w:name="Grid Table 4 Accent 5" w:uiPriority="49"/>
    <w:lsdException w:name="Grid Table 5 Dark Accent 5" w:uiPriority="50"/>
    <w:lsdException w:name="Grid Table 6 Colorful Accent 5" w:uiPriority="51"/>
    <w:lsdException w:name="Grid Table 7 Colorful Accent 5" w:uiPriority="52"/>
    <w:lsdException w:name="Grid Table 1 Light Accent 6" w:uiPriority="46"/>
    <w:lsdException w:name="Grid Table 2 Accent 6" w:uiPriority="47"/>
    <w:lsdException w:name="Grid Table 3 Accent 6" w:uiPriority="48"/>
    <w:lsdException w:name="Grid Table 4 Accent 6" w:uiPriority="49"/>
    <w:lsdException w:name="Grid Table 5 Dark Accent 6" w:uiPriority="50"/>
    <w:lsdException w:name="Grid Table 6 Colorful Accent 6" w:uiPriority="51"/>
    <w:lsdException w:name="Grid Table 7 Colorful Accent 6" w:uiPriority="52"/>
    <w:lsdException w:name="List Table 1 Light" w:uiPriority="46"/>
    <w:lsdException w:name="List Table 2" w:uiPriority="47"/>
    <w:lsdException w:name="List Table 3" w:uiPriority="48"/>
    <w:lsdException w:name="List Table 4" w:uiPriority="49"/>
    <w:lsdException w:name="List Table 5 Dark" w:uiPriority="50"/>
    <w:lsdException w:name="List Table 6 Colorful" w:uiPriority="51"/>
    <w:lsdException w:name="List Table 7 Colorful" w:uiPriority="52"/>
    <w:lsdException w:name="List Table 1 Light Accent 1" w:uiPriority="46"/>
    <w:lsdException w:name="List Table 2 Accent 1" w:uiPriority="47"/>
    <w:lsdException w:name="List Table 3 Accent 1" w:uiPriority="48"/>
    <w:lsdException w:name="List Table 4 Accent 1" w:uiPriority="49"/>
    <w:lsdException w:name="List Table 5 Dark Accent 1" w:uiPriority="50"/>
    <w:lsdException w:name="List Table 6 Colorful Accent 1" w:uiPriority="51"/>
    <w:lsdException w:name="List Table 7 Colorful Accent 1" w:uiPriority="52"/>
    <w:lsdException w:name="List Table 1 Light Accent 2" w:uiPriority="46"/>
    <w:lsdException w:name="List Table 2 Accent 2" w:uiPriority="47"/>
    <w:lsdException w:name="List Table 3 Accent 2" w:uiPriority="48"/>
    <w:lsdException w:name="List Table 4 Accent 2" w:uiPriority="49"/>
    <w:lsdException w:name="List Table 5 Dark Accent 2" w:uiPriority="50"/>
    <w:lsdException w:name="List Table 6 Colorful Accent 2" w:uiPriority="51"/>
    <w:lsdException w:name="List Table 7 Colorful Accent 2" w:uiPriority="52"/>
    <w:lsdException w:name="List Table 1 Light Accent 3" w:uiPriority="46"/>
    <w:lsdException w:name="List Table 2 Accent 3" w:uiPriority="47"/>
    <w:lsdException w:name="List Table 3 Accent 3" w:uiPriority="48"/>
    <w:lsdException w:name="List Table 4 Accent 3" w:uiPriority="49"/>
    <w:lsdException w:name="List Table 5 Dark Accent 3" w:uiPriority="50"/>
    <w:lsdException w:name="List Table 6 Colorful Accent 3" w:uiPriority="51"/>
    <w:lsdException w:name="List Table 7 Colorful Accent 3" w:uiPriority="52"/>
    <w:lsdException w:name="List Table 1 Light Accent 4" w:uiPriority="46"/>
    <w:lsdException w:name="List Table 2 Accent 4" w:uiPriority="47"/>
    <w:lsdException w:name="List Table 3 Accent 4" w:uiPriority="48"/>
    <w:lsdException w:name="List Table 4 Accent 4" w:uiPriority="49"/>
    <w:lsdException w:name="List Table 5 Dark Accent 4" w:uiPriority="50"/>
    <w:lsdException w:name="List Table 6 Colorful Accent 4" w:uiPriority="51"/>
    <w:lsdException w:name="List Table 7 Colorful Accent 4" w:uiPriority="52"/>
    <w:lsdException w:name="List Table 1 Light Accent 5" w:uiPriority="46"/>
    <w:lsdException w:name="List Table 2 Accent 5" w:uiPriority="47"/>
    <w:lsdException w:name="List Table 3 Accent 5" w:uiPriority="48"/>
    <w:lsdException w:name="List Table 4 Accent 5" w:uiPriority="49"/>
    <w:lsdException w:name="List Table 5 Dark Accent 5" w:uiPriority="50"/>
    <w:lsdException w:name="List Table 6 Colorful Accent 5" w:uiPriority="51"/>
    <w:lsdException w:name="List Table 7 Colorful Accent 5" w:uiPriority="52"/>
    <w:lsdException w:name="List Table 1 Light Accent 6" w:uiPriority="46"/>
    <w:lsdException w:name="List Table 2 Accent 6" w:uiPriority="47"/>
    <w:lsdException w:name="List Table 3 Accent 6" w:uiPriority="48"/>
    <w:lsdException w:name="List Table 4 Accent 6" w:uiPriority="49"/>
    <w:lsdException w:name="List Table 5 Dark Accent 6" w:uiPriority="50"/>
    <w:lsdException w:name="List Table 6 Colorful Accent 6" w:uiPriority="51"/>
    <w:lsdException w:name="List Table 7 Colorful Accent 6" w:uiPriority="52"/>
  </w:latentStyles>
  <w:style w:type="paragraph" w:default="1" w:styleId="Normal">
    <w:name w:val="Normal"/>
    <w:qFormat/>
    <w:rsid w:val="00D01E2C"/>
    <w:pPr>
      <w:spacing w:after="160" w:line="259" w:lineRule="auto"/>
    </w:pPr>
    <w:rPr>
      <w:rFonts w:eastAsiaTheme="minorHAnsi"/>
      <w:sz w:val="22"/>
      <w:szCs w:val="22"/>
      <w:lang w:val="en-GB"/>
    </w:rPr>
  </w:style>
  <w:style w:type="paragraph" w:styleId="Heading1">
    <w:name w:val="heading 1"/>
    <w:basedOn w:val="Normal"/>
    <w:next w:val="Normal"/>
    <w:link w:val="Heading1Char"/>
    <w:uiPriority w:val="9"/>
    <w:qFormat/>
    <w:rsid w:val="004C373D"/>
    <w:pPr>
      <w:keepNext/>
      <w:keepLines/>
      <w:numPr>
        <w:numId w:val="14"/>
      </w:numPr>
      <w:pBdr>
        <w:bottom w:val="single" w:sz="4" w:space="1" w:color="595959" w:themeColor="text1" w:themeTint="A6"/>
      </w:pBdr>
      <w:spacing w:before="360"/>
      <w:outlineLvl w:val="0"/>
    </w:pPr>
    <w:rPr>
      <w:rFonts w:asciiTheme="majorHAnsi" w:eastAsiaTheme="majorEastAsia" w:hAnsiTheme="majorHAnsi" w:cstheme="majorBidi"/>
      <w:b/>
      <w:bCs/>
      <w:smallCaps/>
      <w:color w:val="000000" w:themeColor="text1"/>
      <w:sz w:val="36"/>
      <w:szCs w:val="36"/>
      <w:lang w:val="en-US" w:eastAsia="ja-JP"/>
    </w:rPr>
  </w:style>
  <w:style w:type="paragraph" w:styleId="Heading2">
    <w:name w:val="heading 2"/>
    <w:basedOn w:val="Normal"/>
    <w:next w:val="Normal"/>
    <w:link w:val="Heading2Char"/>
    <w:uiPriority w:val="9"/>
    <w:semiHidden/>
    <w:unhideWhenUsed/>
    <w:qFormat/>
    <w:rsid w:val="004C373D"/>
    <w:pPr>
      <w:keepNext/>
      <w:keepLines/>
      <w:numPr>
        <w:ilvl w:val="1"/>
        <w:numId w:val="14"/>
      </w:numPr>
      <w:spacing w:before="360" w:after="0"/>
      <w:outlineLvl w:val="1"/>
    </w:pPr>
    <w:rPr>
      <w:rFonts w:asciiTheme="majorHAnsi" w:eastAsiaTheme="majorEastAsia" w:hAnsiTheme="majorHAnsi" w:cstheme="majorBidi"/>
      <w:b/>
      <w:bCs/>
      <w:smallCaps/>
      <w:color w:val="000000" w:themeColor="text1"/>
      <w:sz w:val="28"/>
      <w:szCs w:val="28"/>
      <w:lang w:val="en-US" w:eastAsia="ja-JP"/>
    </w:rPr>
  </w:style>
  <w:style w:type="paragraph" w:styleId="Heading3">
    <w:name w:val="heading 3"/>
    <w:basedOn w:val="Normal"/>
    <w:next w:val="Normal"/>
    <w:link w:val="Heading3Char"/>
    <w:uiPriority w:val="9"/>
    <w:semiHidden/>
    <w:unhideWhenUsed/>
    <w:qFormat/>
    <w:rsid w:val="004C373D"/>
    <w:pPr>
      <w:keepNext/>
      <w:keepLines/>
      <w:numPr>
        <w:ilvl w:val="2"/>
        <w:numId w:val="14"/>
      </w:numPr>
      <w:spacing w:before="200" w:after="0"/>
      <w:outlineLvl w:val="2"/>
    </w:pPr>
    <w:rPr>
      <w:rFonts w:asciiTheme="majorHAnsi" w:eastAsiaTheme="majorEastAsia" w:hAnsiTheme="majorHAnsi" w:cstheme="majorBidi"/>
      <w:b/>
      <w:bCs/>
      <w:color w:val="000000" w:themeColor="text1"/>
      <w:lang w:val="en-US" w:eastAsia="ja-JP"/>
    </w:rPr>
  </w:style>
  <w:style w:type="paragraph" w:styleId="Heading4">
    <w:name w:val="heading 4"/>
    <w:basedOn w:val="Normal"/>
    <w:next w:val="Normal"/>
    <w:link w:val="Heading4Char"/>
    <w:uiPriority w:val="9"/>
    <w:semiHidden/>
    <w:unhideWhenUsed/>
    <w:qFormat/>
    <w:rsid w:val="004C373D"/>
    <w:pPr>
      <w:keepNext/>
      <w:keepLines/>
      <w:numPr>
        <w:ilvl w:val="3"/>
        <w:numId w:val="14"/>
      </w:numPr>
      <w:spacing w:before="200" w:after="0"/>
      <w:outlineLvl w:val="3"/>
    </w:pPr>
    <w:rPr>
      <w:rFonts w:asciiTheme="majorHAnsi" w:eastAsiaTheme="majorEastAsia" w:hAnsiTheme="majorHAnsi" w:cstheme="majorBidi"/>
      <w:b/>
      <w:bCs/>
      <w:i/>
      <w:iCs/>
      <w:color w:val="000000" w:themeColor="text1"/>
      <w:lang w:val="en-US" w:eastAsia="ja-JP"/>
    </w:rPr>
  </w:style>
  <w:style w:type="paragraph" w:styleId="Heading5">
    <w:name w:val="heading 5"/>
    <w:basedOn w:val="Normal"/>
    <w:next w:val="Normal"/>
    <w:link w:val="Heading5Char"/>
    <w:uiPriority w:val="9"/>
    <w:semiHidden/>
    <w:unhideWhenUsed/>
    <w:qFormat/>
    <w:rsid w:val="004C373D"/>
    <w:pPr>
      <w:keepNext/>
      <w:keepLines/>
      <w:numPr>
        <w:ilvl w:val="4"/>
        <w:numId w:val="14"/>
      </w:numPr>
      <w:spacing w:before="200" w:after="0"/>
      <w:outlineLvl w:val="4"/>
    </w:pPr>
    <w:rPr>
      <w:rFonts w:asciiTheme="majorHAnsi" w:eastAsiaTheme="majorEastAsia" w:hAnsiTheme="majorHAnsi" w:cstheme="majorBidi"/>
      <w:color w:val="17365D" w:themeColor="text2" w:themeShade="BF"/>
      <w:lang w:val="en-US" w:eastAsia="ja-JP"/>
    </w:rPr>
  </w:style>
  <w:style w:type="paragraph" w:styleId="Heading6">
    <w:name w:val="heading 6"/>
    <w:basedOn w:val="Normal"/>
    <w:next w:val="Normal"/>
    <w:link w:val="Heading6Char"/>
    <w:uiPriority w:val="9"/>
    <w:semiHidden/>
    <w:unhideWhenUsed/>
    <w:qFormat/>
    <w:rsid w:val="004C373D"/>
    <w:pPr>
      <w:keepNext/>
      <w:keepLines/>
      <w:numPr>
        <w:ilvl w:val="5"/>
        <w:numId w:val="14"/>
      </w:numPr>
      <w:spacing w:before="200" w:after="0"/>
      <w:outlineLvl w:val="5"/>
    </w:pPr>
    <w:rPr>
      <w:rFonts w:asciiTheme="majorHAnsi" w:eastAsiaTheme="majorEastAsia" w:hAnsiTheme="majorHAnsi" w:cstheme="majorBidi"/>
      <w:i/>
      <w:iCs/>
      <w:color w:val="17365D" w:themeColor="text2" w:themeShade="BF"/>
      <w:lang w:val="en-US" w:eastAsia="ja-JP"/>
    </w:rPr>
  </w:style>
  <w:style w:type="paragraph" w:styleId="Heading7">
    <w:name w:val="heading 7"/>
    <w:basedOn w:val="Normal"/>
    <w:next w:val="Normal"/>
    <w:link w:val="Heading7Char"/>
    <w:uiPriority w:val="9"/>
    <w:semiHidden/>
    <w:unhideWhenUsed/>
    <w:qFormat/>
    <w:rsid w:val="004C373D"/>
    <w:pPr>
      <w:keepNext/>
      <w:keepLines/>
      <w:numPr>
        <w:ilvl w:val="6"/>
        <w:numId w:val="14"/>
      </w:numPr>
      <w:spacing w:before="200" w:after="0"/>
      <w:outlineLvl w:val="6"/>
    </w:pPr>
    <w:rPr>
      <w:rFonts w:asciiTheme="majorHAnsi" w:eastAsiaTheme="majorEastAsia" w:hAnsiTheme="majorHAnsi" w:cstheme="majorBidi"/>
      <w:i/>
      <w:iCs/>
      <w:color w:val="404040" w:themeColor="text1" w:themeTint="BF"/>
      <w:lang w:val="en-US" w:eastAsia="ja-JP"/>
    </w:rPr>
  </w:style>
  <w:style w:type="paragraph" w:styleId="Heading8">
    <w:name w:val="heading 8"/>
    <w:basedOn w:val="Normal"/>
    <w:next w:val="Normal"/>
    <w:link w:val="Heading8Char"/>
    <w:uiPriority w:val="9"/>
    <w:semiHidden/>
    <w:unhideWhenUsed/>
    <w:qFormat/>
    <w:rsid w:val="004C373D"/>
    <w:pPr>
      <w:keepNext/>
      <w:keepLines/>
      <w:numPr>
        <w:ilvl w:val="7"/>
        <w:numId w:val="14"/>
      </w:numPr>
      <w:spacing w:before="200" w:after="0"/>
      <w:outlineLvl w:val="7"/>
    </w:pPr>
    <w:rPr>
      <w:rFonts w:asciiTheme="majorHAnsi" w:eastAsiaTheme="majorEastAsia" w:hAnsiTheme="majorHAnsi" w:cstheme="majorBidi"/>
      <w:color w:val="404040" w:themeColor="text1" w:themeTint="BF"/>
      <w:sz w:val="20"/>
      <w:szCs w:val="20"/>
      <w:lang w:val="en-US" w:eastAsia="ja-JP"/>
    </w:rPr>
  </w:style>
  <w:style w:type="paragraph" w:styleId="Heading9">
    <w:name w:val="heading 9"/>
    <w:basedOn w:val="Normal"/>
    <w:next w:val="Normal"/>
    <w:link w:val="Heading9Char"/>
    <w:uiPriority w:val="9"/>
    <w:semiHidden/>
    <w:unhideWhenUsed/>
    <w:qFormat/>
    <w:rsid w:val="004C373D"/>
    <w:pPr>
      <w:keepNext/>
      <w:keepLines/>
      <w:numPr>
        <w:ilvl w:val="8"/>
        <w:numId w:val="14"/>
      </w:numPr>
      <w:spacing w:before="200" w:after="0"/>
      <w:outlineLvl w:val="8"/>
    </w:pPr>
    <w:rPr>
      <w:rFonts w:asciiTheme="majorHAnsi" w:eastAsiaTheme="majorEastAsia" w:hAnsiTheme="majorHAnsi" w:cstheme="majorBidi"/>
      <w:i/>
      <w:iCs/>
      <w:color w:val="404040" w:themeColor="text1" w:themeTint="BF"/>
      <w:sz w:val="20"/>
      <w:szCs w:val="20"/>
      <w:lang w:val="en-US" w:eastAsia="ja-JP"/>
    </w:rPr>
  </w:style>
  <w:style w:type="character" w:default="1" w:styleId="DefaultParagraphFont">
    <w:name w:val="Default Paragraph Font"/>
    <w:uiPriority w:val="1"/>
    <w:semiHidden/>
    <w:unhideWhenUsed/>
  </w:style>
  <w:style w:type="table" w:default="1" w:styleId="TableNormal">
    <w:name w:val="Normal Table"/>
    <w:uiPriority w:val="99"/>
    <w:semiHidden/>
    <w:unhideWhenUsed/>
    <w:tblPr>
      <w:tblInd w:w="0" w:type="dxa"/>
      <w:tblCellMar>
        <w:top w:w="0" w:type="dxa"/>
        <w:left w:w="108" w:type="dxa"/>
        <w:bottom w:w="0" w:type="dxa"/>
        <w:right w:w="108" w:type="dxa"/>
      </w:tblCellMar>
    </w:tblPr>
  </w:style>
  <w:style w:type="numbering" w:default="1" w:styleId="NoList">
    <w:name w:val="No List"/>
    <w:uiPriority w:val="99"/>
    <w:semiHidden/>
    <w:unhideWhenUsed/>
  </w:style>
  <w:style w:type="paragraph" w:styleId="Footer">
    <w:name w:val="footer"/>
    <w:basedOn w:val="Normal"/>
    <w:link w:val="FooterChar"/>
    <w:uiPriority w:val="99"/>
    <w:unhideWhenUsed/>
    <w:rsid w:val="00D01E2C"/>
    <w:pPr>
      <w:tabs>
        <w:tab w:val="center" w:pos="4513"/>
        <w:tab w:val="right" w:pos="9026"/>
      </w:tabs>
      <w:spacing w:after="0" w:line="240" w:lineRule="auto"/>
    </w:pPr>
  </w:style>
  <w:style w:type="character" w:customStyle="1" w:styleId="FooterChar">
    <w:name w:val="Footer Char"/>
    <w:basedOn w:val="DefaultParagraphFont"/>
    <w:link w:val="Footer"/>
    <w:uiPriority w:val="99"/>
    <w:rsid w:val="00D01E2C"/>
    <w:rPr>
      <w:rFonts w:eastAsiaTheme="minorHAnsi"/>
      <w:sz w:val="22"/>
      <w:szCs w:val="22"/>
      <w:lang w:val="en-GB"/>
    </w:rPr>
  </w:style>
  <w:style w:type="paragraph" w:styleId="ListParagraph">
    <w:name w:val="List Paragraph"/>
    <w:basedOn w:val="Normal"/>
    <w:uiPriority w:val="34"/>
    <w:qFormat/>
    <w:rsid w:val="00D01E2C"/>
    <w:pPr>
      <w:ind w:left="720"/>
      <w:contextualSpacing/>
    </w:pPr>
  </w:style>
  <w:style w:type="table" w:styleId="TableGrid">
    <w:name w:val="Table Grid"/>
    <w:basedOn w:val="TableNormal"/>
    <w:rsid w:val="00D01E2C"/>
    <w:rPr>
      <w:rFonts w:eastAsiaTheme="minorHAnsi"/>
      <w:sz w:val="22"/>
      <w:szCs w:val="22"/>
      <w:lang w:val="en-GB"/>
    </w:rPr>
    <w:tblPr>
      <w:tblBorders>
        <w:top w:val="single" w:sz="4" w:space="0" w:color="auto"/>
        <w:left w:val="single" w:sz="4" w:space="0" w:color="auto"/>
        <w:bottom w:val="single" w:sz="4" w:space="0" w:color="auto"/>
        <w:right w:val="single" w:sz="4" w:space="0" w:color="auto"/>
        <w:insideH w:val="single" w:sz="4" w:space="0" w:color="auto"/>
        <w:insideV w:val="single" w:sz="4" w:space="0" w:color="auto"/>
      </w:tblBorders>
    </w:tblPr>
  </w:style>
  <w:style w:type="character" w:styleId="Hyperlink">
    <w:name w:val="Hyperlink"/>
    <w:basedOn w:val="DefaultParagraphFont"/>
    <w:uiPriority w:val="99"/>
    <w:unhideWhenUsed/>
    <w:rsid w:val="00D01E2C"/>
    <w:rPr>
      <w:color w:val="0000FF" w:themeColor="hyperlink"/>
      <w:u w:val="single"/>
    </w:rPr>
  </w:style>
  <w:style w:type="paragraph" w:styleId="BalloonText">
    <w:name w:val="Balloon Text"/>
    <w:basedOn w:val="Normal"/>
    <w:link w:val="BalloonTextChar"/>
    <w:uiPriority w:val="99"/>
    <w:semiHidden/>
    <w:unhideWhenUsed/>
    <w:rsid w:val="00D01E2C"/>
    <w:pPr>
      <w:spacing w:after="0" w:line="240" w:lineRule="auto"/>
    </w:pPr>
    <w:rPr>
      <w:rFonts w:ascii="Lucida Grande" w:hAnsi="Lucida Grande" w:cs="Lucida Grande"/>
      <w:sz w:val="18"/>
      <w:szCs w:val="18"/>
    </w:rPr>
  </w:style>
  <w:style w:type="character" w:customStyle="1" w:styleId="BalloonTextChar">
    <w:name w:val="Balloon Text Char"/>
    <w:basedOn w:val="DefaultParagraphFont"/>
    <w:link w:val="BalloonText"/>
    <w:uiPriority w:val="99"/>
    <w:semiHidden/>
    <w:rsid w:val="00D01E2C"/>
    <w:rPr>
      <w:rFonts w:ascii="Lucida Grande" w:eastAsiaTheme="minorHAnsi" w:hAnsi="Lucida Grande" w:cs="Lucida Grande"/>
      <w:sz w:val="18"/>
      <w:szCs w:val="18"/>
      <w:lang w:val="en-GB"/>
    </w:rPr>
  </w:style>
  <w:style w:type="paragraph" w:styleId="Header">
    <w:name w:val="header"/>
    <w:basedOn w:val="Normal"/>
    <w:link w:val="HeaderChar"/>
    <w:uiPriority w:val="99"/>
    <w:unhideWhenUsed/>
    <w:rsid w:val="007F7B02"/>
    <w:pPr>
      <w:tabs>
        <w:tab w:val="center" w:pos="4320"/>
        <w:tab w:val="right" w:pos="8640"/>
      </w:tabs>
      <w:spacing w:after="0" w:line="240" w:lineRule="auto"/>
    </w:pPr>
  </w:style>
  <w:style w:type="character" w:customStyle="1" w:styleId="HeaderChar">
    <w:name w:val="Header Char"/>
    <w:basedOn w:val="DefaultParagraphFont"/>
    <w:link w:val="Header"/>
    <w:uiPriority w:val="99"/>
    <w:rsid w:val="007F7B02"/>
    <w:rPr>
      <w:rFonts w:eastAsiaTheme="minorHAnsi"/>
      <w:sz w:val="22"/>
      <w:szCs w:val="22"/>
      <w:lang w:val="en-GB"/>
    </w:rPr>
  </w:style>
  <w:style w:type="character" w:customStyle="1" w:styleId="Heading1Char">
    <w:name w:val="Heading 1 Char"/>
    <w:basedOn w:val="DefaultParagraphFont"/>
    <w:link w:val="Heading1"/>
    <w:uiPriority w:val="9"/>
    <w:rsid w:val="004C373D"/>
    <w:rPr>
      <w:rFonts w:asciiTheme="majorHAnsi" w:eastAsiaTheme="majorEastAsia" w:hAnsiTheme="majorHAnsi" w:cstheme="majorBidi"/>
      <w:b/>
      <w:bCs/>
      <w:smallCaps/>
      <w:color w:val="000000" w:themeColor="text1"/>
      <w:sz w:val="36"/>
      <w:szCs w:val="36"/>
      <w:lang w:eastAsia="ja-JP"/>
    </w:rPr>
  </w:style>
  <w:style w:type="character" w:customStyle="1" w:styleId="Heading2Char">
    <w:name w:val="Heading 2 Char"/>
    <w:basedOn w:val="DefaultParagraphFont"/>
    <w:link w:val="Heading2"/>
    <w:uiPriority w:val="9"/>
    <w:semiHidden/>
    <w:rsid w:val="004C373D"/>
    <w:rPr>
      <w:rFonts w:asciiTheme="majorHAnsi" w:eastAsiaTheme="majorEastAsia" w:hAnsiTheme="majorHAnsi" w:cstheme="majorBidi"/>
      <w:b/>
      <w:bCs/>
      <w:smallCaps/>
      <w:color w:val="000000" w:themeColor="text1"/>
      <w:sz w:val="28"/>
      <w:szCs w:val="28"/>
      <w:lang w:eastAsia="ja-JP"/>
    </w:rPr>
  </w:style>
  <w:style w:type="character" w:customStyle="1" w:styleId="Heading3Char">
    <w:name w:val="Heading 3 Char"/>
    <w:basedOn w:val="DefaultParagraphFont"/>
    <w:link w:val="Heading3"/>
    <w:uiPriority w:val="9"/>
    <w:semiHidden/>
    <w:rsid w:val="004C373D"/>
    <w:rPr>
      <w:rFonts w:asciiTheme="majorHAnsi" w:eastAsiaTheme="majorEastAsia" w:hAnsiTheme="majorHAnsi" w:cstheme="majorBidi"/>
      <w:b/>
      <w:bCs/>
      <w:color w:val="000000" w:themeColor="text1"/>
      <w:sz w:val="22"/>
      <w:szCs w:val="22"/>
      <w:lang w:eastAsia="ja-JP"/>
    </w:rPr>
  </w:style>
  <w:style w:type="character" w:customStyle="1" w:styleId="Heading4Char">
    <w:name w:val="Heading 4 Char"/>
    <w:basedOn w:val="DefaultParagraphFont"/>
    <w:link w:val="Heading4"/>
    <w:uiPriority w:val="9"/>
    <w:semiHidden/>
    <w:rsid w:val="004C373D"/>
    <w:rPr>
      <w:rFonts w:asciiTheme="majorHAnsi" w:eastAsiaTheme="majorEastAsia" w:hAnsiTheme="majorHAnsi" w:cstheme="majorBidi"/>
      <w:b/>
      <w:bCs/>
      <w:i/>
      <w:iCs/>
      <w:color w:val="000000" w:themeColor="text1"/>
      <w:sz w:val="22"/>
      <w:szCs w:val="22"/>
      <w:lang w:eastAsia="ja-JP"/>
    </w:rPr>
  </w:style>
  <w:style w:type="character" w:customStyle="1" w:styleId="Heading5Char">
    <w:name w:val="Heading 5 Char"/>
    <w:basedOn w:val="DefaultParagraphFont"/>
    <w:link w:val="Heading5"/>
    <w:uiPriority w:val="9"/>
    <w:semiHidden/>
    <w:rsid w:val="004C373D"/>
    <w:rPr>
      <w:rFonts w:asciiTheme="majorHAnsi" w:eastAsiaTheme="majorEastAsia" w:hAnsiTheme="majorHAnsi" w:cstheme="majorBidi"/>
      <w:color w:val="17365D" w:themeColor="text2" w:themeShade="BF"/>
      <w:sz w:val="22"/>
      <w:szCs w:val="22"/>
      <w:lang w:eastAsia="ja-JP"/>
    </w:rPr>
  </w:style>
  <w:style w:type="character" w:customStyle="1" w:styleId="Heading6Char">
    <w:name w:val="Heading 6 Char"/>
    <w:basedOn w:val="DefaultParagraphFont"/>
    <w:link w:val="Heading6"/>
    <w:uiPriority w:val="9"/>
    <w:semiHidden/>
    <w:rsid w:val="004C373D"/>
    <w:rPr>
      <w:rFonts w:asciiTheme="majorHAnsi" w:eastAsiaTheme="majorEastAsia" w:hAnsiTheme="majorHAnsi" w:cstheme="majorBidi"/>
      <w:i/>
      <w:iCs/>
      <w:color w:val="17365D" w:themeColor="text2" w:themeShade="BF"/>
      <w:sz w:val="22"/>
      <w:szCs w:val="22"/>
      <w:lang w:eastAsia="ja-JP"/>
    </w:rPr>
  </w:style>
  <w:style w:type="character" w:customStyle="1" w:styleId="Heading7Char">
    <w:name w:val="Heading 7 Char"/>
    <w:basedOn w:val="DefaultParagraphFont"/>
    <w:link w:val="Heading7"/>
    <w:uiPriority w:val="9"/>
    <w:semiHidden/>
    <w:rsid w:val="004C373D"/>
    <w:rPr>
      <w:rFonts w:asciiTheme="majorHAnsi" w:eastAsiaTheme="majorEastAsia" w:hAnsiTheme="majorHAnsi" w:cstheme="majorBidi"/>
      <w:i/>
      <w:iCs/>
      <w:color w:val="404040" w:themeColor="text1" w:themeTint="BF"/>
      <w:sz w:val="22"/>
      <w:szCs w:val="22"/>
      <w:lang w:eastAsia="ja-JP"/>
    </w:rPr>
  </w:style>
  <w:style w:type="character" w:customStyle="1" w:styleId="Heading8Char">
    <w:name w:val="Heading 8 Char"/>
    <w:basedOn w:val="DefaultParagraphFont"/>
    <w:link w:val="Heading8"/>
    <w:uiPriority w:val="9"/>
    <w:semiHidden/>
    <w:rsid w:val="004C373D"/>
    <w:rPr>
      <w:rFonts w:asciiTheme="majorHAnsi" w:eastAsiaTheme="majorEastAsia" w:hAnsiTheme="majorHAnsi" w:cstheme="majorBidi"/>
      <w:color w:val="404040" w:themeColor="text1" w:themeTint="BF"/>
      <w:sz w:val="20"/>
      <w:szCs w:val="20"/>
      <w:lang w:eastAsia="ja-JP"/>
    </w:rPr>
  </w:style>
  <w:style w:type="character" w:customStyle="1" w:styleId="Heading9Char">
    <w:name w:val="Heading 9 Char"/>
    <w:basedOn w:val="DefaultParagraphFont"/>
    <w:link w:val="Heading9"/>
    <w:uiPriority w:val="9"/>
    <w:semiHidden/>
    <w:rsid w:val="004C373D"/>
    <w:rPr>
      <w:rFonts w:asciiTheme="majorHAnsi" w:eastAsiaTheme="majorEastAsia" w:hAnsiTheme="majorHAnsi" w:cstheme="majorBidi"/>
      <w:i/>
      <w:iCs/>
      <w:color w:val="404040" w:themeColor="text1" w:themeTint="BF"/>
      <w:sz w:val="20"/>
      <w:szCs w:val="20"/>
      <w:lang w:eastAsia="ja-JP"/>
    </w:rPr>
  </w:style>
  <w:style w:type="paragraph" w:styleId="Title">
    <w:name w:val="Title"/>
    <w:basedOn w:val="Normal"/>
    <w:next w:val="Normal"/>
    <w:link w:val="TitleChar"/>
    <w:uiPriority w:val="10"/>
    <w:qFormat/>
    <w:rsid w:val="004C373D"/>
    <w:pPr>
      <w:spacing w:after="0" w:line="240" w:lineRule="auto"/>
      <w:contextualSpacing/>
    </w:pPr>
    <w:rPr>
      <w:rFonts w:asciiTheme="majorHAnsi" w:eastAsiaTheme="majorEastAsia" w:hAnsiTheme="majorHAnsi" w:cstheme="majorBidi"/>
      <w:color w:val="000000" w:themeColor="text1"/>
      <w:sz w:val="56"/>
      <w:szCs w:val="56"/>
      <w:lang w:val="en-US" w:eastAsia="ja-JP"/>
    </w:rPr>
  </w:style>
  <w:style w:type="character" w:customStyle="1" w:styleId="TitleChar">
    <w:name w:val="Title Char"/>
    <w:basedOn w:val="DefaultParagraphFont"/>
    <w:link w:val="Title"/>
    <w:uiPriority w:val="10"/>
    <w:rsid w:val="004C373D"/>
    <w:rPr>
      <w:rFonts w:asciiTheme="majorHAnsi" w:eastAsiaTheme="majorEastAsia" w:hAnsiTheme="majorHAnsi" w:cstheme="majorBidi"/>
      <w:color w:val="000000" w:themeColor="text1"/>
      <w:sz w:val="56"/>
      <w:szCs w:val="56"/>
      <w:lang w:eastAsia="ja-JP"/>
    </w:rPr>
  </w:style>
  <w:style w:type="paragraph" w:styleId="NormalWeb">
    <w:name w:val="Normal (Web)"/>
    <w:basedOn w:val="Normal"/>
    <w:uiPriority w:val="99"/>
    <w:unhideWhenUsed/>
    <w:rsid w:val="001D2D17"/>
    <w:pPr>
      <w:spacing w:after="0" w:line="240" w:lineRule="auto"/>
    </w:pPr>
    <w:rPr>
      <w:rFonts w:ascii="Times New Roman" w:eastAsia="Times New Roman" w:hAnsi="Times New Roman" w:cs="Times New Roman"/>
      <w:sz w:val="24"/>
      <w:szCs w:val="24"/>
      <w:lang w:eastAsia="en-GB"/>
    </w:rPr>
  </w:style>
</w:styles>
</file>

<file path=word/webSettings.xml><?xml version="1.0" encoding="utf-8"?>
<w:webSettings xmlns:mc="http://schemas.openxmlformats.org/markup-compatibility/2006" xmlns:r="http://schemas.openxmlformats.org/officeDocument/2006/relationships" xmlns:w="http://schemas.openxmlformats.org/wordprocessingml/2006/main" xmlns:w14="http://schemas.microsoft.com/office/word/2010/wordml" xmlns:w15="http://schemas.microsoft.com/office/word/2012/wordml" xmlns:w16se="http://schemas.microsoft.com/office/word/2015/wordml/symex" mc:Ignorable="w14 w15 w16se">
  <w:divs>
    <w:div w:id="968627469">
      <w:bodyDiv w:val="1"/>
      <w:marLeft w:val="0"/>
      <w:marRight w:val="0"/>
      <w:marTop w:val="0"/>
      <w:marBottom w:val="0"/>
      <w:divBdr>
        <w:top w:val="none" w:sz="0" w:space="0" w:color="auto"/>
        <w:left w:val="none" w:sz="0" w:space="0" w:color="auto"/>
        <w:bottom w:val="none" w:sz="0" w:space="0" w:color="auto"/>
        <w:right w:val="none" w:sz="0" w:space="0" w:color="auto"/>
      </w:divBdr>
    </w:div>
    <w:div w:id="1038624951">
      <w:bodyDiv w:val="1"/>
      <w:marLeft w:val="0"/>
      <w:marRight w:val="0"/>
      <w:marTop w:val="0"/>
      <w:marBottom w:val="0"/>
      <w:divBdr>
        <w:top w:val="none" w:sz="0" w:space="0" w:color="auto"/>
        <w:left w:val="none" w:sz="0" w:space="0" w:color="auto"/>
        <w:bottom w:val="none" w:sz="0" w:space="0" w:color="auto"/>
        <w:right w:val="none" w:sz="0" w:space="0" w:color="auto"/>
      </w:divBdr>
    </w:div>
    <w:div w:id="1196039855">
      <w:bodyDiv w:val="1"/>
      <w:marLeft w:val="0"/>
      <w:marRight w:val="0"/>
      <w:marTop w:val="0"/>
      <w:marBottom w:val="0"/>
      <w:divBdr>
        <w:top w:val="none" w:sz="0" w:space="0" w:color="auto"/>
        <w:left w:val="none" w:sz="0" w:space="0" w:color="auto"/>
        <w:bottom w:val="none" w:sz="0" w:space="0" w:color="auto"/>
        <w:right w:val="none" w:sz="0" w:space="0" w:color="auto"/>
      </w:divBdr>
      <w:divsChild>
        <w:div w:id="1957787201">
          <w:marLeft w:val="0"/>
          <w:marRight w:val="0"/>
          <w:marTop w:val="0"/>
          <w:marBottom w:val="0"/>
          <w:divBdr>
            <w:top w:val="none" w:sz="0" w:space="0" w:color="auto"/>
            <w:left w:val="none" w:sz="0" w:space="0" w:color="auto"/>
            <w:bottom w:val="none" w:sz="0" w:space="0" w:color="auto"/>
            <w:right w:val="none" w:sz="0" w:space="0" w:color="auto"/>
          </w:divBdr>
        </w:div>
      </w:divsChild>
    </w:div>
    <w:div w:id="1670208763">
      <w:bodyDiv w:val="1"/>
      <w:marLeft w:val="0"/>
      <w:marRight w:val="0"/>
      <w:marTop w:val="0"/>
      <w:marBottom w:val="0"/>
      <w:divBdr>
        <w:top w:val="none" w:sz="0" w:space="0" w:color="auto"/>
        <w:left w:val="none" w:sz="0" w:space="0" w:color="auto"/>
        <w:bottom w:val="none" w:sz="0" w:space="0" w:color="auto"/>
        <w:right w:val="none" w:sz="0" w:space="0" w:color="auto"/>
      </w:divBdr>
      <w:divsChild>
        <w:div w:id="2058233791">
          <w:marLeft w:val="0"/>
          <w:marRight w:val="0"/>
          <w:marTop w:val="0"/>
          <w:marBottom w:val="0"/>
          <w:divBdr>
            <w:top w:val="none" w:sz="0" w:space="0" w:color="auto"/>
            <w:left w:val="none" w:sz="0" w:space="0" w:color="auto"/>
            <w:bottom w:val="none" w:sz="0" w:space="0" w:color="auto"/>
            <w:right w:val="none" w:sz="0" w:space="0" w:color="auto"/>
          </w:divBdr>
        </w:div>
      </w:divsChild>
    </w:div>
  </w:divs>
  <w:relyOnVML/>
  <w:allowPNG/>
</w:webSettings>
</file>

<file path=word/_rels/document.xml.rels><?xml version="1.0" encoding="UTF-8" standalone="yes"?>
<Relationships xmlns="http://schemas.openxmlformats.org/package/2006/relationships"><Relationship Id="rId13" Type="http://schemas.openxmlformats.org/officeDocument/2006/relationships/hyperlink" Target="http://www.geographyiseverything.com/a---level.html" TargetMode="External"/><Relationship Id="rId18" Type="http://schemas.openxmlformats.org/officeDocument/2006/relationships/hyperlink" Target="http://www.assembly.wales/Research%20Documents/Coastal%20Erosion%20and%20Sea%20Level%20Rise%20-%20Quick%20guide-30012014-235792/qg12-0014-English.pdf" TargetMode="External"/><Relationship Id="rId26" Type="http://schemas.openxmlformats.org/officeDocument/2006/relationships/image" Target="media/image6.gif"/><Relationship Id="rId39" Type="http://schemas.openxmlformats.org/officeDocument/2006/relationships/hyperlink" Target="http://www.google.co.uk/url?sa=i&amp;rct=j&amp;q=&amp;esrc=s&amp;source=images&amp;cd=&amp;cad=rja&amp;uact=8&amp;ved=0ahUKEwiOnq3EhY7MAhVErRoKHV6LAVQQjRwIBw&amp;url=http://www.dreamstime.com/stock-photos-public-transportation-famous-system-curitiba-parana-brazil-image40702073&amp;bvm=bv.119408272,d.d2s&amp;psig=AFQjCNEm1qyUQHt7JefttHeC8fe2fOZYAg&amp;ust=1460720339977534" TargetMode="External"/><Relationship Id="rId21" Type="http://schemas.openxmlformats.org/officeDocument/2006/relationships/hyperlink" Target="http://coolgeography.co.uk/A-level/AQA/Year%2012/Rivers_Floods/Flooding/Bangladesh/Bangladesh.htm" TargetMode="External"/><Relationship Id="rId34" Type="http://schemas.openxmlformats.org/officeDocument/2006/relationships/hyperlink" Target="http://www.google.co.uk/url?sa=i&amp;rct=j&amp;q=&amp;esrc=s&amp;source=images&amp;cd=&amp;cad=rja&amp;uact=8&amp;ved=0ahUKEwj4m4rE-o3MAhVFlxoKHRRWDu4QjRwIBw&amp;url=http://www.fotosearch.com/photos-images/blackpool.html&amp;psig=AFQjCNF-f9fqNpvitAlK9uYTnxe2WvnEkw&amp;ust=1460717406212858" TargetMode="External"/><Relationship Id="rId42" Type="http://schemas.openxmlformats.org/officeDocument/2006/relationships/header" Target="header1.xml"/><Relationship Id="rId7" Type="http://schemas.openxmlformats.org/officeDocument/2006/relationships/endnotes" Target="endnotes.xml"/><Relationship Id="rId2" Type="http://schemas.openxmlformats.org/officeDocument/2006/relationships/numbering" Target="numbering.xml"/><Relationship Id="rId16" Type="http://schemas.openxmlformats.org/officeDocument/2006/relationships/hyperlink" Target="http://www.bgs.ac.uk/discoveringGeology/geologyOfBritain/viewer.html" TargetMode="External"/><Relationship Id="rId29" Type="http://schemas.openxmlformats.org/officeDocument/2006/relationships/image" Target="media/image7.jpeg"/><Relationship Id="rId1" Type="http://schemas.openxmlformats.org/officeDocument/2006/relationships/customXml" Target="../customXml/item1.xml"/><Relationship Id="rId6" Type="http://schemas.openxmlformats.org/officeDocument/2006/relationships/footnotes" Target="footnotes.xml"/><Relationship Id="rId11" Type="http://schemas.openxmlformats.org/officeDocument/2006/relationships/image" Target="media/image3.png"/><Relationship Id="rId24" Type="http://schemas.openxmlformats.org/officeDocument/2006/relationships/hyperlink" Target="http://www.fao.org/nr/water/issues/scarcity.html" TargetMode="External"/><Relationship Id="rId32" Type="http://schemas.openxmlformats.org/officeDocument/2006/relationships/hyperlink" Target="http://www.google.co.uk/url?sa=i&amp;rct=j&amp;q=&amp;esrc=s&amp;source=images&amp;cd=&amp;cad=rja&amp;uact=8&amp;ved=0ahUKEwjblb2HsYzMAhWCHg8KHUt7CN0QjRwIBw&amp;url=http://www.dreamstime.com/royalty-free-stock-images-bullring-shopping-leisure-complex-birmingham-england-uk-september-new-bull-ring-centre-was-designed-future-systems-image36376889&amp;psig=AFQjCNGoDzZk5pNf-NV09dEmIq_kXJzRSQ&amp;ust=1460663317471600" TargetMode="External"/><Relationship Id="rId37" Type="http://schemas.openxmlformats.org/officeDocument/2006/relationships/image" Target="media/image11.jpeg"/><Relationship Id="rId40" Type="http://schemas.openxmlformats.org/officeDocument/2006/relationships/image" Target="media/image13.jpeg"/><Relationship Id="rId45" Type="http://schemas.openxmlformats.org/officeDocument/2006/relationships/glossaryDocument" Target="glossary/document.xml"/><Relationship Id="rId5" Type="http://schemas.openxmlformats.org/officeDocument/2006/relationships/webSettings" Target="webSettings.xml"/><Relationship Id="rId15" Type="http://schemas.openxmlformats.org/officeDocument/2006/relationships/hyperlink" Target="http://www.onegeology.org/extra/kids/images/tides.jpg" TargetMode="External"/><Relationship Id="rId23" Type="http://schemas.openxmlformats.org/officeDocument/2006/relationships/hyperlink" Target="http://quagroup.com/wp-content/uploads/Water_Cycle-en.png" TargetMode="External"/><Relationship Id="rId28" Type="http://schemas.openxmlformats.org/officeDocument/2006/relationships/hyperlink" Target="https://www.google.co.uk/url?sa=i&amp;rct=j&amp;q=&amp;esrc=s&amp;source=images&amp;cd=&amp;cad=rja&amp;uact=8&amp;ved=0ahUKEwjiyPGEk4zMAhXGnA4KHe1iBxYQjRwIBw&amp;url=https://en.wikipedia.org/wiki/File:Spider-Man_India.jpg&amp;psig=AFQjCNG0TOMZbhUoy83vIjuKr3_L6jXK2g&amp;ust=1460655264628835" TargetMode="External"/><Relationship Id="rId36" Type="http://schemas.openxmlformats.org/officeDocument/2006/relationships/hyperlink" Target="https://www.google.co.uk/url?sa=i&amp;rct=j&amp;q=&amp;esrc=s&amp;source=images&amp;cd=&amp;cad=rja&amp;uact=8&amp;ved=0ahUKEwiH8qGsgI7MAhXCNhoKHX36CPgQjRwIBw&amp;url=https://en.wikipedia.org/wiki/Rural_area&amp;bvm=bv.119408272,d.d2s&amp;psig=AFQjCNHvKt2lenGcv_riY3a6r7Wi5EN0nw&amp;ust=1460718964756688" TargetMode="External"/><Relationship Id="rId10" Type="http://schemas.microsoft.com/office/2007/relationships/hdphoto" Target="media/hdphoto1.wdp"/><Relationship Id="rId19" Type="http://schemas.openxmlformats.org/officeDocument/2006/relationships/hyperlink" Target="http://www.bgs.ac.uk/discoveringGeology/climateChange/general/coastalErosion.html" TargetMode="External"/><Relationship Id="rId31" Type="http://schemas.openxmlformats.org/officeDocument/2006/relationships/image" Target="media/image8.jpeg"/><Relationship Id="rId44" Type="http://schemas.openxmlformats.org/officeDocument/2006/relationships/fontTable" Target="fontTable.xml"/><Relationship Id="rId4" Type="http://schemas.openxmlformats.org/officeDocument/2006/relationships/settings" Target="settings.xml"/><Relationship Id="rId9" Type="http://schemas.openxmlformats.org/officeDocument/2006/relationships/image" Target="media/image2.png"/><Relationship Id="rId14" Type="http://schemas.openxmlformats.org/officeDocument/2006/relationships/image" Target="media/image4.png"/><Relationship Id="rId22" Type="http://schemas.openxmlformats.org/officeDocument/2006/relationships/image" Target="media/image5.png"/><Relationship Id="rId27" Type="http://schemas.openxmlformats.org/officeDocument/2006/relationships/hyperlink" Target="http://watermaps.environment-agency.gov.uk/wiyby/wiyby.aspx?topic=floodmap" TargetMode="External"/><Relationship Id="rId30" Type="http://schemas.openxmlformats.org/officeDocument/2006/relationships/hyperlink" Target="http://www.google.co.uk/url?sa=i&amp;rct=j&amp;q=&amp;esrc=s&amp;source=images&amp;cd=&amp;cad=rja&amp;uact=8&amp;ved=0ahUKEwjdp5uxlYzMAhVEgg8KHYSvBPsQjRwIBw&amp;url=http://www.123rf.com/photo_8973431_map-of-european-union-with-flag-of-eu.html&amp;bvm=bv.119408272,d.ZWU&amp;psig=AFQjCNE9zkI6F52em5pptog60otbD3Uofg&amp;ust=1460655882687435" TargetMode="External"/><Relationship Id="rId35" Type="http://schemas.openxmlformats.org/officeDocument/2006/relationships/image" Target="media/image10.jpeg"/><Relationship Id="rId43" Type="http://schemas.openxmlformats.org/officeDocument/2006/relationships/footer" Target="footer1.xml"/><Relationship Id="rId8" Type="http://schemas.openxmlformats.org/officeDocument/2006/relationships/image" Target="media/image1.png"/><Relationship Id="rId3" Type="http://schemas.openxmlformats.org/officeDocument/2006/relationships/styles" Target="styles.xml"/><Relationship Id="rId12" Type="http://schemas.microsoft.com/office/2007/relationships/hdphoto" Target="media/hdphoto2.wdp"/><Relationship Id="rId17" Type="http://schemas.openxmlformats.org/officeDocument/2006/relationships/hyperlink" Target="http://www.theguardian.com/environment/sea-level" TargetMode="External"/><Relationship Id="rId25" Type="http://schemas.openxmlformats.org/officeDocument/2006/relationships/hyperlink" Target="http://www.fao.org/nr/water/docs/wwd07brochure.pdf" TargetMode="External"/><Relationship Id="rId33" Type="http://schemas.openxmlformats.org/officeDocument/2006/relationships/image" Target="media/image9.jpeg"/><Relationship Id="rId38" Type="http://schemas.openxmlformats.org/officeDocument/2006/relationships/image" Target="media/image12.jpeg"/><Relationship Id="rId46" Type="http://schemas.openxmlformats.org/officeDocument/2006/relationships/theme" Target="theme/theme1.xml"/><Relationship Id="rId20" Type="http://schemas.openxmlformats.org/officeDocument/2006/relationships/hyperlink" Target="http://www.bbc.co.uk/schools/gcsebitesize/geography/water_rivers/river_flooding_management_rev6.shtml" TargetMode="External"/><Relationship Id="rId41" Type="http://schemas.openxmlformats.org/officeDocument/2006/relationships/hyperlink" Target="https://www.futurelearn.com/courses" TargetMode="External"/></Relationships>
</file>

<file path=word/_rels/header1.xml.rels><?xml version="1.0" encoding="UTF-8" standalone="yes"?>
<Relationships xmlns="http://schemas.openxmlformats.org/package/2006/relationships"><Relationship Id="rId1" Type="http://schemas.openxmlformats.org/officeDocument/2006/relationships/image" Target="media/image14.png"/></Relationships>
</file>

<file path=word/glossary/_rels/document.xml.rels><?xml version="1.0" encoding="UTF-8" standalone="yes"?>
<Relationships xmlns="http://schemas.openxmlformats.org/package/2006/relationships"><Relationship Id="rId3" Type="http://schemas.openxmlformats.org/officeDocument/2006/relationships/webSettings" Target="webSettings.xml"/><Relationship Id="rId2" Type="http://schemas.openxmlformats.org/officeDocument/2006/relationships/settings" Target="settings.xml"/><Relationship Id="rId1" Type="http://schemas.openxmlformats.org/officeDocument/2006/relationships/styles" Target="styles.xml"/><Relationship Id="rId4" Type="http://schemas.openxmlformats.org/officeDocument/2006/relationships/fontTable" Target="fontTable.xml"/></Relationships>
</file>

<file path=word/glossary/document.xml><?xml version="1.0" encoding="utf-8"?>
<w:glossaryDocument xmlns:wpc="http://schemas.microsoft.com/office/word/2010/wordprocessingCanvas" xmlns:cx="http://schemas.microsoft.com/office/drawing/2014/chartex" xmlns:cx1="http://schemas.microsoft.com/office/drawing/2015/9/8/chartex" xmlns:mc="http://schemas.openxmlformats.org/markup-compatibility/2006" xmlns:o="urn:schemas-microsoft-com:office:office"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p14"/>
</file>

<file path=word/glossary/fontTable.xml><?xml version="1.0" encoding="utf-8"?>
<w:fonts xmlns:mc="http://schemas.openxmlformats.org/markup-compatibility/2006" xmlns:r="http://schemas.openxmlformats.org/officeDocument/2006/relationships" xmlns:w="http://schemas.openxmlformats.org/wordprocessingml/2006/main" xmlns:w14="http://schemas.microsoft.com/office/word/2010/wordml" xmlns:w15="http://schemas.microsoft.com/office/word/2012/wordml" xmlns:w16se="http://schemas.microsoft.com/office/word/2015/wordml/symex" mc:Ignorable="w14 w15 w16se">
  <w:font w:name="Symbol">
    <w:panose1 w:val="05050102010706020507"/>
    <w:charset w:val="02"/>
    <w:family w:val="roman"/>
    <w:pitch w:val="variable"/>
    <w:sig w:usb0="00000000" w:usb1="10000000" w:usb2="00000000" w:usb3="00000000" w:csb0="80000000" w:csb1="00000000"/>
  </w:font>
  <w:font w:name="Times New Roman">
    <w:panose1 w:val="02020603050405020304"/>
    <w:charset w:val="00"/>
    <w:family w:val="roman"/>
    <w:pitch w:val="variable"/>
    <w:sig w:usb0="E0002AFF" w:usb1="C0007843" w:usb2="00000009" w:usb3="00000000" w:csb0="000001FF" w:csb1="00000000"/>
  </w:font>
  <w:font w:name="Courier New">
    <w:panose1 w:val="02070309020205020404"/>
    <w:charset w:val="00"/>
    <w:family w:val="modern"/>
    <w:pitch w:val="fixed"/>
    <w:sig w:usb0="E0002EFF" w:usb1="C0007843" w:usb2="00000009" w:usb3="00000000" w:csb0="000001FF" w:csb1="00000000"/>
  </w:font>
  <w:font w:name="Wingdings">
    <w:panose1 w:val="05000000000000000000"/>
    <w:charset w:val="02"/>
    <w:family w:val="auto"/>
    <w:pitch w:val="variable"/>
    <w:sig w:usb0="00000000" w:usb1="10000000" w:usb2="00000000" w:usb3="00000000" w:csb0="80000000" w:csb1="00000000"/>
  </w:font>
  <w:font w:name="Calibri">
    <w:panose1 w:val="020F0502020204030204"/>
    <w:charset w:val="00"/>
    <w:family w:val="swiss"/>
    <w:pitch w:val="variable"/>
    <w:sig w:usb0="E00002FF" w:usb1="4000ACFF" w:usb2="00000001" w:usb3="00000000" w:csb0="0000019F" w:csb1="00000000"/>
  </w:font>
  <w:font w:name="MS Mincho">
    <w:altName w:val="Yu Gothic UI"/>
    <w:panose1 w:val="02020609040205080304"/>
    <w:charset w:val="80"/>
    <w:family w:val="modern"/>
    <w:pitch w:val="fixed"/>
    <w:sig w:usb0="E00002FF" w:usb1="6AC7FDFB" w:usb2="08000012" w:usb3="00000000" w:csb0="0002009F" w:csb1="00000000"/>
  </w:font>
  <w:font w:name="Cambria">
    <w:panose1 w:val="02040503050406030204"/>
    <w:charset w:val="00"/>
    <w:family w:val="roman"/>
    <w:pitch w:val="variable"/>
    <w:sig w:usb0="A00002EF" w:usb1="4000004B" w:usb2="00000000" w:usb3="00000000" w:csb0="0000009F" w:csb1="00000000"/>
  </w:font>
  <w:font w:name="MS Gothic">
    <w:altName w:val="ＭＳ ゴシック"/>
    <w:panose1 w:val="020B0609070205080204"/>
    <w:charset w:val="80"/>
    <w:family w:val="modern"/>
    <w:pitch w:val="fixed"/>
    <w:sig w:usb0="E00002FF" w:usb1="6AC7FDFB" w:usb2="00000012" w:usb3="00000000" w:csb0="0002009F" w:csb1="00000000"/>
  </w:font>
  <w:font w:name="Lucida Grande">
    <w:charset w:val="00"/>
    <w:family w:val="auto"/>
    <w:pitch w:val="variable"/>
    <w:sig w:usb0="E1000AEF" w:usb1="5000A1FF" w:usb2="00000000" w:usb3="00000000" w:csb0="000001BF" w:csb1="00000000"/>
  </w:font>
  <w:font w:name="Bliss 2 Regular">
    <w:panose1 w:val="02000506030000020004"/>
    <w:charset w:val="00"/>
    <w:family w:val="modern"/>
    <w:notTrueType/>
    <w:pitch w:val="variable"/>
    <w:sig w:usb0="A00000AF" w:usb1="5000204B" w:usb2="00000000" w:usb3="00000000" w:csb0="0000009B" w:csb1="00000000"/>
  </w:font>
  <w:font w:name="Segoe UI">
    <w:panose1 w:val="020B0502040204020203"/>
    <w:charset w:val="00"/>
    <w:family w:val="swiss"/>
    <w:pitch w:val="variable"/>
    <w:sig w:usb0="E1002AFF" w:usb1="C000E47F" w:usb2="00000029" w:usb3="00000000" w:csb0="000001FF" w:csb1="00000000"/>
  </w:font>
  <w:font w:name="Arial">
    <w:panose1 w:val="020B0604020202020204"/>
    <w:charset w:val="00"/>
    <w:family w:val="swiss"/>
    <w:pitch w:val="variable"/>
    <w:sig w:usb0="E0002AFF" w:usb1="C0007843" w:usb2="00000009" w:usb3="00000000" w:csb0="000001FF" w:csb1="00000000"/>
  </w:font>
  <w:font w:name="Trebuchet MS">
    <w:panose1 w:val="020B0603020202020204"/>
    <w:charset w:val="00"/>
    <w:family w:val="swiss"/>
    <w:pitch w:val="variable"/>
    <w:sig w:usb0="00000287" w:usb1="00000000" w:usb2="00000000" w:usb3="00000000" w:csb0="0000009F" w:csb1="00000000"/>
  </w:font>
  <w:font w:name="Helvetica">
    <w:panose1 w:val="020B0504020202020204"/>
    <w:charset w:val="00"/>
    <w:family w:val="swiss"/>
    <w:notTrueType/>
    <w:pitch w:val="variable"/>
    <w:sig w:usb0="00000003" w:usb1="00000000" w:usb2="00000000" w:usb3="00000000" w:csb0="00000001" w:csb1="00000000"/>
  </w:font>
  <w:font w:name="Calibri Light">
    <w:panose1 w:val="020F0302020204030204"/>
    <w:charset w:val="00"/>
    <w:family w:val="swiss"/>
    <w:pitch w:val="variable"/>
    <w:sig w:usb0="A00002EF" w:usb1="4000207B" w:usb2="00000000" w:usb3="00000000" w:csb0="0000009F" w:csb1="00000000"/>
  </w:font>
</w:fonts>
</file>

<file path=word/glossary/settings.xml><?xml version="1.0" encoding="utf-8"?>
<w:settings xmlns:mc="http://schemas.openxmlformats.org/markup-compatibility/2006" xmlns:o="urn:schemas-microsoft-com:office:office" xmlns:r="http://schemas.openxmlformats.org/officeDocument/2006/relationships" xmlns:m="http://schemas.openxmlformats.org/officeDocument/2006/math" xmlns:v="urn:schemas-microsoft-com:vml" xmlns:w10="urn:schemas-microsoft-com:office:word" xmlns:w="http://schemas.openxmlformats.org/wordprocessingml/2006/main" xmlns:w14="http://schemas.microsoft.com/office/word/2010/wordml" xmlns:w15="http://schemas.microsoft.com/office/word/2012/wordml" xmlns:w16se="http://schemas.microsoft.com/office/word/2015/wordml/symex" xmlns:sl="http://schemas.openxmlformats.org/schemaLibrary/2006/main" mc:Ignorable="w14 w15 w16se">
  <w:view w:val="normal"/>
  <w:defaultTabStop w:val="720"/>
  <w:characterSpacingControl w:val="doNotCompress"/>
  <w:compat>
    <w:useFELayout/>
    <w:compatSetting w:name="compatibilityMode" w:uri="http://schemas.microsoft.com/office/word" w:val="15"/>
    <w:compatSetting w:name="overrideTableStyleFontSizeAndJustification" w:uri="http://schemas.microsoft.com/office/word" w:val="1"/>
    <w:compatSetting w:name="enableOpenTypeFeatures" w:uri="http://schemas.microsoft.com/office/word" w:val="1"/>
    <w:compatSetting w:name="doNotFlipMirrorIndents" w:uri="http://schemas.microsoft.com/office/word" w:val="1"/>
    <w:compatSetting w:name="differentiateMultirowTableHeaders" w:uri="http://schemas.microsoft.com/office/word" w:val="1"/>
  </w:compat>
  <w:rsids>
    <w:rsidRoot w:val="00F060BB"/>
    <w:rsid w:val="00F060BB"/>
  </w:rsids>
  <m:mathPr>
    <m:mathFont m:val="Cambria Math"/>
    <m:brkBin m:val="before"/>
    <m:brkBinSub m:val="--"/>
    <m:smallFrac m:val="0"/>
    <m:dispDef/>
    <m:lMargin m:val="0"/>
    <m:rMargin m:val="0"/>
    <m:defJc m:val="centerGroup"/>
    <m:wrapIndent m:val="1440"/>
    <m:intLim m:val="subSup"/>
    <m:naryLim m:val="undOvr"/>
  </m:mathPr>
  <w:themeFontLang w:val="en-GB"/>
  <w:clrSchemeMapping w:bg1="light1" w:t1="dark1" w:bg2="light2" w:t2="dark2" w:accent1="accent1" w:accent2="accent2" w:accent3="accent3" w:accent4="accent4" w:accent5="accent5" w:accent6="accent6" w:hyperlink="hyperlink" w:followedHyperlink="followedHyperlink"/>
  <w:decimalSymbol w:val="."/>
  <w:listSeparator w:val=","/>
  <w15:chartTrackingRefBased/>
</w:settings>
</file>

<file path=word/glossary/styles.xml><?xml version="1.0" encoding="utf-8"?>
<w:styles xmlns:mc="http://schemas.openxmlformats.org/markup-compatibility/2006" xmlns:r="http://schemas.openxmlformats.org/officeDocument/2006/relationships" xmlns:w="http://schemas.openxmlformats.org/wordprocessingml/2006/main" xmlns:w14="http://schemas.microsoft.com/office/word/2010/wordml" xmlns:w15="http://schemas.microsoft.com/office/word/2012/wordml" xmlns:w16se="http://schemas.microsoft.com/office/word/2015/wordml/symex" mc:Ignorable="w14 w15 w16se">
  <w:docDefaults>
    <w:rPrDefault>
      <w:rPr>
        <w:rFonts w:asciiTheme="minorHAnsi" w:eastAsiaTheme="minorEastAsia" w:hAnsiTheme="minorHAnsi" w:cstheme="minorBidi"/>
        <w:sz w:val="22"/>
        <w:szCs w:val="22"/>
        <w:lang w:val="en-GB" w:eastAsia="en-GB" w:bidi="ar-SA"/>
      </w:rPr>
    </w:rPrDefault>
    <w:pPrDefault>
      <w:pPr>
        <w:spacing w:after="160" w:line="259" w:lineRule="auto"/>
      </w:pPr>
    </w:pPrDefault>
  </w:docDefaults>
  <w:latentStyles w:defLockedState="0" w:defUIPriority="99" w:defSemiHidden="0" w:defUnhideWhenUsed="0" w:defQFormat="0" w:count="371">
    <w:lsdException w:name="Normal" w:uiPriority="0" w:qFormat="1"/>
    <w:lsdException w:name="heading 1" w:uiPriority="9" w:qFormat="1"/>
    <w:lsdException w:name="heading 2" w:semiHidden="1" w:uiPriority="9" w:unhideWhenUsed="1" w:qFormat="1"/>
    <w:lsdException w:name="heading 3" w:semiHidden="1" w:uiPriority="9" w:unhideWhenUsed="1" w:qFormat="1"/>
    <w:lsdException w:name="heading 4" w:semiHidden="1" w:uiPriority="9" w:unhideWhenUsed="1" w:qFormat="1"/>
    <w:lsdException w:name="heading 5" w:semiHidden="1" w:uiPriority="9" w:unhideWhenUsed="1" w:qFormat="1"/>
    <w:lsdException w:name="heading 6" w:semiHidden="1" w:uiPriority="9" w:unhideWhenUsed="1" w:qFormat="1"/>
    <w:lsdException w:name="heading 7" w:semiHidden="1" w:uiPriority="9" w:unhideWhenUsed="1" w:qFormat="1"/>
    <w:lsdException w:name="heading 8" w:semiHidden="1" w:uiPriority="9" w:unhideWhenUsed="1" w:qFormat="1"/>
    <w:lsdException w:name="heading 9" w:semiHidden="1" w:uiPriority="9" w:unhideWhenUsed="1" w:qFormat="1"/>
    <w:lsdException w:name="index 1" w:semiHidden="1" w:unhideWhenUsed="1"/>
    <w:lsdException w:name="index 2" w:semiHidden="1" w:unhideWhenUsed="1"/>
    <w:lsdException w:name="index 3" w:semiHidden="1" w:unhideWhenUsed="1"/>
    <w:lsdException w:name="index 4" w:semiHidden="1" w:unhideWhenUsed="1"/>
    <w:lsdException w:name="index 5" w:semiHidden="1" w:unhideWhenUsed="1"/>
    <w:lsdException w:name="index 6" w:semiHidden="1" w:unhideWhenUsed="1"/>
    <w:lsdException w:name="index 7" w:semiHidden="1" w:unhideWhenUsed="1"/>
    <w:lsdException w:name="index 8" w:semiHidden="1" w:unhideWhenUsed="1"/>
    <w:lsdException w:name="index 9" w:semiHidden="1" w:unhideWhenUsed="1"/>
    <w:lsdException w:name="toc 1" w:semiHidden="1" w:uiPriority="39" w:unhideWhenUsed="1"/>
    <w:lsdException w:name="toc 2" w:semiHidden="1" w:uiPriority="39" w:unhideWhenUsed="1"/>
    <w:lsdException w:name="toc 3" w:semiHidden="1" w:uiPriority="39" w:unhideWhenUsed="1"/>
    <w:lsdException w:name="toc 4" w:semiHidden="1" w:uiPriority="39" w:unhideWhenUsed="1"/>
    <w:lsdException w:name="toc 5" w:semiHidden="1" w:uiPriority="39" w:unhideWhenUsed="1"/>
    <w:lsdException w:name="toc 6" w:semiHidden="1" w:uiPriority="39" w:unhideWhenUsed="1"/>
    <w:lsdException w:name="toc 7" w:semiHidden="1" w:uiPriority="39" w:unhideWhenUsed="1"/>
    <w:lsdException w:name="toc 8" w:semiHidden="1" w:uiPriority="39" w:unhideWhenUsed="1"/>
    <w:lsdException w:name="toc 9" w:semiHidden="1" w:uiPriority="39" w:unhideWhenUsed="1"/>
    <w:lsdException w:name="Normal Indent" w:semiHidden="1" w:unhideWhenUsed="1"/>
    <w:lsdException w:name="footnote text" w:semiHidden="1" w:unhideWhenUsed="1"/>
    <w:lsdException w:name="annotation text" w:semiHidden="1" w:unhideWhenUsed="1"/>
    <w:lsdException w:name="header" w:semiHidden="1" w:unhideWhenUsed="1"/>
    <w:lsdException w:name="footer" w:semiHidden="1" w:unhideWhenUsed="1"/>
    <w:lsdException w:name="index heading" w:semiHidden="1" w:unhideWhenUsed="1"/>
    <w:lsdException w:name="caption" w:semiHidden="1" w:uiPriority="35" w:unhideWhenUsed="1" w:qFormat="1"/>
    <w:lsdException w:name="table of figures" w:semiHidden="1" w:unhideWhenUsed="1"/>
    <w:lsdException w:name="envelope address" w:semiHidden="1" w:unhideWhenUsed="1"/>
    <w:lsdException w:name="envelope return" w:semiHidden="1" w:unhideWhenUsed="1"/>
    <w:lsdException w:name="footnote reference" w:semiHidden="1" w:unhideWhenUsed="1"/>
    <w:lsdException w:name="annotation reference" w:semiHidden="1" w:unhideWhenUsed="1"/>
    <w:lsdException w:name="line number" w:semiHidden="1" w:unhideWhenUsed="1"/>
    <w:lsdException w:name="page number" w:semiHidden="1" w:unhideWhenUsed="1"/>
    <w:lsdException w:name="endnote reference" w:semiHidden="1" w:unhideWhenUsed="1"/>
    <w:lsdException w:name="endnote text" w:semiHidden="1" w:unhideWhenUsed="1"/>
    <w:lsdException w:name="table of authorities" w:semiHidden="1" w:unhideWhenUsed="1"/>
    <w:lsdException w:name="macro" w:semiHidden="1" w:unhideWhenUsed="1"/>
    <w:lsdException w:name="toa heading" w:semiHidden="1" w:unhideWhenUsed="1"/>
    <w:lsdException w:name="List" w:semiHidden="1" w:unhideWhenUsed="1"/>
    <w:lsdException w:name="List Bullet" w:semiHidden="1" w:unhideWhenUsed="1"/>
    <w:lsdException w:name="List Number" w:semiHidden="1" w:unhideWhenUsed="1"/>
    <w:lsdException w:name="List 2" w:semiHidden="1" w:unhideWhenUsed="1"/>
    <w:lsdException w:name="List 3" w:semiHidden="1" w:unhideWhenUsed="1"/>
    <w:lsdException w:name="List 4" w:semiHidden="1" w:unhideWhenUsed="1"/>
    <w:lsdException w:name="List 5" w:semiHidden="1" w:unhideWhenUsed="1"/>
    <w:lsdException w:name="List Bullet 2" w:semiHidden="1" w:unhideWhenUsed="1"/>
    <w:lsdException w:name="List Bullet 3" w:semiHidden="1" w:unhideWhenUsed="1"/>
    <w:lsdException w:name="List Bullet 4" w:semiHidden="1" w:unhideWhenUsed="1"/>
    <w:lsdException w:name="List Bullet 5" w:semiHidden="1" w:unhideWhenUsed="1"/>
    <w:lsdException w:name="List Number 2" w:semiHidden="1" w:unhideWhenUsed="1"/>
    <w:lsdException w:name="List Number 3" w:semiHidden="1" w:unhideWhenUsed="1"/>
    <w:lsdException w:name="List Number 4" w:semiHidden="1" w:unhideWhenUsed="1"/>
    <w:lsdException w:name="List Number 5" w:semiHidden="1" w:unhideWhenUsed="1"/>
    <w:lsdException w:name="Title" w:uiPriority="10" w:qFormat="1"/>
    <w:lsdException w:name="Closing" w:semiHidden="1" w:unhideWhenUsed="1"/>
    <w:lsdException w:name="Signature" w:semiHidden="1" w:unhideWhenUsed="1"/>
    <w:lsdException w:name="Default Paragraph Font" w:semiHidden="1" w:uiPriority="1" w:unhideWhenUsed="1"/>
    <w:lsdException w:name="Body Text" w:semiHidden="1" w:unhideWhenUsed="1"/>
    <w:lsdException w:name="Body Text Indent" w:semiHidden="1" w:unhideWhenUsed="1"/>
    <w:lsdException w:name="List Continue" w:semiHidden="1" w:unhideWhenUsed="1"/>
    <w:lsdException w:name="List Continue 2" w:semiHidden="1" w:unhideWhenUsed="1"/>
    <w:lsdException w:name="List Continue 3" w:semiHidden="1" w:unhideWhenUsed="1"/>
    <w:lsdException w:name="List Continue 4" w:semiHidden="1" w:unhideWhenUsed="1"/>
    <w:lsdException w:name="List Continue 5" w:semiHidden="1" w:unhideWhenUsed="1"/>
    <w:lsdException w:name="Message Header" w:semiHidden="1" w:unhideWhenUsed="1"/>
    <w:lsdException w:name="Subtitle" w:uiPriority="11" w:qFormat="1"/>
    <w:lsdException w:name="Salutation" w:semiHidden="1" w:unhideWhenUsed="1"/>
    <w:lsdException w:name="Date" w:semiHidden="1" w:unhideWhenUsed="1"/>
    <w:lsdException w:name="Body Text First Indent" w:semiHidden="1" w:unhideWhenUsed="1"/>
    <w:lsdException w:name="Body Text First Indent 2" w:semiHidden="1" w:unhideWhenUsed="1"/>
    <w:lsdException w:name="Note Heading" w:semiHidden="1" w:unhideWhenUsed="1"/>
    <w:lsdException w:name="Body Text 2" w:semiHidden="1" w:unhideWhenUsed="1"/>
    <w:lsdException w:name="Body Text 3" w:semiHidden="1" w:unhideWhenUsed="1"/>
    <w:lsdException w:name="Body Text Indent 2" w:semiHidden="1" w:unhideWhenUsed="1"/>
    <w:lsdException w:name="Body Text Indent 3" w:semiHidden="1" w:unhideWhenUsed="1"/>
    <w:lsdException w:name="Block Text" w:semiHidden="1" w:unhideWhenUsed="1"/>
    <w:lsdException w:name="Hyperlink" w:semiHidden="1" w:unhideWhenUsed="1"/>
    <w:lsdException w:name="FollowedHyperlink" w:semiHidden="1" w:unhideWhenUsed="1"/>
    <w:lsdException w:name="Strong" w:uiPriority="22" w:qFormat="1"/>
    <w:lsdException w:name="Emphasis" w:uiPriority="20" w:qFormat="1"/>
    <w:lsdException w:name="Document Map" w:semiHidden="1" w:unhideWhenUsed="1"/>
    <w:lsdException w:name="Plain Text" w:semiHidden="1" w:unhideWhenUsed="1"/>
    <w:lsdException w:name="E-mail Signature" w:semiHidden="1" w:unhideWhenUsed="1"/>
    <w:lsdException w:name="HTML Top of Form" w:semiHidden="1" w:unhideWhenUsed="1"/>
    <w:lsdException w:name="HTML Bottom of Form" w:semiHidden="1" w:unhideWhenUsed="1"/>
    <w:lsdException w:name="Normal (Web)" w:semiHidden="1" w:unhideWhenUsed="1"/>
    <w:lsdException w:name="HTML Acronym" w:semiHidden="1" w:unhideWhenUsed="1"/>
    <w:lsdException w:name="HTML Address" w:semiHidden="1" w:unhideWhenUsed="1"/>
    <w:lsdException w:name="HTML Cite" w:semiHidden="1" w:unhideWhenUsed="1"/>
    <w:lsdException w:name="HTML Code" w:semiHidden="1" w:unhideWhenUsed="1"/>
    <w:lsdException w:name="HTML Definition" w:semiHidden="1" w:unhideWhenUsed="1"/>
    <w:lsdException w:name="HTML Keyboard" w:semiHidden="1" w:unhideWhenUsed="1"/>
    <w:lsdException w:name="HTML Preformatted" w:semiHidden="1" w:unhideWhenUsed="1"/>
    <w:lsdException w:name="HTML Sample" w:semiHidden="1" w:unhideWhenUsed="1"/>
    <w:lsdException w:name="HTML Typewriter" w:semiHidden="1" w:unhideWhenUsed="1"/>
    <w:lsdException w:name="HTML Variable" w:semiHidden="1" w:unhideWhenUsed="1"/>
    <w:lsdException w:name="Normal Table" w:semiHidden="1" w:unhideWhenUsed="1"/>
    <w:lsdException w:name="annotation subject" w:semiHidden="1" w:unhideWhenUsed="1"/>
    <w:lsdException w:name="No List" w:semiHidden="1" w:unhideWhenUsed="1"/>
    <w:lsdException w:name="Outline List 1" w:semiHidden="1" w:unhideWhenUsed="1"/>
    <w:lsdException w:name="Outline List 2" w:semiHidden="1" w:unhideWhenUsed="1"/>
    <w:lsdException w:name="Outline List 3" w:semiHidden="1" w:unhideWhenUsed="1"/>
    <w:lsdException w:name="Table Simple 1" w:semiHidden="1" w:unhideWhenUsed="1"/>
    <w:lsdException w:name="Table Simple 2" w:semiHidden="1" w:unhideWhenUsed="1"/>
    <w:lsdException w:name="Table Simple 3" w:semiHidden="1" w:unhideWhenUsed="1"/>
    <w:lsdException w:name="Table Classic 1" w:semiHidden="1" w:unhideWhenUsed="1"/>
    <w:lsdException w:name="Table Classic 2" w:semiHidden="1" w:unhideWhenUsed="1"/>
    <w:lsdException w:name="Table Classic 3" w:semiHidden="1" w:unhideWhenUsed="1"/>
    <w:lsdException w:name="Table Classic 4" w:semiHidden="1" w:unhideWhenUsed="1"/>
    <w:lsdException w:name="Table Colorful 1" w:semiHidden="1" w:unhideWhenUsed="1"/>
    <w:lsdException w:name="Table Colorful 2" w:semiHidden="1" w:unhideWhenUsed="1"/>
    <w:lsdException w:name="Table Colorful 3" w:semiHidden="1" w:unhideWhenUsed="1"/>
    <w:lsdException w:name="Table Columns 1" w:semiHidden="1" w:unhideWhenUsed="1"/>
    <w:lsdException w:name="Table Columns 2" w:semiHidden="1" w:unhideWhenUsed="1"/>
    <w:lsdException w:name="Table Columns 3" w:semiHidden="1" w:unhideWhenUsed="1"/>
    <w:lsdException w:name="Table Columns 4" w:semiHidden="1" w:unhideWhenUsed="1"/>
    <w:lsdException w:name="Table Columns 5" w:semiHidden="1" w:unhideWhenUsed="1"/>
    <w:lsdException w:name="Table Grid 1" w:semiHidden="1" w:unhideWhenUsed="1"/>
    <w:lsdException w:name="Table Grid 2" w:semiHidden="1" w:unhideWhenUsed="1"/>
    <w:lsdException w:name="Table Grid 3" w:semiHidden="1" w:unhideWhenUsed="1"/>
    <w:lsdException w:name="Table Grid 4" w:semiHidden="1" w:unhideWhenUsed="1"/>
    <w:lsdException w:name="Table Grid 5" w:semiHidden="1" w:unhideWhenUsed="1"/>
    <w:lsdException w:name="Table Grid 6" w:semiHidden="1" w:unhideWhenUsed="1"/>
    <w:lsdException w:name="Table Grid 7" w:semiHidden="1" w:unhideWhenUsed="1"/>
    <w:lsdException w:name="Table Grid 8" w:semiHidden="1" w:unhideWhenUsed="1"/>
    <w:lsdException w:name="Table List 1" w:semiHidden="1" w:unhideWhenUsed="1"/>
    <w:lsdException w:name="Table List 2" w:semiHidden="1" w:unhideWhenUsed="1"/>
    <w:lsdException w:name="Table List 3" w:semiHidden="1" w:unhideWhenUsed="1"/>
    <w:lsdException w:name="Table List 4" w:semiHidden="1" w:unhideWhenUsed="1"/>
    <w:lsdException w:name="Table List 5" w:semiHidden="1" w:unhideWhenUsed="1"/>
    <w:lsdException w:name="Table List 6" w:semiHidden="1" w:unhideWhenUsed="1"/>
    <w:lsdException w:name="Table List 7" w:semiHidden="1" w:unhideWhenUsed="1"/>
    <w:lsdException w:name="Table List 8" w:semiHidden="1" w:unhideWhenUsed="1"/>
    <w:lsdException w:name="Table 3D effects 1" w:semiHidden="1" w:unhideWhenUsed="1"/>
    <w:lsdException w:name="Table 3D effects 2" w:semiHidden="1" w:unhideWhenUsed="1"/>
    <w:lsdException w:name="Table 3D effects 3" w:semiHidden="1" w:unhideWhenUsed="1"/>
    <w:lsdException w:name="Table Contemporary" w:semiHidden="1" w:unhideWhenUsed="1"/>
    <w:lsdException w:name="Table Elegant" w:semiHidden="1" w:unhideWhenUsed="1"/>
    <w:lsdException w:name="Table Professional" w:semiHidden="1" w:unhideWhenUsed="1"/>
    <w:lsdException w:name="Table Subtle 1" w:semiHidden="1" w:unhideWhenUsed="1"/>
    <w:lsdException w:name="Table Subtle 2" w:semiHidden="1" w:unhideWhenUsed="1"/>
    <w:lsdException w:name="Table Web 1" w:semiHidden="1" w:unhideWhenUsed="1"/>
    <w:lsdException w:name="Table Web 2" w:semiHidden="1" w:unhideWhenUsed="1"/>
    <w:lsdException w:name="Table Web 3" w:semiHidden="1" w:unhideWhenUsed="1"/>
    <w:lsdException w:name="Balloon Text" w:semiHidden="1" w:unhideWhenUsed="1"/>
    <w:lsdException w:name="Table Grid" w:uiPriority="39"/>
    <w:lsdException w:name="Table Theme" w:semiHidden="1" w:unhideWhenUsed="1"/>
    <w:lsdException w:name="Placeholder Text" w:semiHidden="1"/>
    <w:lsdException w:name="No Spacing" w:uiPriority="1" w:qFormat="1"/>
    <w:lsdException w:name="Light Shading" w:uiPriority="60"/>
    <w:lsdException w:name="Light List" w:uiPriority="61"/>
    <w:lsdException w:name="Light Grid" w:uiPriority="62"/>
    <w:lsdException w:name="Medium Shading 1" w:uiPriority="63"/>
    <w:lsdException w:name="Medium Shading 2" w:uiPriority="64"/>
    <w:lsdException w:name="Medium List 1" w:uiPriority="65"/>
    <w:lsdException w:name="Medium List 2" w:uiPriority="66"/>
    <w:lsdException w:name="Medium Grid 1" w:uiPriority="67"/>
    <w:lsdException w:name="Medium Grid 2" w:uiPriority="68"/>
    <w:lsdException w:name="Medium Grid 3" w:uiPriority="69"/>
    <w:lsdException w:name="Dark List" w:uiPriority="70"/>
    <w:lsdException w:name="Colorful Shading" w:uiPriority="71"/>
    <w:lsdException w:name="Colorful List" w:uiPriority="72"/>
    <w:lsdException w:name="Colorful Grid" w:uiPriority="73"/>
    <w:lsdException w:name="Light Shading Accent 1" w:uiPriority="60"/>
    <w:lsdException w:name="Light List Accent 1" w:uiPriority="61"/>
    <w:lsdException w:name="Light Grid Accent 1" w:uiPriority="62"/>
    <w:lsdException w:name="Medium Shading 1 Accent 1" w:uiPriority="63"/>
    <w:lsdException w:name="Medium Shading 2 Accent 1" w:uiPriority="64"/>
    <w:lsdException w:name="Medium List 1 Accent 1" w:uiPriority="65"/>
    <w:lsdException w:name="Revision" w:semiHidden="1"/>
    <w:lsdException w:name="List Paragraph" w:uiPriority="34" w:qFormat="1"/>
    <w:lsdException w:name="Quote" w:uiPriority="29" w:qFormat="1"/>
    <w:lsdException w:name="Intense Quote" w:uiPriority="30" w:qFormat="1"/>
    <w:lsdException w:name="Medium List 2 Accent 1" w:uiPriority="66"/>
    <w:lsdException w:name="Medium Grid 1 Accent 1" w:uiPriority="67"/>
    <w:lsdException w:name="Medium Grid 2 Accent 1" w:uiPriority="68"/>
    <w:lsdException w:name="Medium Grid 3 Accent 1" w:uiPriority="69"/>
    <w:lsdException w:name="Dark List Accent 1" w:uiPriority="70"/>
    <w:lsdException w:name="Colorful Shading Accent 1" w:uiPriority="71"/>
    <w:lsdException w:name="Colorful List Accent 1" w:uiPriority="72"/>
    <w:lsdException w:name="Colorful Grid Accent 1" w:uiPriority="73"/>
    <w:lsdException w:name="Light Shading Accent 2" w:uiPriority="60"/>
    <w:lsdException w:name="Light List Accent 2" w:uiPriority="61"/>
    <w:lsdException w:name="Light Grid Accent 2" w:uiPriority="62"/>
    <w:lsdException w:name="Medium Shading 1 Accent 2" w:uiPriority="63"/>
    <w:lsdException w:name="Medium Shading 2 Accent 2" w:uiPriority="64"/>
    <w:lsdException w:name="Medium List 1 Accent 2" w:uiPriority="65"/>
    <w:lsdException w:name="Medium List 2 Accent 2" w:uiPriority="66"/>
    <w:lsdException w:name="Medium Grid 1 Accent 2" w:uiPriority="67"/>
    <w:lsdException w:name="Medium Grid 2 Accent 2" w:uiPriority="68"/>
    <w:lsdException w:name="Medium Grid 3 Accent 2" w:uiPriority="69"/>
    <w:lsdException w:name="Dark List Accent 2" w:uiPriority="70"/>
    <w:lsdException w:name="Colorful Shading Accent 2" w:uiPriority="71"/>
    <w:lsdException w:name="Colorful List Accent 2" w:uiPriority="72"/>
    <w:lsdException w:name="Colorful Grid Accent 2" w:uiPriority="73"/>
    <w:lsdException w:name="Light Shading Accent 3" w:uiPriority="60"/>
    <w:lsdException w:name="Light List Accent 3" w:uiPriority="61"/>
    <w:lsdException w:name="Light Grid Accent 3" w:uiPriority="62"/>
    <w:lsdException w:name="Medium Shading 1 Accent 3" w:uiPriority="63"/>
    <w:lsdException w:name="Medium Shading 2 Accent 3" w:uiPriority="64"/>
    <w:lsdException w:name="Medium List 1 Accent 3" w:uiPriority="65"/>
    <w:lsdException w:name="Medium List 2 Accent 3" w:uiPriority="66"/>
    <w:lsdException w:name="Medium Grid 1 Accent 3" w:uiPriority="67"/>
    <w:lsdException w:name="Medium Grid 2 Accent 3" w:uiPriority="68"/>
    <w:lsdException w:name="Medium Grid 3 Accent 3" w:uiPriority="69"/>
    <w:lsdException w:name="Dark List Accent 3" w:uiPriority="70"/>
    <w:lsdException w:name="Colorful Shading Accent 3" w:uiPriority="71"/>
    <w:lsdException w:name="Colorful List Accent 3" w:uiPriority="72"/>
    <w:lsdException w:name="Colorful Grid Accent 3" w:uiPriority="73"/>
    <w:lsdException w:name="Light Shading Accent 4" w:uiPriority="60"/>
    <w:lsdException w:name="Light List Accent 4" w:uiPriority="61"/>
    <w:lsdException w:name="Light Grid Accent 4" w:uiPriority="62"/>
    <w:lsdException w:name="Medium Shading 1 Accent 4" w:uiPriority="63"/>
    <w:lsdException w:name="Medium Shading 2 Accent 4" w:uiPriority="64"/>
    <w:lsdException w:name="Medium List 1 Accent 4" w:uiPriority="65"/>
    <w:lsdException w:name="Medium List 2 Accent 4" w:uiPriority="66"/>
    <w:lsdException w:name="Medium Grid 1 Accent 4" w:uiPriority="67"/>
    <w:lsdException w:name="Medium Grid 2 Accent 4" w:uiPriority="68"/>
    <w:lsdException w:name="Medium Grid 3 Accent 4" w:uiPriority="69"/>
    <w:lsdException w:name="Dark List Accent 4" w:uiPriority="70"/>
    <w:lsdException w:name="Colorful Shading Accent 4" w:uiPriority="71"/>
    <w:lsdException w:name="Colorful List Accent 4" w:uiPriority="72"/>
    <w:lsdException w:name="Colorful Grid Accent 4" w:uiPriority="73"/>
    <w:lsdException w:name="Light Shading Accent 5" w:uiPriority="60"/>
    <w:lsdException w:name="Light List Accent 5" w:uiPriority="61"/>
    <w:lsdException w:name="Light Grid Accent 5" w:uiPriority="62"/>
    <w:lsdException w:name="Medium Shading 1 Accent 5" w:uiPriority="63"/>
    <w:lsdException w:name="Medium Shading 2 Accent 5" w:uiPriority="64"/>
    <w:lsdException w:name="Medium List 1 Accent 5" w:uiPriority="65"/>
    <w:lsdException w:name="Medium List 2 Accent 5" w:uiPriority="66"/>
    <w:lsdException w:name="Medium Grid 1 Accent 5" w:uiPriority="67"/>
    <w:lsdException w:name="Medium Grid 2 Accent 5" w:uiPriority="68"/>
    <w:lsdException w:name="Medium Grid 3 Accent 5" w:uiPriority="69"/>
    <w:lsdException w:name="Dark List Accent 5" w:uiPriority="70"/>
    <w:lsdException w:name="Colorful Shading Accent 5" w:uiPriority="71"/>
    <w:lsdException w:name="Colorful List Accent 5" w:uiPriority="72"/>
    <w:lsdException w:name="Colorful Grid Accent 5" w:uiPriority="73"/>
    <w:lsdException w:name="Light Shading Accent 6" w:uiPriority="60"/>
    <w:lsdException w:name="Light List Accent 6" w:uiPriority="61"/>
    <w:lsdException w:name="Light Grid Accent 6" w:uiPriority="62"/>
    <w:lsdException w:name="Medium Shading 1 Accent 6" w:uiPriority="63"/>
    <w:lsdException w:name="Medium Shading 2 Accent 6" w:uiPriority="64"/>
    <w:lsdException w:name="Medium List 1 Accent 6" w:uiPriority="65"/>
    <w:lsdException w:name="Medium List 2 Accent 6" w:uiPriority="66"/>
    <w:lsdException w:name="Medium Grid 1 Accent 6" w:uiPriority="67"/>
    <w:lsdException w:name="Medium Grid 2 Accent 6" w:uiPriority="68"/>
    <w:lsdException w:name="Medium Grid 3 Accent 6" w:uiPriority="69"/>
    <w:lsdException w:name="Dark List Accent 6" w:uiPriority="70"/>
    <w:lsdException w:name="Colorful Shading Accent 6" w:uiPriority="71"/>
    <w:lsdException w:name="Colorful List Accent 6" w:uiPriority="72"/>
    <w:lsdException w:name="Colorful Grid Accent 6" w:uiPriority="73"/>
    <w:lsdException w:name="Subtle Emphasis" w:uiPriority="19" w:qFormat="1"/>
    <w:lsdException w:name="Intense Emphasis" w:uiPriority="21" w:qFormat="1"/>
    <w:lsdException w:name="Subtle Reference" w:uiPriority="31" w:qFormat="1"/>
    <w:lsdException w:name="Intense Reference" w:uiPriority="32" w:qFormat="1"/>
    <w:lsdException w:name="Book Title" w:uiPriority="33" w:qFormat="1"/>
    <w:lsdException w:name="Bibliography" w:semiHidden="1" w:uiPriority="37" w:unhideWhenUsed="1"/>
    <w:lsdException w:name="TOC Heading" w:semiHidden="1" w:uiPriority="39" w:unhideWhenUsed="1" w:qFormat="1"/>
    <w:lsdException w:name="Plain Table 1" w:uiPriority="41"/>
    <w:lsdException w:name="Plain Table 2" w:uiPriority="42"/>
    <w:lsdException w:name="Plain Table 3" w:uiPriority="43"/>
    <w:lsdException w:name="Plain Table 4" w:uiPriority="44"/>
    <w:lsdException w:name="Plain Table 5" w:uiPriority="45"/>
    <w:lsdException w:name="Grid Table Light" w:uiPriority="40"/>
    <w:lsdException w:name="Grid Table 1 Light" w:uiPriority="46"/>
    <w:lsdException w:name="Grid Table 2" w:uiPriority="47"/>
    <w:lsdException w:name="Grid Table 3" w:uiPriority="48"/>
    <w:lsdException w:name="Grid Table 4" w:uiPriority="49"/>
    <w:lsdException w:name="Grid Table 5 Dark" w:uiPriority="50"/>
    <w:lsdException w:name="Grid Table 6 Colorful" w:uiPriority="51"/>
    <w:lsdException w:name="Grid Table 7 Colorful" w:uiPriority="52"/>
    <w:lsdException w:name="Grid Table 1 Light Accent 1" w:uiPriority="46"/>
    <w:lsdException w:name="Grid Table 2 Accent 1" w:uiPriority="47"/>
    <w:lsdException w:name="Grid Table 3 Accent 1" w:uiPriority="48"/>
    <w:lsdException w:name="Grid Table 4 Accent 1" w:uiPriority="49"/>
    <w:lsdException w:name="Grid Table 5 Dark Accent 1" w:uiPriority="50"/>
    <w:lsdException w:name="Grid Table 6 Colorful Accent 1" w:uiPriority="51"/>
    <w:lsdException w:name="Grid Table 7 Colorful Accent 1" w:uiPriority="52"/>
    <w:lsdException w:name="Grid Table 1 Light Accent 2" w:uiPriority="46"/>
    <w:lsdException w:name="Grid Table 2 Accent 2" w:uiPriority="47"/>
    <w:lsdException w:name="Grid Table 3 Accent 2" w:uiPriority="48"/>
    <w:lsdException w:name="Grid Table 4 Accent 2" w:uiPriority="49"/>
    <w:lsdException w:name="Grid Table 5 Dark Accent 2" w:uiPriority="50"/>
    <w:lsdException w:name="Grid Table 6 Colorful Accent 2" w:uiPriority="51"/>
    <w:lsdException w:name="Grid Table 7 Colorful Accent 2" w:uiPriority="52"/>
    <w:lsdException w:name="Grid Table 1 Light Accent 3" w:uiPriority="46"/>
    <w:lsdException w:name="Grid Table 2 Accent 3" w:uiPriority="47"/>
    <w:lsdException w:name="Grid Table 3 Accent 3" w:uiPriority="48"/>
    <w:lsdException w:name="Grid Table 4 Accent 3" w:uiPriority="49"/>
    <w:lsdException w:name="Grid Table 5 Dark Accent 3" w:uiPriority="50"/>
    <w:lsdException w:name="Grid Table 6 Colorful Accent 3" w:uiPriority="51"/>
    <w:lsdException w:name="Grid Table 7 Colorful Accent 3" w:uiPriority="52"/>
    <w:lsdException w:name="Grid Table 1 Light Accent 4" w:uiPriority="46"/>
    <w:lsdException w:name="Grid Table 2 Accent 4" w:uiPriority="47"/>
    <w:lsdException w:name="Grid Table 3 Accent 4" w:uiPriority="48"/>
    <w:lsdException w:name="Grid Table 4 Accent 4" w:uiPriority="49"/>
    <w:lsdException w:name="Grid Table 5 Dark Accent 4" w:uiPriority="50"/>
    <w:lsdException w:name="Grid Table 6 Colorful Accent 4" w:uiPriority="51"/>
    <w:lsdException w:name="Grid Table 7 Colorful Accent 4" w:uiPriority="52"/>
    <w:lsdException w:name="Grid Table 1 Light Accent 5" w:uiPriority="46"/>
    <w:lsdException w:name="Grid Table 2 Accent 5" w:uiPriority="47"/>
    <w:lsdException w:name="Grid Table 3 Accent 5" w:uiPriority="48"/>
    <w:lsdException w:name="Grid Table 4 Accent 5" w:uiPriority="49"/>
    <w:lsdException w:name="Grid Table 5 Dark Accent 5" w:uiPriority="50"/>
    <w:lsdException w:name="Grid Table 6 Colorful Accent 5" w:uiPriority="51"/>
    <w:lsdException w:name="Grid Table 7 Colorful Accent 5" w:uiPriority="52"/>
    <w:lsdException w:name="Grid Table 1 Light Accent 6" w:uiPriority="46"/>
    <w:lsdException w:name="Grid Table 2 Accent 6" w:uiPriority="47"/>
    <w:lsdException w:name="Grid Table 3 Accent 6" w:uiPriority="48"/>
    <w:lsdException w:name="Grid Table 4 Accent 6" w:uiPriority="49"/>
    <w:lsdException w:name="Grid Table 5 Dark Accent 6" w:uiPriority="50"/>
    <w:lsdException w:name="Grid Table 6 Colorful Accent 6" w:uiPriority="51"/>
    <w:lsdException w:name="Grid Table 7 Colorful Accent 6" w:uiPriority="52"/>
    <w:lsdException w:name="List Table 1 Light" w:uiPriority="46"/>
    <w:lsdException w:name="List Table 2" w:uiPriority="47"/>
    <w:lsdException w:name="List Table 3" w:uiPriority="48"/>
    <w:lsdException w:name="List Table 4" w:uiPriority="49"/>
    <w:lsdException w:name="List Table 5 Dark" w:uiPriority="50"/>
    <w:lsdException w:name="List Table 6 Colorful" w:uiPriority="51"/>
    <w:lsdException w:name="List Table 7 Colorful" w:uiPriority="52"/>
    <w:lsdException w:name="List Table 1 Light Accent 1" w:uiPriority="46"/>
    <w:lsdException w:name="List Table 2 Accent 1" w:uiPriority="47"/>
    <w:lsdException w:name="List Table 3 Accent 1" w:uiPriority="48"/>
    <w:lsdException w:name="List Table 4 Accent 1" w:uiPriority="49"/>
    <w:lsdException w:name="List Table 5 Dark Accent 1" w:uiPriority="50"/>
    <w:lsdException w:name="List Table 6 Colorful Accent 1" w:uiPriority="51"/>
    <w:lsdException w:name="List Table 7 Colorful Accent 1" w:uiPriority="52"/>
    <w:lsdException w:name="List Table 1 Light Accent 2" w:uiPriority="46"/>
    <w:lsdException w:name="List Table 2 Accent 2" w:uiPriority="47"/>
    <w:lsdException w:name="List Table 3 Accent 2" w:uiPriority="48"/>
    <w:lsdException w:name="List Table 4 Accent 2" w:uiPriority="49"/>
    <w:lsdException w:name="List Table 5 Dark Accent 2" w:uiPriority="50"/>
    <w:lsdException w:name="List Table 6 Colorful Accent 2" w:uiPriority="51"/>
    <w:lsdException w:name="List Table 7 Colorful Accent 2" w:uiPriority="52"/>
    <w:lsdException w:name="List Table 1 Light Accent 3" w:uiPriority="46"/>
    <w:lsdException w:name="List Table 2 Accent 3" w:uiPriority="47"/>
    <w:lsdException w:name="List Table 3 Accent 3" w:uiPriority="48"/>
    <w:lsdException w:name="List Table 4 Accent 3" w:uiPriority="49"/>
    <w:lsdException w:name="List Table 5 Dark Accent 3" w:uiPriority="50"/>
    <w:lsdException w:name="List Table 6 Colorful Accent 3" w:uiPriority="51"/>
    <w:lsdException w:name="List Table 7 Colorful Accent 3" w:uiPriority="52"/>
    <w:lsdException w:name="List Table 1 Light Accent 4" w:uiPriority="46"/>
    <w:lsdException w:name="List Table 2 Accent 4" w:uiPriority="47"/>
    <w:lsdException w:name="List Table 3 Accent 4" w:uiPriority="48"/>
    <w:lsdException w:name="List Table 4 Accent 4" w:uiPriority="49"/>
    <w:lsdException w:name="List Table 5 Dark Accent 4" w:uiPriority="50"/>
    <w:lsdException w:name="List Table 6 Colorful Accent 4" w:uiPriority="51"/>
    <w:lsdException w:name="List Table 7 Colorful Accent 4" w:uiPriority="52"/>
    <w:lsdException w:name="List Table 1 Light Accent 5" w:uiPriority="46"/>
    <w:lsdException w:name="List Table 2 Accent 5" w:uiPriority="47"/>
    <w:lsdException w:name="List Table 3 Accent 5" w:uiPriority="48"/>
    <w:lsdException w:name="List Table 4 Accent 5" w:uiPriority="49"/>
    <w:lsdException w:name="List Table 5 Dark Accent 5" w:uiPriority="50"/>
    <w:lsdException w:name="List Table 6 Colorful Accent 5" w:uiPriority="51"/>
    <w:lsdException w:name="List Table 7 Colorful Accent 5" w:uiPriority="52"/>
    <w:lsdException w:name="List Table 1 Light Accent 6" w:uiPriority="46"/>
    <w:lsdException w:name="List Table 2 Accent 6" w:uiPriority="47"/>
    <w:lsdException w:name="List Table 3 Accent 6" w:uiPriority="48"/>
    <w:lsdException w:name="List Table 4 Accent 6" w:uiPriority="49"/>
    <w:lsdException w:name="List Table 5 Dark Accent 6" w:uiPriority="50"/>
    <w:lsdException w:name="List Table 6 Colorful Accent 6" w:uiPriority="51"/>
    <w:lsdException w:name="List Table 7 Colorful Accent 6" w:uiPriority="52"/>
  </w:latentStyles>
  <w:style w:type="paragraph" w:default="1" w:styleId="Normal">
    <w:name w:val="Normal"/>
    <w:qFormat/>
  </w:style>
  <w:style w:type="character" w:default="1" w:styleId="DefaultParagraphFont">
    <w:name w:val="Default Paragraph Font"/>
    <w:uiPriority w:val="1"/>
    <w:semiHidden/>
    <w:unhideWhenUsed/>
  </w:style>
  <w:style w:type="table" w:default="1" w:styleId="TableNormal">
    <w:name w:val="Normal Table"/>
    <w:uiPriority w:val="99"/>
    <w:semiHidden/>
    <w:unhideWhenUsed/>
    <w:tblPr>
      <w:tblInd w:w="0" w:type="dxa"/>
      <w:tblCellMar>
        <w:top w:w="0" w:type="dxa"/>
        <w:left w:w="108" w:type="dxa"/>
        <w:bottom w:w="0" w:type="dxa"/>
        <w:right w:w="108" w:type="dxa"/>
      </w:tblCellMar>
    </w:tblPr>
  </w:style>
  <w:style w:type="numbering" w:default="1" w:styleId="NoList">
    <w:name w:val="No List"/>
    <w:uiPriority w:val="99"/>
    <w:semiHidden/>
    <w:unhideWhenUsed/>
  </w:style>
  <w:style w:type="paragraph" w:customStyle="1" w:styleId="17B63488DD2F44DC87A0A77A7B51713C">
    <w:name w:val="17B63488DD2F44DC87A0A77A7B51713C"/>
    <w:rsid w:val="00F060BB"/>
  </w:style>
</w:styles>
</file>

<file path=word/glossary/webSettings.xml><?xml version="1.0" encoding="utf-8"?>
<w:webSettings xmlns:mc="http://schemas.openxmlformats.org/markup-compatibility/2006" xmlns:r="http://schemas.openxmlformats.org/officeDocument/2006/relationships" xmlns:w="http://schemas.openxmlformats.org/wordprocessingml/2006/main" xmlns:w14="http://schemas.microsoft.com/office/word/2010/wordml" xmlns:w15="http://schemas.microsoft.com/office/word/2012/wordml" xmlns:w16se="http://schemas.microsoft.com/office/word/2015/wordml/symex" mc:Ignorable="w14 w15 w16se">
  <w:optimizeForBrowser/>
  <w:allowPNG/>
</w:webSettings>
</file>

<file path=word/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b:Sources xmlns:b="http://schemas.openxmlformats.org/officeDocument/2006/bibliography" xmlns="http://schemas.openxmlformats.org/officeDocument/2006/bibliography" SelectedStyle="\APASixthEditionOfficeOnline.xsl" StyleName="APA" Version="6"/>
</file>

<file path=customXml/itemProps1.xml><?xml version="1.0" encoding="utf-8"?>
<ds:datastoreItem xmlns:ds="http://schemas.openxmlformats.org/officeDocument/2006/customXml" ds:itemID="{E8504EDC-5E1C-4EEC-A336-595B808CC5FD}">
  <ds:schemaRefs>
    <ds:schemaRef ds:uri="http://schemas.openxmlformats.org/officeDocument/2006/bibliography"/>
  </ds:schemaRefs>
</ds:datastoreItem>
</file>

<file path=docProps/app.xml><?xml version="1.0" encoding="utf-8"?>
<Properties xmlns="http://schemas.openxmlformats.org/officeDocument/2006/extended-properties" xmlns:vt="http://schemas.openxmlformats.org/officeDocument/2006/docPropsVTypes">
  <Template>Normal</Template>
  <TotalTime>79</TotalTime>
  <Pages>29</Pages>
  <Words>5314</Words>
  <Characters>30292</Characters>
  <Application>Microsoft Office Word</Application>
  <DocSecurity>0</DocSecurity>
  <Lines>252</Lines>
  <Paragraphs>71</Paragraphs>
  <ScaleCrop>false</ScaleCrop>
  <HeadingPairs>
    <vt:vector size="2" baseType="variant">
      <vt:variant>
        <vt:lpstr>Title</vt:lpstr>
      </vt:variant>
      <vt:variant>
        <vt:i4>1</vt:i4>
      </vt:variant>
    </vt:vector>
  </HeadingPairs>
  <TitlesOfParts>
    <vt:vector size="1" baseType="lpstr">
      <vt:lpstr/>
    </vt:vector>
  </TitlesOfParts>
  <Company>The PixL Club Ltd</Company>
  <LinksUpToDate>false</LinksUpToDate>
  <CharactersWithSpaces>35535</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PiXL</dc:creator>
  <cp:keywords/>
  <dc:description/>
  <cp:lastModifiedBy>Ms A Sonigra</cp:lastModifiedBy>
  <cp:revision>22</cp:revision>
  <dcterms:created xsi:type="dcterms:W3CDTF">2016-04-21T08:43:00Z</dcterms:created>
  <dcterms:modified xsi:type="dcterms:W3CDTF">2022-06-28T08:41:00Z</dcterms:modified>
</cp:coreProperties>
</file>