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90" r:id="rId7"/>
    <p:sldId id="286" r:id="rId8"/>
    <p:sldId id="291" r:id="rId9"/>
    <p:sldId id="273" r:id="rId10"/>
    <p:sldId id="285" r:id="rId11"/>
    <p:sldId id="287" r:id="rId12"/>
    <p:sldId id="288" r:id="rId13"/>
    <p:sldId id="289" r:id="rId14"/>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53" autoAdjust="0"/>
    <p:restoredTop sz="86576" autoAdjust="0"/>
  </p:normalViewPr>
  <p:slideViewPr>
    <p:cSldViewPr snapToGrid="0" showGuides="1">
      <p:cViewPr varScale="1">
        <p:scale>
          <a:sx n="71" d="100"/>
          <a:sy n="71" d="100"/>
        </p:scale>
        <p:origin x="702"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D690D-1E06-41C9-8CB6-DFE54DB0FD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B0FBFC2-3778-4EAB-90A2-A93668752B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7C8E652-A5ED-4E41-836C-6A381A308789}"/>
              </a:ext>
            </a:extLst>
          </p:cNvPr>
          <p:cNvSpPr>
            <a:spLocks noGrp="1"/>
          </p:cNvSpPr>
          <p:nvPr>
            <p:ph type="dt" sz="half" idx="10"/>
          </p:nvPr>
        </p:nvSpPr>
        <p:spPr/>
        <p:txBody>
          <a:bodyPr/>
          <a:lstStyle/>
          <a:p>
            <a:fld id="{0CFC7F05-0AD9-48BF-A87F-9232C9D408D1}" type="datetimeFigureOut">
              <a:rPr lang="en-GB" smtClean="0"/>
              <a:t>10/06/2026</a:t>
            </a:fld>
            <a:endParaRPr lang="en-GB"/>
          </a:p>
        </p:txBody>
      </p:sp>
      <p:sp>
        <p:nvSpPr>
          <p:cNvPr id="5" name="Footer Placeholder 4">
            <a:extLst>
              <a:ext uri="{FF2B5EF4-FFF2-40B4-BE49-F238E27FC236}">
                <a16:creationId xmlns:a16="http://schemas.microsoft.com/office/drawing/2014/main" id="{B37D5151-CA17-4672-95B1-22E3BF6D80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08B9A52-98EA-4C9D-B4C3-DB9FD94782AF}"/>
              </a:ext>
            </a:extLst>
          </p:cNvPr>
          <p:cNvSpPr>
            <a:spLocks noGrp="1"/>
          </p:cNvSpPr>
          <p:nvPr>
            <p:ph type="sldNum" sz="quarter" idx="12"/>
          </p:nvPr>
        </p:nvSpPr>
        <p:spPr/>
        <p:txBody>
          <a:bodyPr/>
          <a:lstStyle/>
          <a:p>
            <a:fld id="{0AC234B7-5FD2-4EF5-A014-E9621A7D6962}" type="slidenum">
              <a:rPr lang="en-GB" smtClean="0"/>
              <a:t>‹#›</a:t>
            </a:fld>
            <a:endParaRPr lang="en-GB"/>
          </a:p>
        </p:txBody>
      </p:sp>
    </p:spTree>
    <p:extLst>
      <p:ext uri="{BB962C8B-B14F-4D97-AF65-F5344CB8AC3E}">
        <p14:creationId xmlns:p14="http://schemas.microsoft.com/office/powerpoint/2010/main" val="3288895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84048-D77B-4700-BEDA-6596C7F7797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5BB364D-2CA8-41A3-A840-BFFDE55978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D54E1F-04C4-4A98-B5C7-BFEE449E94E9}"/>
              </a:ext>
            </a:extLst>
          </p:cNvPr>
          <p:cNvSpPr>
            <a:spLocks noGrp="1"/>
          </p:cNvSpPr>
          <p:nvPr>
            <p:ph type="dt" sz="half" idx="10"/>
          </p:nvPr>
        </p:nvSpPr>
        <p:spPr/>
        <p:txBody>
          <a:bodyPr/>
          <a:lstStyle/>
          <a:p>
            <a:fld id="{0CFC7F05-0AD9-48BF-A87F-9232C9D408D1}" type="datetimeFigureOut">
              <a:rPr lang="en-GB" smtClean="0"/>
              <a:t>10/06/2026</a:t>
            </a:fld>
            <a:endParaRPr lang="en-GB"/>
          </a:p>
        </p:txBody>
      </p:sp>
      <p:sp>
        <p:nvSpPr>
          <p:cNvPr id="5" name="Footer Placeholder 4">
            <a:extLst>
              <a:ext uri="{FF2B5EF4-FFF2-40B4-BE49-F238E27FC236}">
                <a16:creationId xmlns:a16="http://schemas.microsoft.com/office/drawing/2014/main" id="{BE305A82-4D98-4FB3-8DB4-CA93084200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E7F41C-4A56-4511-80CA-9533FC8AA912}"/>
              </a:ext>
            </a:extLst>
          </p:cNvPr>
          <p:cNvSpPr>
            <a:spLocks noGrp="1"/>
          </p:cNvSpPr>
          <p:nvPr>
            <p:ph type="sldNum" sz="quarter" idx="12"/>
          </p:nvPr>
        </p:nvSpPr>
        <p:spPr/>
        <p:txBody>
          <a:bodyPr/>
          <a:lstStyle/>
          <a:p>
            <a:fld id="{0AC234B7-5FD2-4EF5-A014-E9621A7D6962}" type="slidenum">
              <a:rPr lang="en-GB" smtClean="0"/>
              <a:t>‹#›</a:t>
            </a:fld>
            <a:endParaRPr lang="en-GB"/>
          </a:p>
        </p:txBody>
      </p:sp>
    </p:spTree>
    <p:extLst>
      <p:ext uri="{BB962C8B-B14F-4D97-AF65-F5344CB8AC3E}">
        <p14:creationId xmlns:p14="http://schemas.microsoft.com/office/powerpoint/2010/main" val="1454492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01CBDB-E6C9-4C19-8321-410EE47FD7B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34E10C2-CD4F-47A6-B7B3-80D3E795E3A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AC41FF7-237E-4C12-8C4A-E020ABF0B027}"/>
              </a:ext>
            </a:extLst>
          </p:cNvPr>
          <p:cNvSpPr>
            <a:spLocks noGrp="1"/>
          </p:cNvSpPr>
          <p:nvPr>
            <p:ph type="dt" sz="half" idx="10"/>
          </p:nvPr>
        </p:nvSpPr>
        <p:spPr/>
        <p:txBody>
          <a:bodyPr/>
          <a:lstStyle/>
          <a:p>
            <a:fld id="{0CFC7F05-0AD9-48BF-A87F-9232C9D408D1}" type="datetimeFigureOut">
              <a:rPr lang="en-GB" smtClean="0"/>
              <a:t>10/06/2026</a:t>
            </a:fld>
            <a:endParaRPr lang="en-GB"/>
          </a:p>
        </p:txBody>
      </p:sp>
      <p:sp>
        <p:nvSpPr>
          <p:cNvPr id="5" name="Footer Placeholder 4">
            <a:extLst>
              <a:ext uri="{FF2B5EF4-FFF2-40B4-BE49-F238E27FC236}">
                <a16:creationId xmlns:a16="http://schemas.microsoft.com/office/drawing/2014/main" id="{723CA264-8EA6-4AF3-AC3C-7F8B28F250B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099CB5-AE12-46FF-BC05-5399D6D433A5}"/>
              </a:ext>
            </a:extLst>
          </p:cNvPr>
          <p:cNvSpPr>
            <a:spLocks noGrp="1"/>
          </p:cNvSpPr>
          <p:nvPr>
            <p:ph type="sldNum" sz="quarter" idx="12"/>
          </p:nvPr>
        </p:nvSpPr>
        <p:spPr/>
        <p:txBody>
          <a:bodyPr/>
          <a:lstStyle/>
          <a:p>
            <a:fld id="{0AC234B7-5FD2-4EF5-A014-E9621A7D6962}" type="slidenum">
              <a:rPr lang="en-GB" smtClean="0"/>
              <a:t>‹#›</a:t>
            </a:fld>
            <a:endParaRPr lang="en-GB"/>
          </a:p>
        </p:txBody>
      </p:sp>
    </p:spTree>
    <p:extLst>
      <p:ext uri="{BB962C8B-B14F-4D97-AF65-F5344CB8AC3E}">
        <p14:creationId xmlns:p14="http://schemas.microsoft.com/office/powerpoint/2010/main" val="3038777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9DF0C-B908-46CF-8F79-65BA4F2EF8C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E80D6C1-A916-4354-A278-01F1E16C985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E88E5BB-73D1-4458-86A2-485B674A099E}"/>
              </a:ext>
            </a:extLst>
          </p:cNvPr>
          <p:cNvSpPr>
            <a:spLocks noGrp="1"/>
          </p:cNvSpPr>
          <p:nvPr>
            <p:ph type="dt" sz="half" idx="10"/>
          </p:nvPr>
        </p:nvSpPr>
        <p:spPr/>
        <p:txBody>
          <a:bodyPr/>
          <a:lstStyle/>
          <a:p>
            <a:fld id="{0CFC7F05-0AD9-48BF-A87F-9232C9D408D1}" type="datetimeFigureOut">
              <a:rPr lang="en-GB" smtClean="0"/>
              <a:t>10/06/2026</a:t>
            </a:fld>
            <a:endParaRPr lang="en-GB"/>
          </a:p>
        </p:txBody>
      </p:sp>
      <p:sp>
        <p:nvSpPr>
          <p:cNvPr id="5" name="Footer Placeholder 4">
            <a:extLst>
              <a:ext uri="{FF2B5EF4-FFF2-40B4-BE49-F238E27FC236}">
                <a16:creationId xmlns:a16="http://schemas.microsoft.com/office/drawing/2014/main" id="{EBA09F04-1AD8-4041-8E33-A67DC7C22A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3BDF89-DDD2-48A4-9F7F-CF89DDDC4215}"/>
              </a:ext>
            </a:extLst>
          </p:cNvPr>
          <p:cNvSpPr>
            <a:spLocks noGrp="1"/>
          </p:cNvSpPr>
          <p:nvPr>
            <p:ph type="sldNum" sz="quarter" idx="12"/>
          </p:nvPr>
        </p:nvSpPr>
        <p:spPr/>
        <p:txBody>
          <a:bodyPr/>
          <a:lstStyle/>
          <a:p>
            <a:fld id="{0AC234B7-5FD2-4EF5-A014-E9621A7D6962}" type="slidenum">
              <a:rPr lang="en-GB" smtClean="0"/>
              <a:t>‹#›</a:t>
            </a:fld>
            <a:endParaRPr lang="en-GB"/>
          </a:p>
        </p:txBody>
      </p:sp>
    </p:spTree>
    <p:extLst>
      <p:ext uri="{BB962C8B-B14F-4D97-AF65-F5344CB8AC3E}">
        <p14:creationId xmlns:p14="http://schemas.microsoft.com/office/powerpoint/2010/main" val="63183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CE9A3-CAA0-41A0-A096-605D019A60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A0158B7-B5E3-4DDE-927F-1E184579F7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2FA014-F619-4982-AE56-B5C647646407}"/>
              </a:ext>
            </a:extLst>
          </p:cNvPr>
          <p:cNvSpPr>
            <a:spLocks noGrp="1"/>
          </p:cNvSpPr>
          <p:nvPr>
            <p:ph type="dt" sz="half" idx="10"/>
          </p:nvPr>
        </p:nvSpPr>
        <p:spPr/>
        <p:txBody>
          <a:bodyPr/>
          <a:lstStyle/>
          <a:p>
            <a:fld id="{0CFC7F05-0AD9-48BF-A87F-9232C9D408D1}" type="datetimeFigureOut">
              <a:rPr lang="en-GB" smtClean="0"/>
              <a:t>10/06/2026</a:t>
            </a:fld>
            <a:endParaRPr lang="en-GB"/>
          </a:p>
        </p:txBody>
      </p:sp>
      <p:sp>
        <p:nvSpPr>
          <p:cNvPr id="5" name="Footer Placeholder 4">
            <a:extLst>
              <a:ext uri="{FF2B5EF4-FFF2-40B4-BE49-F238E27FC236}">
                <a16:creationId xmlns:a16="http://schemas.microsoft.com/office/drawing/2014/main" id="{2D4B1A86-DD27-4ACD-8ABA-BC3510DAAE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15428D-BECE-43E6-B6A8-6D0D8F145E90}"/>
              </a:ext>
            </a:extLst>
          </p:cNvPr>
          <p:cNvSpPr>
            <a:spLocks noGrp="1"/>
          </p:cNvSpPr>
          <p:nvPr>
            <p:ph type="sldNum" sz="quarter" idx="12"/>
          </p:nvPr>
        </p:nvSpPr>
        <p:spPr/>
        <p:txBody>
          <a:bodyPr/>
          <a:lstStyle/>
          <a:p>
            <a:fld id="{0AC234B7-5FD2-4EF5-A014-E9621A7D6962}" type="slidenum">
              <a:rPr lang="en-GB" smtClean="0"/>
              <a:t>‹#›</a:t>
            </a:fld>
            <a:endParaRPr lang="en-GB"/>
          </a:p>
        </p:txBody>
      </p:sp>
    </p:spTree>
    <p:extLst>
      <p:ext uri="{BB962C8B-B14F-4D97-AF65-F5344CB8AC3E}">
        <p14:creationId xmlns:p14="http://schemas.microsoft.com/office/powerpoint/2010/main" val="4050349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21C7E-1EA7-4972-8E6F-C6490627B3E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CF1DD8E-3053-493A-AA1E-E3C96773ACD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22232B4-3878-4DF3-8F22-032163C3667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82EAA1A-0A67-4694-8CB8-A68CC1BA8837}"/>
              </a:ext>
            </a:extLst>
          </p:cNvPr>
          <p:cNvSpPr>
            <a:spLocks noGrp="1"/>
          </p:cNvSpPr>
          <p:nvPr>
            <p:ph type="dt" sz="half" idx="10"/>
          </p:nvPr>
        </p:nvSpPr>
        <p:spPr/>
        <p:txBody>
          <a:bodyPr/>
          <a:lstStyle/>
          <a:p>
            <a:fld id="{0CFC7F05-0AD9-48BF-A87F-9232C9D408D1}" type="datetimeFigureOut">
              <a:rPr lang="en-GB" smtClean="0"/>
              <a:t>10/06/2026</a:t>
            </a:fld>
            <a:endParaRPr lang="en-GB"/>
          </a:p>
        </p:txBody>
      </p:sp>
      <p:sp>
        <p:nvSpPr>
          <p:cNvPr id="6" name="Footer Placeholder 5">
            <a:extLst>
              <a:ext uri="{FF2B5EF4-FFF2-40B4-BE49-F238E27FC236}">
                <a16:creationId xmlns:a16="http://schemas.microsoft.com/office/drawing/2014/main" id="{0233A9D7-C566-4DF7-8185-C37FF7595AA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C0BC66A-B752-4149-9565-C7EFB2AD4EC5}"/>
              </a:ext>
            </a:extLst>
          </p:cNvPr>
          <p:cNvSpPr>
            <a:spLocks noGrp="1"/>
          </p:cNvSpPr>
          <p:nvPr>
            <p:ph type="sldNum" sz="quarter" idx="12"/>
          </p:nvPr>
        </p:nvSpPr>
        <p:spPr/>
        <p:txBody>
          <a:bodyPr/>
          <a:lstStyle/>
          <a:p>
            <a:fld id="{0AC234B7-5FD2-4EF5-A014-E9621A7D6962}" type="slidenum">
              <a:rPr lang="en-GB" smtClean="0"/>
              <a:t>‹#›</a:t>
            </a:fld>
            <a:endParaRPr lang="en-GB"/>
          </a:p>
        </p:txBody>
      </p:sp>
    </p:spTree>
    <p:extLst>
      <p:ext uri="{BB962C8B-B14F-4D97-AF65-F5344CB8AC3E}">
        <p14:creationId xmlns:p14="http://schemas.microsoft.com/office/powerpoint/2010/main" val="2430630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53495-B1EE-4CAC-90EF-A574F529336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08A506E-222F-433E-8548-27FC5F284E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46D8FD5-F532-4B2B-B618-0210B867A6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82E3999-FE96-4D23-A7FD-534305DC33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82806FE-2D65-47BE-A801-2B5303BCF4D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4C5909F-2CAB-4859-BDF1-1207F5195535}"/>
              </a:ext>
            </a:extLst>
          </p:cNvPr>
          <p:cNvSpPr>
            <a:spLocks noGrp="1"/>
          </p:cNvSpPr>
          <p:nvPr>
            <p:ph type="dt" sz="half" idx="10"/>
          </p:nvPr>
        </p:nvSpPr>
        <p:spPr/>
        <p:txBody>
          <a:bodyPr/>
          <a:lstStyle/>
          <a:p>
            <a:fld id="{0CFC7F05-0AD9-48BF-A87F-9232C9D408D1}" type="datetimeFigureOut">
              <a:rPr lang="en-GB" smtClean="0"/>
              <a:t>10/06/2026</a:t>
            </a:fld>
            <a:endParaRPr lang="en-GB"/>
          </a:p>
        </p:txBody>
      </p:sp>
      <p:sp>
        <p:nvSpPr>
          <p:cNvPr id="8" name="Footer Placeholder 7">
            <a:extLst>
              <a:ext uri="{FF2B5EF4-FFF2-40B4-BE49-F238E27FC236}">
                <a16:creationId xmlns:a16="http://schemas.microsoft.com/office/drawing/2014/main" id="{37108D1F-CDDD-47B1-AD97-34C2F699F63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D6EBC1E-0540-4A99-9290-50840EEF7A45}"/>
              </a:ext>
            </a:extLst>
          </p:cNvPr>
          <p:cNvSpPr>
            <a:spLocks noGrp="1"/>
          </p:cNvSpPr>
          <p:nvPr>
            <p:ph type="sldNum" sz="quarter" idx="12"/>
          </p:nvPr>
        </p:nvSpPr>
        <p:spPr/>
        <p:txBody>
          <a:bodyPr/>
          <a:lstStyle/>
          <a:p>
            <a:fld id="{0AC234B7-5FD2-4EF5-A014-E9621A7D6962}" type="slidenum">
              <a:rPr lang="en-GB" smtClean="0"/>
              <a:t>‹#›</a:t>
            </a:fld>
            <a:endParaRPr lang="en-GB"/>
          </a:p>
        </p:txBody>
      </p:sp>
    </p:spTree>
    <p:extLst>
      <p:ext uri="{BB962C8B-B14F-4D97-AF65-F5344CB8AC3E}">
        <p14:creationId xmlns:p14="http://schemas.microsoft.com/office/powerpoint/2010/main" val="388330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FFD0B-9F4C-402F-A2E2-56992D810FE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9CC971C-E52C-45CC-9553-FA10B65A56A6}"/>
              </a:ext>
            </a:extLst>
          </p:cNvPr>
          <p:cNvSpPr>
            <a:spLocks noGrp="1"/>
          </p:cNvSpPr>
          <p:nvPr>
            <p:ph type="dt" sz="half" idx="10"/>
          </p:nvPr>
        </p:nvSpPr>
        <p:spPr/>
        <p:txBody>
          <a:bodyPr/>
          <a:lstStyle/>
          <a:p>
            <a:fld id="{0CFC7F05-0AD9-48BF-A87F-9232C9D408D1}" type="datetimeFigureOut">
              <a:rPr lang="en-GB" smtClean="0"/>
              <a:t>10/06/2026</a:t>
            </a:fld>
            <a:endParaRPr lang="en-GB"/>
          </a:p>
        </p:txBody>
      </p:sp>
      <p:sp>
        <p:nvSpPr>
          <p:cNvPr id="4" name="Footer Placeholder 3">
            <a:extLst>
              <a:ext uri="{FF2B5EF4-FFF2-40B4-BE49-F238E27FC236}">
                <a16:creationId xmlns:a16="http://schemas.microsoft.com/office/drawing/2014/main" id="{C737B340-BFE7-421B-9915-C9FDCE0BE2A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89D423A-A359-4D1D-898C-C8C63CC073AF}"/>
              </a:ext>
            </a:extLst>
          </p:cNvPr>
          <p:cNvSpPr>
            <a:spLocks noGrp="1"/>
          </p:cNvSpPr>
          <p:nvPr>
            <p:ph type="sldNum" sz="quarter" idx="12"/>
          </p:nvPr>
        </p:nvSpPr>
        <p:spPr/>
        <p:txBody>
          <a:bodyPr/>
          <a:lstStyle/>
          <a:p>
            <a:fld id="{0AC234B7-5FD2-4EF5-A014-E9621A7D6962}" type="slidenum">
              <a:rPr lang="en-GB" smtClean="0"/>
              <a:t>‹#›</a:t>
            </a:fld>
            <a:endParaRPr lang="en-GB"/>
          </a:p>
        </p:txBody>
      </p:sp>
    </p:spTree>
    <p:extLst>
      <p:ext uri="{BB962C8B-B14F-4D97-AF65-F5344CB8AC3E}">
        <p14:creationId xmlns:p14="http://schemas.microsoft.com/office/powerpoint/2010/main" val="2782438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546E68-C162-420B-902F-9708E9C994B7}"/>
              </a:ext>
            </a:extLst>
          </p:cNvPr>
          <p:cNvSpPr>
            <a:spLocks noGrp="1"/>
          </p:cNvSpPr>
          <p:nvPr>
            <p:ph type="dt" sz="half" idx="10"/>
          </p:nvPr>
        </p:nvSpPr>
        <p:spPr/>
        <p:txBody>
          <a:bodyPr/>
          <a:lstStyle/>
          <a:p>
            <a:fld id="{0CFC7F05-0AD9-48BF-A87F-9232C9D408D1}" type="datetimeFigureOut">
              <a:rPr lang="en-GB" smtClean="0"/>
              <a:t>10/06/2026</a:t>
            </a:fld>
            <a:endParaRPr lang="en-GB"/>
          </a:p>
        </p:txBody>
      </p:sp>
      <p:sp>
        <p:nvSpPr>
          <p:cNvPr id="3" name="Footer Placeholder 2">
            <a:extLst>
              <a:ext uri="{FF2B5EF4-FFF2-40B4-BE49-F238E27FC236}">
                <a16:creationId xmlns:a16="http://schemas.microsoft.com/office/drawing/2014/main" id="{4995A3B1-EB77-4BC8-AEE2-F233AF51C72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C98CA65-754D-482F-B5C6-E288D332E1B7}"/>
              </a:ext>
            </a:extLst>
          </p:cNvPr>
          <p:cNvSpPr>
            <a:spLocks noGrp="1"/>
          </p:cNvSpPr>
          <p:nvPr>
            <p:ph type="sldNum" sz="quarter" idx="12"/>
          </p:nvPr>
        </p:nvSpPr>
        <p:spPr/>
        <p:txBody>
          <a:bodyPr/>
          <a:lstStyle/>
          <a:p>
            <a:fld id="{0AC234B7-5FD2-4EF5-A014-E9621A7D6962}" type="slidenum">
              <a:rPr lang="en-GB" smtClean="0"/>
              <a:t>‹#›</a:t>
            </a:fld>
            <a:endParaRPr lang="en-GB"/>
          </a:p>
        </p:txBody>
      </p:sp>
    </p:spTree>
    <p:extLst>
      <p:ext uri="{BB962C8B-B14F-4D97-AF65-F5344CB8AC3E}">
        <p14:creationId xmlns:p14="http://schemas.microsoft.com/office/powerpoint/2010/main" val="1164432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D9646-E9FC-4864-8E2E-71C2656E10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CBFA13A-AB6D-42B1-A50E-30E438690F5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D43D07D-EBE9-4DC6-A7FA-FA0FCDA7B7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BAD10D-AB69-4C28-836D-CE7657AC82E5}"/>
              </a:ext>
            </a:extLst>
          </p:cNvPr>
          <p:cNvSpPr>
            <a:spLocks noGrp="1"/>
          </p:cNvSpPr>
          <p:nvPr>
            <p:ph type="dt" sz="half" idx="10"/>
          </p:nvPr>
        </p:nvSpPr>
        <p:spPr/>
        <p:txBody>
          <a:bodyPr/>
          <a:lstStyle/>
          <a:p>
            <a:fld id="{0CFC7F05-0AD9-48BF-A87F-9232C9D408D1}" type="datetimeFigureOut">
              <a:rPr lang="en-GB" smtClean="0"/>
              <a:t>10/06/2026</a:t>
            </a:fld>
            <a:endParaRPr lang="en-GB"/>
          </a:p>
        </p:txBody>
      </p:sp>
      <p:sp>
        <p:nvSpPr>
          <p:cNvPr id="6" name="Footer Placeholder 5">
            <a:extLst>
              <a:ext uri="{FF2B5EF4-FFF2-40B4-BE49-F238E27FC236}">
                <a16:creationId xmlns:a16="http://schemas.microsoft.com/office/drawing/2014/main" id="{20FAEFAD-F712-444A-979A-FEB6E1643EF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F1009AC-A926-4CF0-A34B-8D9AE511205F}"/>
              </a:ext>
            </a:extLst>
          </p:cNvPr>
          <p:cNvSpPr>
            <a:spLocks noGrp="1"/>
          </p:cNvSpPr>
          <p:nvPr>
            <p:ph type="sldNum" sz="quarter" idx="12"/>
          </p:nvPr>
        </p:nvSpPr>
        <p:spPr/>
        <p:txBody>
          <a:bodyPr/>
          <a:lstStyle/>
          <a:p>
            <a:fld id="{0AC234B7-5FD2-4EF5-A014-E9621A7D6962}" type="slidenum">
              <a:rPr lang="en-GB" smtClean="0"/>
              <a:t>‹#›</a:t>
            </a:fld>
            <a:endParaRPr lang="en-GB"/>
          </a:p>
        </p:txBody>
      </p:sp>
    </p:spTree>
    <p:extLst>
      <p:ext uri="{BB962C8B-B14F-4D97-AF65-F5344CB8AC3E}">
        <p14:creationId xmlns:p14="http://schemas.microsoft.com/office/powerpoint/2010/main" val="1563985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F9C8A-3A1D-47AE-BDD3-6826913D80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7797D62-A695-4FAD-BBA3-271C11A1B1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5338A01-F356-4A65-9A6A-7546256D68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BD1EB5-D150-430B-AF90-3939BDCBEF26}"/>
              </a:ext>
            </a:extLst>
          </p:cNvPr>
          <p:cNvSpPr>
            <a:spLocks noGrp="1"/>
          </p:cNvSpPr>
          <p:nvPr>
            <p:ph type="dt" sz="half" idx="10"/>
          </p:nvPr>
        </p:nvSpPr>
        <p:spPr/>
        <p:txBody>
          <a:bodyPr/>
          <a:lstStyle/>
          <a:p>
            <a:fld id="{0CFC7F05-0AD9-48BF-A87F-9232C9D408D1}" type="datetimeFigureOut">
              <a:rPr lang="en-GB" smtClean="0"/>
              <a:t>10/06/2026</a:t>
            </a:fld>
            <a:endParaRPr lang="en-GB"/>
          </a:p>
        </p:txBody>
      </p:sp>
      <p:sp>
        <p:nvSpPr>
          <p:cNvPr id="6" name="Footer Placeholder 5">
            <a:extLst>
              <a:ext uri="{FF2B5EF4-FFF2-40B4-BE49-F238E27FC236}">
                <a16:creationId xmlns:a16="http://schemas.microsoft.com/office/drawing/2014/main" id="{11FDF5F6-25A0-4F50-B268-D57BE27BF61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5F2095-E5BE-40D4-89BC-4BA203B2A25F}"/>
              </a:ext>
            </a:extLst>
          </p:cNvPr>
          <p:cNvSpPr>
            <a:spLocks noGrp="1"/>
          </p:cNvSpPr>
          <p:nvPr>
            <p:ph type="sldNum" sz="quarter" idx="12"/>
          </p:nvPr>
        </p:nvSpPr>
        <p:spPr/>
        <p:txBody>
          <a:bodyPr/>
          <a:lstStyle/>
          <a:p>
            <a:fld id="{0AC234B7-5FD2-4EF5-A014-E9621A7D6962}" type="slidenum">
              <a:rPr lang="en-GB" smtClean="0"/>
              <a:t>‹#›</a:t>
            </a:fld>
            <a:endParaRPr lang="en-GB"/>
          </a:p>
        </p:txBody>
      </p:sp>
    </p:spTree>
    <p:extLst>
      <p:ext uri="{BB962C8B-B14F-4D97-AF65-F5344CB8AC3E}">
        <p14:creationId xmlns:p14="http://schemas.microsoft.com/office/powerpoint/2010/main" val="3759228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35AB84F-32E9-4A02-BDEC-9BB0071204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EB4F1EA-2D74-496C-83EF-284811B67B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E07E34E-9B2C-4BED-A5A5-47C3F981B4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FC7F05-0AD9-48BF-A87F-9232C9D408D1}" type="datetimeFigureOut">
              <a:rPr lang="en-GB" smtClean="0"/>
              <a:t>10/06/2026</a:t>
            </a:fld>
            <a:endParaRPr lang="en-GB"/>
          </a:p>
        </p:txBody>
      </p:sp>
      <p:sp>
        <p:nvSpPr>
          <p:cNvPr id="5" name="Footer Placeholder 4">
            <a:extLst>
              <a:ext uri="{FF2B5EF4-FFF2-40B4-BE49-F238E27FC236}">
                <a16:creationId xmlns:a16="http://schemas.microsoft.com/office/drawing/2014/main" id="{233692A7-9581-4139-B612-C7D94B7C5F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5D32441-04B1-4052-9468-31E0E0FE80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C234B7-5FD2-4EF5-A014-E9621A7D6962}" type="slidenum">
              <a:rPr lang="en-GB" smtClean="0"/>
              <a:t>‹#›</a:t>
            </a:fld>
            <a:endParaRPr lang="en-GB"/>
          </a:p>
        </p:txBody>
      </p:sp>
    </p:spTree>
    <p:extLst>
      <p:ext uri="{BB962C8B-B14F-4D97-AF65-F5344CB8AC3E}">
        <p14:creationId xmlns:p14="http://schemas.microsoft.com/office/powerpoint/2010/main" val="2510951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1882BC3-9CA4-4C89-A10A-927EC5691BF8}"/>
              </a:ext>
            </a:extLst>
          </p:cNvPr>
          <p:cNvSpPr txBox="1"/>
          <p:nvPr/>
        </p:nvSpPr>
        <p:spPr>
          <a:xfrm>
            <a:off x="337625" y="112542"/>
            <a:ext cx="11535507" cy="584775"/>
          </a:xfrm>
          <a:prstGeom prst="rect">
            <a:avLst/>
          </a:prstGeom>
          <a:solidFill>
            <a:srgbClr val="002060"/>
          </a:solidFill>
        </p:spPr>
        <p:txBody>
          <a:bodyPr wrap="square" rtlCol="0">
            <a:spAutoFit/>
          </a:bodyPr>
          <a:lstStyle/>
          <a:p>
            <a:pPr algn="ctr"/>
            <a:r>
              <a:rPr lang="en-GB" sz="3200" b="1" u="sng" dirty="0">
                <a:solidFill>
                  <a:schemeClr val="bg1"/>
                </a:solidFill>
                <a:latin typeface="Century Gothic" panose="020B0502020202020204" pitchFamily="34" charset="0"/>
              </a:rPr>
              <a:t>Do </a:t>
            </a:r>
            <a:r>
              <a:rPr lang="en-GB" sz="3200" b="1" u="sng">
                <a:solidFill>
                  <a:schemeClr val="bg1"/>
                </a:solidFill>
                <a:latin typeface="Century Gothic" panose="020B0502020202020204" pitchFamily="34" charset="0"/>
              </a:rPr>
              <a:t>Now:</a:t>
            </a:r>
            <a:endParaRPr lang="en-GB" sz="3200" b="1" u="sng" dirty="0">
              <a:solidFill>
                <a:schemeClr val="bg1"/>
              </a:solidFill>
              <a:latin typeface="Century Gothic" panose="020B0502020202020204" pitchFamily="34" charset="0"/>
            </a:endParaRPr>
          </a:p>
        </p:txBody>
      </p:sp>
      <p:sp>
        <p:nvSpPr>
          <p:cNvPr id="6" name="TextBox 5">
            <a:extLst>
              <a:ext uri="{FF2B5EF4-FFF2-40B4-BE49-F238E27FC236}">
                <a16:creationId xmlns:a16="http://schemas.microsoft.com/office/drawing/2014/main" id="{3426142E-14D9-49FA-9A54-B9D342EB8579}"/>
              </a:ext>
            </a:extLst>
          </p:cNvPr>
          <p:cNvSpPr txBox="1"/>
          <p:nvPr/>
        </p:nvSpPr>
        <p:spPr>
          <a:xfrm>
            <a:off x="6215879" y="1077842"/>
            <a:ext cx="5657253" cy="923330"/>
          </a:xfrm>
          <a:prstGeom prst="rect">
            <a:avLst/>
          </a:prstGeom>
          <a:solidFill>
            <a:srgbClr val="92D050"/>
          </a:solidFill>
        </p:spPr>
        <p:txBody>
          <a:bodyPr wrap="square" rtlCol="0">
            <a:spAutoFit/>
          </a:bodyPr>
          <a:lstStyle/>
          <a:p>
            <a:r>
              <a:rPr lang="en-GB" b="1" dirty="0">
                <a:latin typeface="Century Gothic" panose="020B0502020202020204" pitchFamily="34" charset="0"/>
              </a:rPr>
              <a:t>Challenge: </a:t>
            </a:r>
          </a:p>
          <a:p>
            <a:r>
              <a:rPr lang="en-GB" dirty="0">
                <a:latin typeface="Century Gothic" panose="020B0502020202020204" pitchFamily="34" charset="0"/>
              </a:rPr>
              <a:t>Give one argument in favour and one against giving 16-18 year olds the right to vote </a:t>
            </a:r>
            <a:endParaRPr lang="en-GB" b="1" dirty="0">
              <a:latin typeface="Century Gothic" panose="020B0502020202020204" pitchFamily="34" charset="0"/>
            </a:endParaRPr>
          </a:p>
        </p:txBody>
      </p:sp>
      <p:sp>
        <p:nvSpPr>
          <p:cNvPr id="8" name="TextBox 7">
            <a:extLst>
              <a:ext uri="{FF2B5EF4-FFF2-40B4-BE49-F238E27FC236}">
                <a16:creationId xmlns:a16="http://schemas.microsoft.com/office/drawing/2014/main" id="{2ADCF845-FC7E-49FB-87F9-D2FE43A248BE}"/>
              </a:ext>
            </a:extLst>
          </p:cNvPr>
          <p:cNvSpPr txBox="1"/>
          <p:nvPr/>
        </p:nvSpPr>
        <p:spPr>
          <a:xfrm>
            <a:off x="301502" y="836148"/>
            <a:ext cx="5758375" cy="3416320"/>
          </a:xfrm>
          <a:prstGeom prst="rect">
            <a:avLst/>
          </a:prstGeom>
          <a:noFill/>
        </p:spPr>
        <p:txBody>
          <a:bodyPr wrap="square" rtlCol="0">
            <a:spAutoFit/>
          </a:bodyPr>
          <a:lstStyle/>
          <a:p>
            <a:pPr marL="342900" indent="-342900">
              <a:buAutoNum type="arabicPeriod"/>
            </a:pPr>
            <a:r>
              <a:rPr lang="en-GB" dirty="0">
                <a:latin typeface="Century Gothic" panose="020B0502020202020204" pitchFamily="34" charset="0"/>
              </a:rPr>
              <a:t>Who is the prime minister?</a:t>
            </a:r>
          </a:p>
          <a:p>
            <a:pPr marL="342900" indent="-342900">
              <a:buAutoNum type="arabicPeriod"/>
            </a:pPr>
            <a:endParaRPr lang="en-GB" dirty="0">
              <a:latin typeface="Century Gothic" panose="020B0502020202020204" pitchFamily="34" charset="0"/>
            </a:endParaRPr>
          </a:p>
          <a:p>
            <a:pPr marL="342900" indent="-342900">
              <a:buAutoNum type="arabicPeriod"/>
            </a:pPr>
            <a:r>
              <a:rPr lang="en-GB" dirty="0">
                <a:latin typeface="Century Gothic" panose="020B0502020202020204" pitchFamily="34" charset="0"/>
              </a:rPr>
              <a:t>Who is the leader of the opposition?</a:t>
            </a:r>
          </a:p>
          <a:p>
            <a:pPr marL="342900" indent="-342900">
              <a:buAutoNum type="arabicPeriod"/>
            </a:pPr>
            <a:endParaRPr lang="en-GB" dirty="0">
              <a:latin typeface="Century Gothic" panose="020B0502020202020204" pitchFamily="34" charset="0"/>
            </a:endParaRPr>
          </a:p>
          <a:p>
            <a:pPr marL="342900" indent="-342900">
              <a:buAutoNum type="arabicPeriod"/>
            </a:pPr>
            <a:r>
              <a:rPr lang="en-GB" dirty="0">
                <a:latin typeface="Century Gothic" panose="020B0502020202020204" pitchFamily="34" charset="0"/>
              </a:rPr>
              <a:t>Who is the leader of the Liberal Democrats?</a:t>
            </a:r>
          </a:p>
          <a:p>
            <a:pPr marL="342900" indent="-342900">
              <a:buAutoNum type="arabicPeriod"/>
            </a:pPr>
            <a:endParaRPr lang="en-GB" dirty="0">
              <a:latin typeface="Century Gothic" panose="020B0502020202020204" pitchFamily="34" charset="0"/>
            </a:endParaRPr>
          </a:p>
          <a:p>
            <a:pPr marL="342900" indent="-342900">
              <a:buAutoNum type="arabicPeriod"/>
            </a:pPr>
            <a:r>
              <a:rPr lang="en-GB" dirty="0">
                <a:latin typeface="Century Gothic" panose="020B0502020202020204" pitchFamily="34" charset="0"/>
              </a:rPr>
              <a:t>Who is the leader of Reform?</a:t>
            </a:r>
          </a:p>
          <a:p>
            <a:pPr marL="342900" indent="-342900">
              <a:buAutoNum type="arabicPeriod"/>
            </a:pPr>
            <a:endParaRPr lang="en-GB" dirty="0">
              <a:latin typeface="Century Gothic" panose="020B0502020202020204" pitchFamily="34" charset="0"/>
            </a:endParaRPr>
          </a:p>
          <a:p>
            <a:pPr marL="342900" indent="-342900">
              <a:buAutoNum type="arabicPeriod"/>
            </a:pPr>
            <a:r>
              <a:rPr lang="en-GB" dirty="0">
                <a:latin typeface="Century Gothic" panose="020B0502020202020204" pitchFamily="34" charset="0"/>
              </a:rPr>
              <a:t>Who is the leader of the Greens</a:t>
            </a:r>
          </a:p>
          <a:p>
            <a:pPr marL="342900" indent="-342900">
              <a:buAutoNum type="arabicPeriod"/>
            </a:pPr>
            <a:endParaRPr lang="en-GB" dirty="0">
              <a:latin typeface="Century Gothic" panose="020B0502020202020204" pitchFamily="34" charset="0"/>
            </a:endParaRPr>
          </a:p>
          <a:p>
            <a:endParaRPr lang="en-GB" dirty="0">
              <a:latin typeface="Century Gothic" panose="020B0502020202020204" pitchFamily="34" charset="0"/>
            </a:endParaRPr>
          </a:p>
          <a:p>
            <a:pPr marL="342900" indent="-342900">
              <a:buAutoNum type="arabicPeriod"/>
            </a:pPr>
            <a:endParaRPr lang="en-GB" dirty="0">
              <a:latin typeface="Century Gothic" panose="020B0502020202020204" pitchFamily="34" charset="0"/>
            </a:endParaRPr>
          </a:p>
        </p:txBody>
      </p:sp>
    </p:spTree>
    <p:extLst>
      <p:ext uri="{BB962C8B-B14F-4D97-AF65-F5344CB8AC3E}">
        <p14:creationId xmlns:p14="http://schemas.microsoft.com/office/powerpoint/2010/main" val="3273633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4300" y="1096849"/>
            <a:ext cx="11516750" cy="369332"/>
          </a:xfrm>
          <a:prstGeom prst="rect">
            <a:avLst/>
          </a:prstGeom>
          <a:solidFill>
            <a:schemeClr val="bg1">
              <a:lumMod val="85000"/>
            </a:schemeClr>
          </a:solidFill>
        </p:spPr>
        <p:txBody>
          <a:bodyPr wrap="square" rtlCol="0">
            <a:spAutoFit/>
          </a:bodyPr>
          <a:lstStyle/>
          <a:p>
            <a:r>
              <a:rPr lang="en-GB" dirty="0">
                <a:latin typeface="Century Gothic" panose="020B0502020202020204" pitchFamily="34" charset="0"/>
              </a:rPr>
              <a:t>TASK 4: Based on the information you have would you keep FPTP</a:t>
            </a:r>
          </a:p>
        </p:txBody>
      </p:sp>
      <p:sp>
        <p:nvSpPr>
          <p:cNvPr id="3" name="TextBox 2"/>
          <p:cNvSpPr txBox="1"/>
          <p:nvPr/>
        </p:nvSpPr>
        <p:spPr>
          <a:xfrm>
            <a:off x="9705703" y="2299063"/>
            <a:ext cx="2139293" cy="2585323"/>
          </a:xfrm>
          <a:prstGeom prst="rect">
            <a:avLst/>
          </a:prstGeom>
          <a:solidFill>
            <a:srgbClr val="00B050"/>
          </a:solidFill>
        </p:spPr>
        <p:txBody>
          <a:bodyPr wrap="square" rtlCol="0">
            <a:spAutoFit/>
          </a:bodyPr>
          <a:lstStyle/>
          <a:p>
            <a:r>
              <a:rPr lang="en-GB" b="1" dirty="0">
                <a:latin typeface="Century Gothic" panose="020B0502020202020204" pitchFamily="34" charset="0"/>
              </a:rPr>
              <a:t>Green Pen Challenge?</a:t>
            </a:r>
          </a:p>
          <a:p>
            <a:endParaRPr lang="en-GB" dirty="0">
              <a:latin typeface="Century Gothic" panose="020B0502020202020204" pitchFamily="34" charset="0"/>
            </a:endParaRPr>
          </a:p>
          <a:p>
            <a:r>
              <a:rPr lang="en-GB" dirty="0">
                <a:latin typeface="Century Gothic" panose="020B0502020202020204" pitchFamily="34" charset="0"/>
              </a:rPr>
              <a:t>Why is a coalition government arguably more undemocratic than one elected under FPTPs? </a:t>
            </a:r>
          </a:p>
        </p:txBody>
      </p:sp>
      <p:sp>
        <p:nvSpPr>
          <p:cNvPr id="2" name="Rectangle 1"/>
          <p:cNvSpPr/>
          <p:nvPr/>
        </p:nvSpPr>
        <p:spPr>
          <a:xfrm>
            <a:off x="552994" y="2016259"/>
            <a:ext cx="8512629" cy="4524315"/>
          </a:xfrm>
          <a:prstGeom prst="rect">
            <a:avLst/>
          </a:prstGeom>
          <a:solidFill>
            <a:schemeClr val="accent2">
              <a:lumMod val="40000"/>
              <a:lumOff val="60000"/>
            </a:schemeClr>
          </a:solidFill>
        </p:spPr>
        <p:txBody>
          <a:bodyPr wrap="square">
            <a:spAutoFit/>
          </a:bodyPr>
          <a:lstStyle/>
          <a:p>
            <a:r>
              <a:rPr lang="en-GB" b="1" dirty="0">
                <a:latin typeface="Century Gothic" panose="020B0502020202020204" pitchFamily="34" charset="0"/>
              </a:rPr>
              <a:t>Strength: </a:t>
            </a:r>
            <a:r>
              <a:rPr lang="en-GB" dirty="0">
                <a:latin typeface="Century Gothic" panose="020B0502020202020204" pitchFamily="34" charset="0"/>
              </a:rPr>
              <a:t>	Stable government. FPTP usually produces a clear 			winner , not a coalition meaning there is a clear line 			of accountability</a:t>
            </a:r>
          </a:p>
          <a:p>
            <a:r>
              <a:rPr lang="en-GB" dirty="0">
                <a:latin typeface="Century Gothic" panose="020B0502020202020204" pitchFamily="34" charset="0"/>
              </a:rPr>
              <a:t>But </a:t>
            </a:r>
          </a:p>
          <a:p>
            <a:endParaRPr lang="en-GB" dirty="0">
              <a:latin typeface="Century Gothic" panose="020B0502020202020204" pitchFamily="34" charset="0"/>
            </a:endParaRPr>
          </a:p>
          <a:p>
            <a:r>
              <a:rPr lang="en-GB" b="1" dirty="0">
                <a:latin typeface="Century Gothic" panose="020B0502020202020204" pitchFamily="34" charset="0"/>
              </a:rPr>
              <a:t>Weakness:</a:t>
            </a:r>
            <a:r>
              <a:rPr lang="en-GB" dirty="0">
                <a:latin typeface="Century Gothic" panose="020B0502020202020204" pitchFamily="34" charset="0"/>
              </a:rPr>
              <a:t>	Smaller parties are disadvantaged and the House of 			Commons does not reflect the way the nation voted</a:t>
            </a:r>
          </a:p>
          <a:p>
            <a:endParaRPr lang="en-GB" dirty="0">
              <a:latin typeface="Century Gothic" panose="020B0502020202020204" pitchFamily="34" charset="0"/>
            </a:endParaRPr>
          </a:p>
          <a:p>
            <a:r>
              <a:rPr lang="en-GB" b="1" dirty="0">
                <a:latin typeface="Century Gothic" panose="020B0502020202020204" pitchFamily="34" charset="0"/>
              </a:rPr>
              <a:t>Strength</a:t>
            </a:r>
            <a:r>
              <a:rPr lang="en-GB" dirty="0">
                <a:latin typeface="Century Gothic" panose="020B0502020202020204" pitchFamily="34" charset="0"/>
              </a:rPr>
              <a:t>		Parties that come third or fourth do not get a share 			of government that is disproportionate to their vote. There 		is never a mandate for a coalition government</a:t>
            </a:r>
          </a:p>
          <a:p>
            <a:r>
              <a:rPr lang="en-GB" dirty="0">
                <a:latin typeface="Century Gothic" panose="020B0502020202020204" pitchFamily="34" charset="0"/>
              </a:rPr>
              <a:t>But</a:t>
            </a:r>
          </a:p>
          <a:p>
            <a:endParaRPr lang="en-GB" dirty="0">
              <a:latin typeface="Century Gothic" panose="020B0502020202020204" pitchFamily="34" charset="0"/>
            </a:endParaRPr>
          </a:p>
          <a:p>
            <a:r>
              <a:rPr lang="en-GB" b="1" dirty="0">
                <a:latin typeface="Century Gothic" panose="020B0502020202020204" pitchFamily="34" charset="0"/>
              </a:rPr>
              <a:t>Weakness:</a:t>
            </a:r>
            <a:r>
              <a:rPr lang="en-GB" dirty="0">
                <a:latin typeface="Century Gothic" panose="020B0502020202020204" pitchFamily="34" charset="0"/>
              </a:rPr>
              <a:t>	Some safe seats have been held by one party for 			over 50 years. What is the point of voting in these 				constituencies?</a:t>
            </a:r>
          </a:p>
        </p:txBody>
      </p:sp>
      <p:sp>
        <p:nvSpPr>
          <p:cNvPr id="7" name="TextBox 6">
            <a:extLst>
              <a:ext uri="{FF2B5EF4-FFF2-40B4-BE49-F238E27FC236}">
                <a16:creationId xmlns:a16="http://schemas.microsoft.com/office/drawing/2014/main" id="{05429250-F98C-4CF7-A3AF-C6A44D78F23F}"/>
              </a:ext>
            </a:extLst>
          </p:cNvPr>
          <p:cNvSpPr txBox="1"/>
          <p:nvPr/>
        </p:nvSpPr>
        <p:spPr>
          <a:xfrm>
            <a:off x="0" y="434788"/>
            <a:ext cx="12192000" cy="584775"/>
          </a:xfrm>
          <a:prstGeom prst="rect">
            <a:avLst/>
          </a:prstGeom>
          <a:solidFill>
            <a:srgbClr val="FFC000"/>
          </a:solidFill>
        </p:spPr>
        <p:txBody>
          <a:bodyPr wrap="square" rtlCol="0">
            <a:spAutoFit/>
          </a:bodyPr>
          <a:lstStyle/>
          <a:p>
            <a:r>
              <a:rPr lang="en-GB" sz="1600" b="1" dirty="0">
                <a:latin typeface="Century Gothic" panose="020B0502020202020204" pitchFamily="34" charset="0"/>
              </a:rPr>
              <a:t>Learning Objective</a:t>
            </a:r>
            <a:endParaRPr lang="en-GB" sz="1600" dirty="0">
              <a:latin typeface="Century Gothic" panose="020B0502020202020204" pitchFamily="34" charset="0"/>
            </a:endParaRPr>
          </a:p>
          <a:p>
            <a:r>
              <a:rPr lang="en-GB" sz="1600" dirty="0">
                <a:latin typeface="Century Gothic" panose="020B0502020202020204" pitchFamily="34" charset="0"/>
              </a:rPr>
              <a:t>3. Be developing your own view on whether it should be retained</a:t>
            </a:r>
          </a:p>
        </p:txBody>
      </p:sp>
      <p:sp>
        <p:nvSpPr>
          <p:cNvPr id="10" name="TextBox 9">
            <a:extLst>
              <a:ext uri="{FF2B5EF4-FFF2-40B4-BE49-F238E27FC236}">
                <a16:creationId xmlns:a16="http://schemas.microsoft.com/office/drawing/2014/main" id="{FD24EFFF-3FD9-41BE-9391-DC42FED7CBCA}"/>
              </a:ext>
            </a:extLst>
          </p:cNvPr>
          <p:cNvSpPr txBox="1"/>
          <p:nvPr/>
        </p:nvSpPr>
        <p:spPr>
          <a:xfrm>
            <a:off x="-18757" y="0"/>
            <a:ext cx="12210757" cy="461665"/>
          </a:xfrm>
          <a:prstGeom prst="rect">
            <a:avLst/>
          </a:prstGeom>
          <a:solidFill>
            <a:srgbClr val="002060"/>
          </a:solidFill>
        </p:spPr>
        <p:txBody>
          <a:bodyPr wrap="square" rtlCol="0">
            <a:spAutoFit/>
          </a:bodyPr>
          <a:lstStyle/>
          <a:p>
            <a:pPr algn="ctr"/>
            <a:r>
              <a:rPr lang="en-GB" sz="2400" b="1" u="sng" dirty="0">
                <a:solidFill>
                  <a:schemeClr val="bg1"/>
                </a:solidFill>
                <a:latin typeface="Century Gothic" panose="020B0502020202020204" pitchFamily="34" charset="0"/>
              </a:rPr>
              <a:t>What are the strengths and weaknesses of First Past the Post?</a:t>
            </a:r>
          </a:p>
        </p:txBody>
      </p:sp>
    </p:spTree>
    <p:extLst>
      <p:ext uri="{BB962C8B-B14F-4D97-AF65-F5344CB8AC3E}">
        <p14:creationId xmlns:p14="http://schemas.microsoft.com/office/powerpoint/2010/main" val="3408414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E4A5523-353B-46B7-8704-EE955B30D96D}"/>
              </a:ext>
            </a:extLst>
          </p:cNvPr>
          <p:cNvSpPr txBox="1"/>
          <p:nvPr/>
        </p:nvSpPr>
        <p:spPr>
          <a:xfrm>
            <a:off x="337625" y="112542"/>
            <a:ext cx="11535507" cy="584775"/>
          </a:xfrm>
          <a:prstGeom prst="rect">
            <a:avLst/>
          </a:prstGeom>
          <a:solidFill>
            <a:srgbClr val="002060"/>
          </a:solidFill>
        </p:spPr>
        <p:txBody>
          <a:bodyPr wrap="square" rtlCol="0">
            <a:spAutoFit/>
          </a:bodyPr>
          <a:lstStyle/>
          <a:p>
            <a:pPr algn="ctr"/>
            <a:r>
              <a:rPr lang="en-GB" sz="3200" b="1" u="sng" dirty="0">
                <a:solidFill>
                  <a:schemeClr val="bg1"/>
                </a:solidFill>
                <a:latin typeface="Century Gothic" panose="020B0502020202020204" pitchFamily="34" charset="0"/>
              </a:rPr>
              <a:t>Answers</a:t>
            </a:r>
          </a:p>
        </p:txBody>
      </p:sp>
      <p:sp>
        <p:nvSpPr>
          <p:cNvPr id="6" name="TextBox 5">
            <a:extLst>
              <a:ext uri="{FF2B5EF4-FFF2-40B4-BE49-F238E27FC236}">
                <a16:creationId xmlns:a16="http://schemas.microsoft.com/office/drawing/2014/main" id="{DE8BC610-209C-4578-BF5F-47F0FC9217DA}"/>
              </a:ext>
            </a:extLst>
          </p:cNvPr>
          <p:cNvSpPr txBox="1"/>
          <p:nvPr/>
        </p:nvSpPr>
        <p:spPr>
          <a:xfrm>
            <a:off x="318868" y="1194194"/>
            <a:ext cx="5379803" cy="3139321"/>
          </a:xfrm>
          <a:prstGeom prst="rect">
            <a:avLst/>
          </a:prstGeom>
          <a:noFill/>
        </p:spPr>
        <p:txBody>
          <a:bodyPr wrap="square" rtlCol="0">
            <a:spAutoFit/>
          </a:bodyPr>
          <a:lstStyle/>
          <a:p>
            <a:pPr marL="342900" indent="-342900">
              <a:buAutoNum type="arabicPeriod"/>
            </a:pPr>
            <a:r>
              <a:rPr lang="en-GB" dirty="0">
                <a:latin typeface="Century Gothic" panose="020B0502020202020204" pitchFamily="34" charset="0"/>
              </a:rPr>
              <a:t>Keir Starmer.</a:t>
            </a:r>
          </a:p>
          <a:p>
            <a:pPr marL="342900" indent="-342900">
              <a:buAutoNum type="arabicPeriod"/>
            </a:pPr>
            <a:endParaRPr lang="en-GB" dirty="0">
              <a:latin typeface="Century Gothic" panose="020B0502020202020204" pitchFamily="34" charset="0"/>
            </a:endParaRPr>
          </a:p>
          <a:p>
            <a:pPr marL="342900" indent="-342900">
              <a:buAutoNum type="arabicPeriod"/>
            </a:pPr>
            <a:r>
              <a:rPr lang="en-GB" dirty="0">
                <a:latin typeface="Century Gothic" panose="020B0502020202020204" pitchFamily="34" charset="0"/>
              </a:rPr>
              <a:t>Kemi Badenoch</a:t>
            </a:r>
          </a:p>
          <a:p>
            <a:pPr marL="342900" indent="-342900">
              <a:buAutoNum type="arabicPeriod"/>
            </a:pPr>
            <a:endParaRPr lang="en-GB" dirty="0">
              <a:latin typeface="Century Gothic" panose="020B0502020202020204" pitchFamily="34" charset="0"/>
            </a:endParaRPr>
          </a:p>
          <a:p>
            <a:pPr marL="342900" indent="-342900">
              <a:buAutoNum type="arabicPeriod"/>
            </a:pPr>
            <a:r>
              <a:rPr lang="en-GB" dirty="0">
                <a:latin typeface="Century Gothic" panose="020B0502020202020204" pitchFamily="34" charset="0"/>
              </a:rPr>
              <a:t>Ed Davey</a:t>
            </a:r>
          </a:p>
          <a:p>
            <a:pPr marL="342900" indent="-342900">
              <a:buAutoNum type="arabicPeriod"/>
            </a:pPr>
            <a:endParaRPr lang="en-GB" dirty="0">
              <a:latin typeface="Century Gothic" panose="020B0502020202020204" pitchFamily="34" charset="0"/>
            </a:endParaRPr>
          </a:p>
          <a:p>
            <a:pPr marL="342900" indent="-342900">
              <a:buAutoNum type="arabicPeriod"/>
            </a:pPr>
            <a:r>
              <a:rPr lang="en-GB" dirty="0">
                <a:latin typeface="Century Gothic" panose="020B0502020202020204" pitchFamily="34" charset="0"/>
              </a:rPr>
              <a:t>Nigel Farage</a:t>
            </a:r>
          </a:p>
          <a:p>
            <a:endParaRPr lang="en-GB" dirty="0">
              <a:latin typeface="Century Gothic" panose="020B0502020202020204" pitchFamily="34" charset="0"/>
            </a:endParaRPr>
          </a:p>
          <a:p>
            <a:r>
              <a:rPr lang="en-US" dirty="0">
                <a:latin typeface="Century Gothic" panose="020B0502020202020204" pitchFamily="34" charset="0"/>
              </a:rPr>
              <a:t>5. </a:t>
            </a:r>
            <a:r>
              <a:rPr lang="en-GB" dirty="0">
                <a:latin typeface="Century Gothic" panose="020B0502020202020204" pitchFamily="34" charset="0"/>
              </a:rPr>
              <a:t>Zak Polanski</a:t>
            </a:r>
          </a:p>
          <a:p>
            <a:endParaRPr lang="en-GB" dirty="0">
              <a:latin typeface="Century Gothic" panose="020B0502020202020204" pitchFamily="34" charset="0"/>
            </a:endParaRPr>
          </a:p>
          <a:p>
            <a:endParaRPr lang="en-GB" dirty="0">
              <a:latin typeface="Century Gothic" panose="020B0502020202020204" pitchFamily="34" charset="0"/>
            </a:endParaRPr>
          </a:p>
        </p:txBody>
      </p:sp>
      <p:sp>
        <p:nvSpPr>
          <p:cNvPr id="2" name="TextBox 1">
            <a:extLst>
              <a:ext uri="{FF2B5EF4-FFF2-40B4-BE49-F238E27FC236}">
                <a16:creationId xmlns:a16="http://schemas.microsoft.com/office/drawing/2014/main" id="{6530C966-F622-2E3F-04A5-EB8D09EC3525}"/>
              </a:ext>
            </a:extLst>
          </p:cNvPr>
          <p:cNvSpPr txBox="1"/>
          <p:nvPr/>
        </p:nvSpPr>
        <p:spPr>
          <a:xfrm>
            <a:off x="6215879" y="1077842"/>
            <a:ext cx="5657253" cy="2862322"/>
          </a:xfrm>
          <a:prstGeom prst="rect">
            <a:avLst/>
          </a:prstGeom>
          <a:solidFill>
            <a:srgbClr val="92D050"/>
          </a:solidFill>
        </p:spPr>
        <p:txBody>
          <a:bodyPr wrap="square" rtlCol="0">
            <a:spAutoFit/>
          </a:bodyPr>
          <a:lstStyle/>
          <a:p>
            <a:r>
              <a:rPr lang="en-GB" b="1" dirty="0">
                <a:latin typeface="Century Gothic" panose="020B0502020202020204" pitchFamily="34" charset="0"/>
              </a:rPr>
              <a:t>Challenge: </a:t>
            </a:r>
          </a:p>
          <a:p>
            <a:r>
              <a:rPr lang="en-GB" dirty="0">
                <a:latin typeface="Century Gothic" panose="020B0502020202020204" pitchFamily="34" charset="0"/>
              </a:rPr>
              <a:t>Give one argument in favour and one against giving 16-18 year olds the right to vote </a:t>
            </a:r>
          </a:p>
          <a:p>
            <a:endParaRPr lang="en-GB" b="1" dirty="0">
              <a:latin typeface="Century Gothic" panose="020B0502020202020204" pitchFamily="34" charset="0"/>
            </a:endParaRPr>
          </a:p>
          <a:p>
            <a:pPr marL="285750" indent="-285750">
              <a:buFont typeface="Arial" panose="020B0604020202020204" pitchFamily="34" charset="0"/>
              <a:buChar char="•"/>
            </a:pPr>
            <a:r>
              <a:rPr lang="en-GB" b="1" dirty="0">
                <a:latin typeface="Century Gothic" panose="020B0502020202020204" pitchFamily="34" charset="0"/>
              </a:rPr>
              <a:t>Politics affects young people – tuition fees, they can join the military at 17, age of consent is 16</a:t>
            </a:r>
          </a:p>
          <a:p>
            <a:pPr marL="285750" indent="-285750">
              <a:buFont typeface="Arial" panose="020B0604020202020204" pitchFamily="34" charset="0"/>
              <a:buChar char="•"/>
            </a:pPr>
            <a:endParaRPr lang="en-GB" b="1" dirty="0">
              <a:latin typeface="Century Gothic" panose="020B0502020202020204" pitchFamily="34" charset="0"/>
            </a:endParaRPr>
          </a:p>
          <a:p>
            <a:pPr marL="285750" indent="-285750">
              <a:buFont typeface="Arial" panose="020B0604020202020204" pitchFamily="34" charset="0"/>
              <a:buChar char="•"/>
            </a:pPr>
            <a:r>
              <a:rPr lang="en-GB" b="1" dirty="0">
                <a:latin typeface="Century Gothic" panose="020B0502020202020204" pitchFamily="34" charset="0"/>
              </a:rPr>
              <a:t>They do not pay tax, polls indicate most young people have little interests in politics</a:t>
            </a:r>
          </a:p>
        </p:txBody>
      </p:sp>
    </p:spTree>
    <p:extLst>
      <p:ext uri="{BB962C8B-B14F-4D97-AF65-F5344CB8AC3E}">
        <p14:creationId xmlns:p14="http://schemas.microsoft.com/office/powerpoint/2010/main" val="1891032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E4A5523-353B-46B7-8704-EE955B30D96D}"/>
              </a:ext>
            </a:extLst>
          </p:cNvPr>
          <p:cNvSpPr txBox="1"/>
          <p:nvPr/>
        </p:nvSpPr>
        <p:spPr>
          <a:xfrm>
            <a:off x="337625" y="112542"/>
            <a:ext cx="11535507" cy="584775"/>
          </a:xfrm>
          <a:prstGeom prst="rect">
            <a:avLst/>
          </a:prstGeom>
          <a:solidFill>
            <a:srgbClr val="002060"/>
          </a:solidFill>
        </p:spPr>
        <p:txBody>
          <a:bodyPr wrap="square" rtlCol="0">
            <a:spAutoFit/>
          </a:bodyPr>
          <a:lstStyle/>
          <a:p>
            <a:pPr algn="ctr"/>
            <a:r>
              <a:rPr lang="en-GB" sz="3200" b="1" dirty="0">
                <a:solidFill>
                  <a:schemeClr val="bg1"/>
                </a:solidFill>
                <a:latin typeface="Century Gothic" panose="020B0502020202020204" pitchFamily="34" charset="0"/>
              </a:rPr>
              <a:t>What will I be studying and how will I be assessed?</a:t>
            </a:r>
          </a:p>
        </p:txBody>
      </p:sp>
      <p:sp>
        <p:nvSpPr>
          <p:cNvPr id="5" name="TextBox 4">
            <a:extLst>
              <a:ext uri="{FF2B5EF4-FFF2-40B4-BE49-F238E27FC236}">
                <a16:creationId xmlns:a16="http://schemas.microsoft.com/office/drawing/2014/main" id="{65641AE0-8102-4FF0-B598-95B02AB2D488}"/>
              </a:ext>
            </a:extLst>
          </p:cNvPr>
          <p:cNvSpPr txBox="1"/>
          <p:nvPr/>
        </p:nvSpPr>
        <p:spPr>
          <a:xfrm>
            <a:off x="540926" y="948690"/>
            <a:ext cx="7443745" cy="5632311"/>
          </a:xfrm>
          <a:prstGeom prst="rect">
            <a:avLst/>
          </a:prstGeom>
          <a:solidFill>
            <a:schemeClr val="accent1">
              <a:lumMod val="20000"/>
              <a:lumOff val="80000"/>
            </a:schemeClr>
          </a:solidFill>
        </p:spPr>
        <p:txBody>
          <a:bodyPr wrap="square" rtlCol="0">
            <a:spAutoFit/>
          </a:bodyPr>
          <a:lstStyle/>
          <a:p>
            <a:r>
              <a:rPr lang="en-GB" b="1" dirty="0">
                <a:latin typeface="Century Gothic" panose="020B0502020202020204" pitchFamily="34" charset="0"/>
              </a:rPr>
              <a:t>Paper 1: UK  Politics ad Core Ideologies</a:t>
            </a:r>
          </a:p>
          <a:p>
            <a:r>
              <a:rPr lang="en-GB" dirty="0">
                <a:latin typeface="Century Gothic" panose="020B0502020202020204" pitchFamily="34" charset="0"/>
              </a:rPr>
              <a:t>Democracy and Participation</a:t>
            </a:r>
          </a:p>
          <a:p>
            <a:r>
              <a:rPr lang="en-GB" dirty="0">
                <a:latin typeface="Century Gothic" panose="020B0502020202020204" pitchFamily="34" charset="0"/>
              </a:rPr>
              <a:t>Political Parties</a:t>
            </a:r>
          </a:p>
          <a:p>
            <a:r>
              <a:rPr lang="en-GB" dirty="0">
                <a:latin typeface="Century Gothic" panose="020B0502020202020204" pitchFamily="34" charset="0"/>
              </a:rPr>
              <a:t>Electoral Systems</a:t>
            </a:r>
          </a:p>
          <a:p>
            <a:r>
              <a:rPr lang="en-GB" dirty="0">
                <a:latin typeface="Century Gothic" panose="020B0502020202020204" pitchFamily="34" charset="0"/>
              </a:rPr>
              <a:t>Voting Behaviour and the Media</a:t>
            </a:r>
          </a:p>
          <a:p>
            <a:r>
              <a:rPr lang="en-GB" dirty="0">
                <a:latin typeface="Century Gothic" panose="020B0502020202020204" pitchFamily="34" charset="0"/>
              </a:rPr>
              <a:t>Liberalism Conservatism, Socialism  </a:t>
            </a:r>
          </a:p>
          <a:p>
            <a:r>
              <a:rPr lang="en-GB" b="1" dirty="0">
                <a:latin typeface="Century Gothic" panose="020B0502020202020204" pitchFamily="34" charset="0"/>
              </a:rPr>
              <a:t>Paper 2: UK Government and Non Core Ideology</a:t>
            </a:r>
          </a:p>
          <a:p>
            <a:r>
              <a:rPr lang="en-GB" dirty="0">
                <a:latin typeface="Century Gothic" panose="020B0502020202020204" pitchFamily="34" charset="0"/>
              </a:rPr>
              <a:t>The Constitution</a:t>
            </a:r>
          </a:p>
          <a:p>
            <a:r>
              <a:rPr lang="en-GB" dirty="0">
                <a:latin typeface="Century Gothic" panose="020B0502020202020204" pitchFamily="34" charset="0"/>
              </a:rPr>
              <a:t>Parliament</a:t>
            </a:r>
          </a:p>
          <a:p>
            <a:r>
              <a:rPr lang="en-GB" dirty="0">
                <a:latin typeface="Century Gothic" panose="020B0502020202020204" pitchFamily="34" charset="0"/>
              </a:rPr>
              <a:t>The PM and Executive</a:t>
            </a:r>
          </a:p>
          <a:p>
            <a:r>
              <a:rPr lang="en-GB" dirty="0">
                <a:latin typeface="Century Gothic" panose="020B0502020202020204" pitchFamily="34" charset="0"/>
              </a:rPr>
              <a:t>Relations between branches including the UK Supreme Court</a:t>
            </a:r>
          </a:p>
          <a:p>
            <a:r>
              <a:rPr lang="en-GB" dirty="0">
                <a:latin typeface="Century Gothic" panose="020B0502020202020204" pitchFamily="34" charset="0"/>
              </a:rPr>
              <a:t>Feminism</a:t>
            </a:r>
          </a:p>
          <a:p>
            <a:endParaRPr lang="en-GB" dirty="0">
              <a:latin typeface="Century Gothic" panose="020B0502020202020204" pitchFamily="34" charset="0"/>
            </a:endParaRPr>
          </a:p>
          <a:p>
            <a:r>
              <a:rPr lang="en-GB" b="1" dirty="0">
                <a:latin typeface="Century Gothic" panose="020B0502020202020204" pitchFamily="34" charset="0"/>
              </a:rPr>
              <a:t>Paper 3: Comparative Politics: The USA</a:t>
            </a:r>
          </a:p>
          <a:p>
            <a:r>
              <a:rPr lang="en-GB" dirty="0">
                <a:latin typeface="Century Gothic" panose="020B0502020202020204" pitchFamily="34" charset="0"/>
              </a:rPr>
              <a:t>The Constitution</a:t>
            </a:r>
          </a:p>
          <a:p>
            <a:r>
              <a:rPr lang="en-GB" dirty="0">
                <a:latin typeface="Century Gothic" panose="020B0502020202020204" pitchFamily="34" charset="0"/>
              </a:rPr>
              <a:t>Congress</a:t>
            </a:r>
          </a:p>
          <a:p>
            <a:r>
              <a:rPr lang="en-GB" dirty="0">
                <a:latin typeface="Century Gothic" panose="020B0502020202020204" pitchFamily="34" charset="0"/>
              </a:rPr>
              <a:t>The Presidency</a:t>
            </a:r>
          </a:p>
          <a:p>
            <a:r>
              <a:rPr lang="en-GB" dirty="0">
                <a:latin typeface="Century Gothic" panose="020B0502020202020204" pitchFamily="34" charset="0"/>
              </a:rPr>
              <a:t>The Supreme Court and Race relations</a:t>
            </a:r>
          </a:p>
          <a:p>
            <a:r>
              <a:rPr lang="en-GB" dirty="0">
                <a:latin typeface="Century Gothic" panose="020B0502020202020204" pitchFamily="34" charset="0"/>
              </a:rPr>
              <a:t>Democracy and Participation</a:t>
            </a:r>
          </a:p>
          <a:p>
            <a:r>
              <a:rPr lang="en-GB" dirty="0">
                <a:latin typeface="Century Gothic" panose="020B0502020202020204" pitchFamily="34" charset="0"/>
              </a:rPr>
              <a:t>Comparative Politics</a:t>
            </a:r>
          </a:p>
        </p:txBody>
      </p:sp>
      <p:sp>
        <p:nvSpPr>
          <p:cNvPr id="2" name="TextBox 1">
            <a:extLst>
              <a:ext uri="{FF2B5EF4-FFF2-40B4-BE49-F238E27FC236}">
                <a16:creationId xmlns:a16="http://schemas.microsoft.com/office/drawing/2014/main" id="{713E5A32-5024-0384-DA4E-9F754067E581}"/>
              </a:ext>
            </a:extLst>
          </p:cNvPr>
          <p:cNvSpPr txBox="1"/>
          <p:nvPr/>
        </p:nvSpPr>
        <p:spPr>
          <a:xfrm>
            <a:off x="7984671" y="963498"/>
            <a:ext cx="3962400" cy="2862322"/>
          </a:xfrm>
          <a:prstGeom prst="rect">
            <a:avLst/>
          </a:prstGeom>
          <a:noFill/>
        </p:spPr>
        <p:txBody>
          <a:bodyPr wrap="square" rtlCol="0">
            <a:spAutoFit/>
          </a:bodyPr>
          <a:lstStyle/>
          <a:p>
            <a:endParaRPr lang="en-GB" sz="2400" dirty="0"/>
          </a:p>
          <a:p>
            <a:r>
              <a:rPr lang="en-GB" sz="2400" dirty="0">
                <a:latin typeface="Century Gothic" panose="020B0502020202020204" pitchFamily="34" charset="0"/>
              </a:rPr>
              <a:t>Paper 1: 2hr examination </a:t>
            </a:r>
          </a:p>
          <a:p>
            <a:r>
              <a:rPr lang="en-GB" sz="2400" dirty="0">
                <a:latin typeface="Century Gothic" panose="020B0502020202020204" pitchFamily="34" charset="0"/>
              </a:rPr>
              <a:t>Paper 2: 2hr examination</a:t>
            </a:r>
          </a:p>
          <a:p>
            <a:r>
              <a:rPr lang="en-GB" sz="2400" dirty="0">
                <a:latin typeface="Century Gothic" panose="020B0502020202020204" pitchFamily="34" charset="0"/>
              </a:rPr>
              <a:t>Paper 3: 2hr examination</a:t>
            </a:r>
          </a:p>
          <a:p>
            <a:endParaRPr lang="en-GB" sz="2400" dirty="0">
              <a:latin typeface="Century Gothic" panose="020B0502020202020204" pitchFamily="34" charset="0"/>
            </a:endParaRPr>
          </a:p>
          <a:p>
            <a:r>
              <a:rPr lang="en-GB" sz="2400" dirty="0">
                <a:latin typeface="Century Gothic" panose="020B0502020202020204" pitchFamily="34" charset="0"/>
              </a:rPr>
              <a:t>No coursework</a:t>
            </a:r>
          </a:p>
          <a:p>
            <a:endParaRPr lang="en-GB" dirty="0"/>
          </a:p>
          <a:p>
            <a:endParaRPr lang="en-GB" dirty="0"/>
          </a:p>
        </p:txBody>
      </p:sp>
    </p:spTree>
    <p:extLst>
      <p:ext uri="{BB962C8B-B14F-4D97-AF65-F5344CB8AC3E}">
        <p14:creationId xmlns:p14="http://schemas.microsoft.com/office/powerpoint/2010/main" val="501128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5429250-F98C-4CF7-A3AF-C6A44D78F23F}"/>
              </a:ext>
            </a:extLst>
          </p:cNvPr>
          <p:cNvSpPr txBox="1"/>
          <p:nvPr/>
        </p:nvSpPr>
        <p:spPr>
          <a:xfrm>
            <a:off x="0" y="434788"/>
            <a:ext cx="12192000" cy="1077218"/>
          </a:xfrm>
          <a:prstGeom prst="rect">
            <a:avLst/>
          </a:prstGeom>
          <a:solidFill>
            <a:srgbClr val="FFC000"/>
          </a:solidFill>
        </p:spPr>
        <p:txBody>
          <a:bodyPr wrap="square" rtlCol="0">
            <a:spAutoFit/>
          </a:bodyPr>
          <a:lstStyle/>
          <a:p>
            <a:r>
              <a:rPr lang="en-GB" sz="1600" b="1" dirty="0">
                <a:latin typeface="Century Gothic" panose="020B0502020202020204" pitchFamily="34" charset="0"/>
              </a:rPr>
              <a:t>Learning Objectives:</a:t>
            </a:r>
          </a:p>
          <a:p>
            <a:pPr marL="514350" indent="-514350">
              <a:buAutoNum type="arabicPeriod"/>
            </a:pPr>
            <a:r>
              <a:rPr lang="en-GB" sz="1600" dirty="0">
                <a:latin typeface="Century Gothic" panose="020B0502020202020204" pitchFamily="34" charset="0"/>
              </a:rPr>
              <a:t>Understand how FPTP works</a:t>
            </a:r>
          </a:p>
          <a:p>
            <a:pPr marL="514350" indent="-514350">
              <a:buAutoNum type="arabicPeriod"/>
            </a:pPr>
            <a:r>
              <a:rPr lang="en-GB" sz="1600" dirty="0">
                <a:latin typeface="Century Gothic" panose="020B0502020202020204" pitchFamily="34" charset="0"/>
              </a:rPr>
              <a:t>Identify some of its strengths and weaknesses as an electoral system</a:t>
            </a:r>
          </a:p>
          <a:p>
            <a:pPr marL="514350" indent="-514350">
              <a:buAutoNum type="arabicPeriod"/>
            </a:pPr>
            <a:r>
              <a:rPr lang="en-GB" sz="1600" dirty="0">
                <a:latin typeface="Century Gothic" panose="020B0502020202020204" pitchFamily="34" charset="0"/>
              </a:rPr>
              <a:t>Be developing your own view on whether it should be retained</a:t>
            </a:r>
          </a:p>
        </p:txBody>
      </p:sp>
      <p:sp>
        <p:nvSpPr>
          <p:cNvPr id="9" name="TextBox 8"/>
          <p:cNvSpPr txBox="1"/>
          <p:nvPr/>
        </p:nvSpPr>
        <p:spPr>
          <a:xfrm>
            <a:off x="0" y="1552198"/>
            <a:ext cx="6816436" cy="646331"/>
          </a:xfrm>
          <a:prstGeom prst="rect">
            <a:avLst/>
          </a:prstGeom>
          <a:solidFill>
            <a:schemeClr val="bg1">
              <a:lumMod val="85000"/>
            </a:schemeClr>
          </a:solidFill>
        </p:spPr>
        <p:txBody>
          <a:bodyPr wrap="square" rtlCol="0">
            <a:spAutoFit/>
          </a:bodyPr>
          <a:lstStyle/>
          <a:p>
            <a:r>
              <a:rPr lang="en-GB" dirty="0">
                <a:latin typeface="Century Gothic" panose="020B0502020202020204" pitchFamily="34" charset="0"/>
              </a:rPr>
              <a:t>TASK 1: Calculate the size of the Labour majority at the 2024 election</a:t>
            </a:r>
          </a:p>
        </p:txBody>
      </p:sp>
      <p:sp>
        <p:nvSpPr>
          <p:cNvPr id="14" name="TextBox 13">
            <a:extLst>
              <a:ext uri="{FF2B5EF4-FFF2-40B4-BE49-F238E27FC236}">
                <a16:creationId xmlns:a16="http://schemas.microsoft.com/office/drawing/2014/main" id="{FD24EFFF-3FD9-41BE-9391-DC42FED7CBCA}"/>
              </a:ext>
            </a:extLst>
          </p:cNvPr>
          <p:cNvSpPr txBox="1"/>
          <p:nvPr/>
        </p:nvSpPr>
        <p:spPr>
          <a:xfrm>
            <a:off x="-18757" y="0"/>
            <a:ext cx="12210757" cy="461665"/>
          </a:xfrm>
          <a:prstGeom prst="rect">
            <a:avLst/>
          </a:prstGeom>
          <a:solidFill>
            <a:srgbClr val="002060"/>
          </a:solidFill>
        </p:spPr>
        <p:txBody>
          <a:bodyPr wrap="square" rtlCol="0">
            <a:spAutoFit/>
          </a:bodyPr>
          <a:lstStyle/>
          <a:p>
            <a:pPr algn="ctr"/>
            <a:r>
              <a:rPr lang="en-GB" sz="2400" b="1" u="sng" dirty="0">
                <a:solidFill>
                  <a:schemeClr val="bg1"/>
                </a:solidFill>
                <a:latin typeface="Century Gothic" panose="020B0502020202020204" pitchFamily="34" charset="0"/>
              </a:rPr>
              <a:t>What are the strengths and weaknesses of First Past the Post?</a:t>
            </a:r>
          </a:p>
        </p:txBody>
      </p:sp>
      <p:sp>
        <p:nvSpPr>
          <p:cNvPr id="4" name="Rectangle 3"/>
          <p:cNvSpPr/>
          <p:nvPr/>
        </p:nvSpPr>
        <p:spPr>
          <a:xfrm>
            <a:off x="7485018" y="1388132"/>
            <a:ext cx="4402183" cy="3970318"/>
          </a:xfrm>
          <a:prstGeom prst="rect">
            <a:avLst/>
          </a:prstGeom>
          <a:solidFill>
            <a:schemeClr val="accent2">
              <a:lumMod val="40000"/>
              <a:lumOff val="60000"/>
            </a:schemeClr>
          </a:solidFill>
        </p:spPr>
        <p:txBody>
          <a:bodyPr wrap="square">
            <a:spAutoFit/>
          </a:bodyPr>
          <a:lstStyle/>
          <a:p>
            <a:r>
              <a:rPr lang="en-GB" b="1" dirty="0">
                <a:latin typeface="Century Gothic" panose="020B0502020202020204" pitchFamily="34" charset="0"/>
              </a:rPr>
              <a:t>How does it work?</a:t>
            </a:r>
          </a:p>
          <a:p>
            <a:pPr marL="285750" indent="-285750">
              <a:buFont typeface="Arial" panose="020B0604020202020204" pitchFamily="34" charset="0"/>
              <a:buChar char="•"/>
            </a:pPr>
            <a:r>
              <a:rPr lang="en-GB" dirty="0">
                <a:latin typeface="Century Gothic" panose="020B0502020202020204" pitchFamily="34" charset="0"/>
              </a:rPr>
              <a:t>The country is divided into 650 geographical areas called a constituency</a:t>
            </a:r>
          </a:p>
          <a:p>
            <a:pPr marL="285750" indent="-285750">
              <a:buFont typeface="Arial" panose="020B0604020202020204" pitchFamily="34" charset="0"/>
              <a:buChar char="•"/>
            </a:pPr>
            <a:r>
              <a:rPr lang="en-GB" dirty="0">
                <a:latin typeface="Century Gothic" panose="020B0502020202020204" pitchFamily="34" charset="0"/>
              </a:rPr>
              <a:t>Each constituency has an election to decide who will be the Member of Parliament ( MP) </a:t>
            </a:r>
          </a:p>
          <a:p>
            <a:pPr marL="285750" indent="-285750">
              <a:buFont typeface="Arial" panose="020B0604020202020204" pitchFamily="34" charset="0"/>
              <a:buChar char="•"/>
            </a:pPr>
            <a:r>
              <a:rPr lang="en-GB" dirty="0">
                <a:latin typeface="Century Gothic" panose="020B0502020202020204" pitchFamily="34" charset="0"/>
              </a:rPr>
              <a:t>The party that wins the most MPs nationally wins the election and the leader of the party becomes Prime Minister</a:t>
            </a:r>
          </a:p>
          <a:p>
            <a:pPr marL="285750" indent="-285750">
              <a:buFont typeface="Arial" panose="020B0604020202020204" pitchFamily="34" charset="0"/>
              <a:buChar char="•"/>
            </a:pPr>
            <a:r>
              <a:rPr lang="en-GB" dirty="0">
                <a:latin typeface="Century Gothic" panose="020B0502020202020204" pitchFamily="34" charset="0"/>
              </a:rPr>
              <a:t>If a party wins more than 325 out of the 650 seats they have a majority in the House of Commons</a:t>
            </a:r>
          </a:p>
        </p:txBody>
      </p:sp>
      <p:sp>
        <p:nvSpPr>
          <p:cNvPr id="12" name="TextBox 11"/>
          <p:cNvSpPr txBox="1"/>
          <p:nvPr/>
        </p:nvSpPr>
        <p:spPr>
          <a:xfrm>
            <a:off x="501412" y="2198529"/>
            <a:ext cx="4960202" cy="1477328"/>
          </a:xfrm>
          <a:prstGeom prst="rect">
            <a:avLst/>
          </a:prstGeom>
          <a:solidFill>
            <a:schemeClr val="accent2">
              <a:lumMod val="40000"/>
              <a:lumOff val="60000"/>
            </a:schemeClr>
          </a:solidFill>
        </p:spPr>
        <p:txBody>
          <a:bodyPr wrap="square" rtlCol="0">
            <a:spAutoFit/>
          </a:bodyPr>
          <a:lstStyle/>
          <a:p>
            <a:r>
              <a:rPr lang="en-GB" dirty="0">
                <a:latin typeface="Century Gothic" panose="020B0502020202020204" pitchFamily="34" charset="0"/>
              </a:rPr>
              <a:t>What is the size of the Labour  majority?</a:t>
            </a:r>
          </a:p>
          <a:p>
            <a:r>
              <a:rPr lang="en-GB" dirty="0">
                <a:latin typeface="Century Gothic" panose="020B0502020202020204" pitchFamily="34" charset="0"/>
              </a:rPr>
              <a:t>411 – (121+72+9+7+6+5+5+4+4+4+) </a:t>
            </a:r>
          </a:p>
          <a:p>
            <a:endParaRPr lang="en-GB" dirty="0">
              <a:latin typeface="Century Gothic" panose="020B0502020202020204" pitchFamily="34" charset="0"/>
            </a:endParaRPr>
          </a:p>
          <a:p>
            <a:r>
              <a:rPr lang="en-GB" dirty="0">
                <a:latin typeface="Century Gothic" panose="020B0502020202020204" pitchFamily="34" charset="0"/>
              </a:rPr>
              <a:t>174 ( This means they would normally  win every vote in the House of Commons)</a:t>
            </a:r>
          </a:p>
        </p:txBody>
      </p:sp>
      <p:sp>
        <p:nvSpPr>
          <p:cNvPr id="5" name="TextBox 4"/>
          <p:cNvSpPr txBox="1"/>
          <p:nvPr/>
        </p:nvSpPr>
        <p:spPr>
          <a:xfrm>
            <a:off x="7571767" y="5545373"/>
            <a:ext cx="3944983" cy="1200329"/>
          </a:xfrm>
          <a:prstGeom prst="rect">
            <a:avLst/>
          </a:prstGeom>
          <a:solidFill>
            <a:srgbClr val="00B050"/>
          </a:solidFill>
        </p:spPr>
        <p:txBody>
          <a:bodyPr wrap="square" rtlCol="0">
            <a:spAutoFit/>
          </a:bodyPr>
          <a:lstStyle/>
          <a:p>
            <a:r>
              <a:rPr lang="en-GB" b="1" dirty="0">
                <a:latin typeface="Century Gothic" panose="020B0502020202020204" pitchFamily="34" charset="0"/>
              </a:rPr>
              <a:t>Green Pen Challenge</a:t>
            </a:r>
          </a:p>
          <a:p>
            <a:r>
              <a:rPr lang="en-GB" dirty="0">
                <a:latin typeface="Century Gothic" panose="020B0502020202020204" pitchFamily="34" charset="0"/>
              </a:rPr>
              <a:t>What might the size of this majority mean to the power of the Labour government? </a:t>
            </a:r>
          </a:p>
        </p:txBody>
      </p:sp>
      <p:pic>
        <p:nvPicPr>
          <p:cNvPr id="2" name="Picture 1">
            <a:extLst>
              <a:ext uri="{FF2B5EF4-FFF2-40B4-BE49-F238E27FC236}">
                <a16:creationId xmlns:a16="http://schemas.microsoft.com/office/drawing/2014/main" id="{41C3D2F0-804C-1A00-80E2-8C2F023E79D0}"/>
              </a:ext>
            </a:extLst>
          </p:cNvPr>
          <p:cNvPicPr>
            <a:picLocks noChangeAspect="1"/>
          </p:cNvPicPr>
          <p:nvPr/>
        </p:nvPicPr>
        <p:blipFill>
          <a:blip r:embed="rId2"/>
          <a:stretch>
            <a:fillRect/>
          </a:stretch>
        </p:blipFill>
        <p:spPr>
          <a:xfrm>
            <a:off x="304799" y="4464134"/>
            <a:ext cx="6792273" cy="2162477"/>
          </a:xfrm>
          <a:prstGeom prst="rect">
            <a:avLst/>
          </a:prstGeom>
        </p:spPr>
      </p:pic>
    </p:spTree>
    <p:extLst>
      <p:ext uri="{BB962C8B-B14F-4D97-AF65-F5344CB8AC3E}">
        <p14:creationId xmlns:p14="http://schemas.microsoft.com/office/powerpoint/2010/main" val="1109015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3A5CB-266A-89BE-6FAE-2286762F2BC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07E3806-69C3-8D53-C864-8A0C31AF27B2}"/>
              </a:ext>
            </a:extLst>
          </p:cNvPr>
          <p:cNvSpPr txBox="1"/>
          <p:nvPr/>
        </p:nvSpPr>
        <p:spPr>
          <a:xfrm>
            <a:off x="337625" y="112542"/>
            <a:ext cx="11535507" cy="584775"/>
          </a:xfrm>
          <a:prstGeom prst="rect">
            <a:avLst/>
          </a:prstGeom>
          <a:solidFill>
            <a:srgbClr val="002060"/>
          </a:solidFill>
        </p:spPr>
        <p:txBody>
          <a:bodyPr wrap="square" rtlCol="0">
            <a:spAutoFit/>
          </a:bodyPr>
          <a:lstStyle/>
          <a:p>
            <a:pPr algn="ctr"/>
            <a:r>
              <a:rPr lang="en-GB" sz="3200" b="1" dirty="0">
                <a:solidFill>
                  <a:schemeClr val="bg1"/>
                </a:solidFill>
                <a:latin typeface="Century Gothic" panose="020B0502020202020204" pitchFamily="34" charset="0"/>
              </a:rPr>
              <a:t>What are the latest leader opinion polls?</a:t>
            </a:r>
          </a:p>
        </p:txBody>
      </p:sp>
      <p:pic>
        <p:nvPicPr>
          <p:cNvPr id="6" name="Picture 5">
            <a:extLst>
              <a:ext uri="{FF2B5EF4-FFF2-40B4-BE49-F238E27FC236}">
                <a16:creationId xmlns:a16="http://schemas.microsoft.com/office/drawing/2014/main" id="{F829C59D-B1BE-525C-6517-9F1B39CDBEB5}"/>
              </a:ext>
            </a:extLst>
          </p:cNvPr>
          <p:cNvPicPr>
            <a:picLocks noChangeAspect="1"/>
          </p:cNvPicPr>
          <p:nvPr/>
        </p:nvPicPr>
        <p:blipFill>
          <a:blip r:embed="rId2"/>
          <a:stretch>
            <a:fillRect/>
          </a:stretch>
        </p:blipFill>
        <p:spPr>
          <a:xfrm>
            <a:off x="2848130" y="1147443"/>
            <a:ext cx="8364513" cy="5514085"/>
          </a:xfrm>
          <a:prstGeom prst="rect">
            <a:avLst/>
          </a:prstGeom>
        </p:spPr>
      </p:pic>
      <p:sp>
        <p:nvSpPr>
          <p:cNvPr id="7" name="TextBox 6">
            <a:extLst>
              <a:ext uri="{FF2B5EF4-FFF2-40B4-BE49-F238E27FC236}">
                <a16:creationId xmlns:a16="http://schemas.microsoft.com/office/drawing/2014/main" id="{4F836B4F-20C8-4BD9-31C9-DF9F81CDD8DB}"/>
              </a:ext>
            </a:extLst>
          </p:cNvPr>
          <p:cNvSpPr txBox="1"/>
          <p:nvPr/>
        </p:nvSpPr>
        <p:spPr>
          <a:xfrm>
            <a:off x="337625" y="1528997"/>
            <a:ext cx="2120762" cy="4524315"/>
          </a:xfrm>
          <a:prstGeom prst="rect">
            <a:avLst/>
          </a:prstGeom>
          <a:solidFill>
            <a:schemeClr val="bg2">
              <a:lumMod val="90000"/>
            </a:schemeClr>
          </a:solidFill>
        </p:spPr>
        <p:txBody>
          <a:bodyPr wrap="square" rtlCol="0">
            <a:spAutoFit/>
          </a:bodyPr>
          <a:lstStyle/>
          <a:p>
            <a:r>
              <a:rPr lang="en-GB" b="1" dirty="0">
                <a:latin typeface="Century Gothic" panose="020B0502020202020204" pitchFamily="34" charset="0"/>
              </a:rPr>
              <a:t>What: </a:t>
            </a:r>
            <a:r>
              <a:rPr lang="en-GB" dirty="0">
                <a:latin typeface="Century Gothic" panose="020B0502020202020204" pitchFamily="34" charset="0"/>
              </a:rPr>
              <a:t>How can you explain how in May 2024 Starmer won a 174 seat majority and in May 2026 only 16% are satisfied with his performance and 76% are dissatisfied?</a:t>
            </a:r>
          </a:p>
          <a:p>
            <a:endParaRPr lang="en-GB" dirty="0">
              <a:latin typeface="Century Gothic" panose="020B0502020202020204" pitchFamily="34" charset="0"/>
            </a:endParaRPr>
          </a:p>
          <a:p>
            <a:r>
              <a:rPr lang="en-GB" b="1" dirty="0">
                <a:latin typeface="Century Gothic" panose="020B0502020202020204" pitchFamily="34" charset="0"/>
              </a:rPr>
              <a:t>How Long </a:t>
            </a:r>
            <a:r>
              <a:rPr lang="en-GB" dirty="0">
                <a:latin typeface="Century Gothic" panose="020B0502020202020204" pitchFamily="34" charset="0"/>
              </a:rPr>
              <a:t>One minute</a:t>
            </a:r>
          </a:p>
          <a:p>
            <a:endParaRPr lang="en-GB" dirty="0">
              <a:latin typeface="Century Gothic" panose="020B0502020202020204" pitchFamily="34" charset="0"/>
            </a:endParaRPr>
          </a:p>
          <a:p>
            <a:r>
              <a:rPr lang="en-GB" b="1" dirty="0">
                <a:latin typeface="Century Gothic" panose="020B0502020202020204" pitchFamily="34" charset="0"/>
              </a:rPr>
              <a:t>How</a:t>
            </a:r>
            <a:r>
              <a:rPr lang="en-GB" dirty="0">
                <a:latin typeface="Century Gothic" panose="020B0502020202020204" pitchFamily="34" charset="0"/>
              </a:rPr>
              <a:t> In Pairs</a:t>
            </a:r>
          </a:p>
        </p:txBody>
      </p:sp>
    </p:spTree>
    <p:extLst>
      <p:ext uri="{BB962C8B-B14F-4D97-AF65-F5344CB8AC3E}">
        <p14:creationId xmlns:p14="http://schemas.microsoft.com/office/powerpoint/2010/main" val="2825292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1C45C4E-F307-468B-B4D6-AAEAAC8E03A8}"/>
              </a:ext>
            </a:extLst>
          </p:cNvPr>
          <p:cNvSpPr txBox="1"/>
          <p:nvPr/>
        </p:nvSpPr>
        <p:spPr>
          <a:xfrm>
            <a:off x="328246" y="131300"/>
            <a:ext cx="11535507" cy="584775"/>
          </a:xfrm>
          <a:prstGeom prst="rect">
            <a:avLst/>
          </a:prstGeom>
          <a:solidFill>
            <a:srgbClr val="002060"/>
          </a:solidFill>
        </p:spPr>
        <p:txBody>
          <a:bodyPr wrap="square" lIns="91440" tIns="45720" rIns="91440" bIns="45720" rtlCol="0" anchor="t">
            <a:spAutoFit/>
          </a:bodyPr>
          <a:lstStyle/>
          <a:p>
            <a:pPr algn="ctr"/>
            <a:r>
              <a:rPr lang="en-GB" sz="3200" b="1" u="sng" dirty="0">
                <a:solidFill>
                  <a:schemeClr val="bg1"/>
                </a:solidFill>
                <a:latin typeface="Century Gothic"/>
              </a:rPr>
              <a:t>What are the advantages and disadvantages of  FPTP</a:t>
            </a:r>
          </a:p>
        </p:txBody>
      </p:sp>
      <p:sp>
        <p:nvSpPr>
          <p:cNvPr id="5" name="TextBox 4">
            <a:extLst>
              <a:ext uri="{FF2B5EF4-FFF2-40B4-BE49-F238E27FC236}">
                <a16:creationId xmlns:a16="http://schemas.microsoft.com/office/drawing/2014/main" id="{CB88BB71-5A90-4ADA-B3DD-2E40C0340DFB}"/>
              </a:ext>
            </a:extLst>
          </p:cNvPr>
          <p:cNvSpPr txBox="1"/>
          <p:nvPr/>
        </p:nvSpPr>
        <p:spPr>
          <a:xfrm>
            <a:off x="328246" y="892062"/>
            <a:ext cx="11535507" cy="923330"/>
          </a:xfrm>
          <a:prstGeom prst="rect">
            <a:avLst/>
          </a:prstGeom>
          <a:solidFill>
            <a:srgbClr val="FFC000"/>
          </a:solidFill>
        </p:spPr>
        <p:txBody>
          <a:bodyPr wrap="square" lIns="91440" tIns="45720" rIns="91440" bIns="45720" rtlCol="0" anchor="t">
            <a:spAutoFit/>
          </a:bodyPr>
          <a:lstStyle/>
          <a:p>
            <a:r>
              <a:rPr lang="en-GB" b="1" dirty="0">
                <a:latin typeface="Century Gothic" panose="020B0502020202020204" pitchFamily="34" charset="0"/>
              </a:rPr>
              <a:t>Learning Objectives:</a:t>
            </a:r>
          </a:p>
          <a:p>
            <a:pPr marL="285750" indent="-285750">
              <a:buFont typeface="Arial" panose="020B0604020202020204" pitchFamily="34" charset="0"/>
              <a:buChar char="•"/>
            </a:pPr>
            <a:r>
              <a:rPr lang="en-GB" dirty="0">
                <a:latin typeface="Century Gothic"/>
              </a:rPr>
              <a:t>To comprehend the features of FPTP.</a:t>
            </a:r>
            <a:endParaRPr lang="en-GB" dirty="0">
              <a:latin typeface="Century Gothic" panose="020B0502020202020204" pitchFamily="34" charset="0"/>
            </a:endParaRPr>
          </a:p>
          <a:p>
            <a:pPr marL="285750" indent="-285750">
              <a:buFont typeface="Arial" panose="020B0604020202020204" pitchFamily="34" charset="0"/>
              <a:buChar char="•"/>
            </a:pPr>
            <a:r>
              <a:rPr lang="en-GB" dirty="0">
                <a:latin typeface="Century Gothic"/>
              </a:rPr>
              <a:t>To successfully analyse the strengths and weaknesses of FPTP – is it fit for purpose?</a:t>
            </a:r>
          </a:p>
        </p:txBody>
      </p:sp>
      <p:pic>
        <p:nvPicPr>
          <p:cNvPr id="3" name="Picture 2">
            <a:extLst>
              <a:ext uri="{FF2B5EF4-FFF2-40B4-BE49-F238E27FC236}">
                <a16:creationId xmlns:a16="http://schemas.microsoft.com/office/drawing/2014/main" id="{AE9F3BDB-880E-8FF6-0F52-FD39AC77D62A}"/>
              </a:ext>
            </a:extLst>
          </p:cNvPr>
          <p:cNvPicPr>
            <a:picLocks noChangeAspect="1"/>
          </p:cNvPicPr>
          <p:nvPr/>
        </p:nvPicPr>
        <p:blipFill>
          <a:blip r:embed="rId2"/>
          <a:stretch>
            <a:fillRect/>
          </a:stretch>
        </p:blipFill>
        <p:spPr>
          <a:xfrm>
            <a:off x="794595" y="2268378"/>
            <a:ext cx="10602805" cy="4458322"/>
          </a:xfrm>
          <a:prstGeom prst="rect">
            <a:avLst/>
          </a:prstGeom>
        </p:spPr>
      </p:pic>
    </p:spTree>
    <p:extLst>
      <p:ext uri="{BB962C8B-B14F-4D97-AF65-F5344CB8AC3E}">
        <p14:creationId xmlns:p14="http://schemas.microsoft.com/office/powerpoint/2010/main" val="2002513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1423451"/>
            <a:ext cx="11516750" cy="923330"/>
          </a:xfrm>
          <a:prstGeom prst="rect">
            <a:avLst/>
          </a:prstGeom>
          <a:solidFill>
            <a:schemeClr val="bg1">
              <a:lumMod val="85000"/>
            </a:schemeClr>
          </a:solidFill>
        </p:spPr>
        <p:txBody>
          <a:bodyPr wrap="square" rtlCol="0">
            <a:spAutoFit/>
          </a:bodyPr>
          <a:lstStyle/>
          <a:p>
            <a:r>
              <a:rPr lang="en-GB" dirty="0">
                <a:latin typeface="Century Gothic" panose="020B0502020202020204" pitchFamily="34" charset="0"/>
              </a:rPr>
              <a:t>TASK 2: What do you notice about the relationship between the percentage vote share and the percentage  of seats in the House of Commons gained by the Labour Party, Lib Dems and Reform? Does it seem fair? Does this help to explain the opinion polls on the previous slide?</a:t>
            </a:r>
          </a:p>
        </p:txBody>
      </p:sp>
      <p:sp>
        <p:nvSpPr>
          <p:cNvPr id="24" name="TextBox 23"/>
          <p:cNvSpPr txBox="1"/>
          <p:nvPr/>
        </p:nvSpPr>
        <p:spPr>
          <a:xfrm>
            <a:off x="328245" y="5219084"/>
            <a:ext cx="4518074" cy="1477328"/>
          </a:xfrm>
          <a:prstGeom prst="rect">
            <a:avLst/>
          </a:prstGeom>
          <a:solidFill>
            <a:srgbClr val="00B050"/>
          </a:solidFill>
        </p:spPr>
        <p:txBody>
          <a:bodyPr wrap="square" rtlCol="0">
            <a:spAutoFit/>
          </a:bodyPr>
          <a:lstStyle/>
          <a:p>
            <a:r>
              <a:rPr lang="en-GB" b="1" dirty="0">
                <a:latin typeface="Century Gothic" panose="020B0502020202020204" pitchFamily="34" charset="0"/>
              </a:rPr>
              <a:t>Green pen Challenge</a:t>
            </a:r>
            <a:r>
              <a:rPr lang="en-GB" dirty="0">
                <a:latin typeface="Century Gothic" panose="020B0502020202020204" pitchFamily="34" charset="0"/>
              </a:rPr>
              <a:t>:</a:t>
            </a:r>
          </a:p>
          <a:p>
            <a:r>
              <a:rPr lang="en-GB" dirty="0">
                <a:latin typeface="Century Gothic" panose="020B0502020202020204" pitchFamily="34" charset="0"/>
              </a:rPr>
              <a:t>How does the SNP get 4.2% less votes than the Green Party but gets over 200% more seats in the House of Commons?</a:t>
            </a:r>
          </a:p>
        </p:txBody>
      </p:sp>
      <p:sp>
        <p:nvSpPr>
          <p:cNvPr id="14" name="TextBox 13">
            <a:extLst>
              <a:ext uri="{FF2B5EF4-FFF2-40B4-BE49-F238E27FC236}">
                <a16:creationId xmlns:a16="http://schemas.microsoft.com/office/drawing/2014/main" id="{05429250-F98C-4CF7-A3AF-C6A44D78F23F}"/>
              </a:ext>
            </a:extLst>
          </p:cNvPr>
          <p:cNvSpPr txBox="1"/>
          <p:nvPr/>
        </p:nvSpPr>
        <p:spPr>
          <a:xfrm>
            <a:off x="0" y="434788"/>
            <a:ext cx="12192000" cy="1077218"/>
          </a:xfrm>
          <a:prstGeom prst="rect">
            <a:avLst/>
          </a:prstGeom>
          <a:solidFill>
            <a:srgbClr val="FFC000"/>
          </a:solidFill>
        </p:spPr>
        <p:txBody>
          <a:bodyPr wrap="square" rtlCol="0">
            <a:spAutoFit/>
          </a:bodyPr>
          <a:lstStyle/>
          <a:p>
            <a:r>
              <a:rPr lang="en-GB" sz="1600" b="1" dirty="0">
                <a:latin typeface="Century Gothic" panose="020B0502020202020204" pitchFamily="34" charset="0"/>
              </a:rPr>
              <a:t>Learning Objectives:</a:t>
            </a:r>
          </a:p>
          <a:p>
            <a:pPr marL="514350" indent="-514350">
              <a:buAutoNum type="arabicPeriod"/>
            </a:pPr>
            <a:r>
              <a:rPr lang="en-GB" sz="1600" dirty="0">
                <a:latin typeface="Century Gothic" panose="020B0502020202020204" pitchFamily="34" charset="0"/>
              </a:rPr>
              <a:t>Understand how FPTP works</a:t>
            </a:r>
          </a:p>
          <a:p>
            <a:pPr marL="514350" indent="-514350">
              <a:buAutoNum type="arabicPeriod"/>
            </a:pPr>
            <a:r>
              <a:rPr lang="en-GB" sz="1600" dirty="0">
                <a:latin typeface="Century Gothic" panose="020B0502020202020204" pitchFamily="34" charset="0"/>
              </a:rPr>
              <a:t>Identify some of its strengths and weaknesses as an electoral system</a:t>
            </a:r>
          </a:p>
          <a:p>
            <a:pPr marL="514350" indent="-514350">
              <a:buAutoNum type="arabicPeriod"/>
            </a:pPr>
            <a:r>
              <a:rPr lang="en-GB" sz="1600" dirty="0">
                <a:latin typeface="Century Gothic" panose="020B0502020202020204" pitchFamily="34" charset="0"/>
              </a:rPr>
              <a:t>Be developing your own view on whether it should be retained</a:t>
            </a:r>
          </a:p>
        </p:txBody>
      </p:sp>
      <p:sp>
        <p:nvSpPr>
          <p:cNvPr id="15" name="TextBox 14">
            <a:extLst>
              <a:ext uri="{FF2B5EF4-FFF2-40B4-BE49-F238E27FC236}">
                <a16:creationId xmlns:a16="http://schemas.microsoft.com/office/drawing/2014/main" id="{FD24EFFF-3FD9-41BE-9391-DC42FED7CBCA}"/>
              </a:ext>
            </a:extLst>
          </p:cNvPr>
          <p:cNvSpPr txBox="1"/>
          <p:nvPr/>
        </p:nvSpPr>
        <p:spPr>
          <a:xfrm>
            <a:off x="-18757" y="0"/>
            <a:ext cx="12210757" cy="461665"/>
          </a:xfrm>
          <a:prstGeom prst="rect">
            <a:avLst/>
          </a:prstGeom>
          <a:solidFill>
            <a:srgbClr val="002060"/>
          </a:solidFill>
        </p:spPr>
        <p:txBody>
          <a:bodyPr wrap="square" rtlCol="0">
            <a:spAutoFit/>
          </a:bodyPr>
          <a:lstStyle/>
          <a:p>
            <a:pPr algn="ctr"/>
            <a:r>
              <a:rPr lang="en-GB" sz="2400" b="1" u="sng" dirty="0">
                <a:solidFill>
                  <a:schemeClr val="bg1"/>
                </a:solidFill>
                <a:latin typeface="Century Gothic" panose="020B0502020202020204" pitchFamily="34" charset="0"/>
              </a:rPr>
              <a:t>What are the strengths and weaknesses of First Past the Post?</a:t>
            </a:r>
          </a:p>
        </p:txBody>
      </p:sp>
      <p:sp>
        <p:nvSpPr>
          <p:cNvPr id="2" name="TextBox 1">
            <a:extLst>
              <a:ext uri="{FF2B5EF4-FFF2-40B4-BE49-F238E27FC236}">
                <a16:creationId xmlns:a16="http://schemas.microsoft.com/office/drawing/2014/main" id="{66495808-B3D2-D70A-4782-FA4BB93A1C98}"/>
              </a:ext>
            </a:extLst>
          </p:cNvPr>
          <p:cNvSpPr txBox="1"/>
          <p:nvPr/>
        </p:nvSpPr>
        <p:spPr>
          <a:xfrm>
            <a:off x="7504432" y="5015430"/>
            <a:ext cx="4059382" cy="1754326"/>
          </a:xfrm>
          <a:prstGeom prst="rect">
            <a:avLst/>
          </a:prstGeom>
          <a:solidFill>
            <a:schemeClr val="accent2">
              <a:lumMod val="40000"/>
              <a:lumOff val="60000"/>
            </a:schemeClr>
          </a:solidFill>
        </p:spPr>
        <p:txBody>
          <a:bodyPr wrap="square" rtlCol="0">
            <a:spAutoFit/>
          </a:bodyPr>
          <a:lstStyle/>
          <a:p>
            <a:r>
              <a:rPr lang="en-GB" dirty="0">
                <a:latin typeface="Century Gothic" panose="020B0502020202020204" pitchFamily="34" charset="0"/>
              </a:rPr>
              <a:t>Labour  get 33.7% vote but 63% of the seats</a:t>
            </a:r>
          </a:p>
          <a:p>
            <a:r>
              <a:rPr lang="en-GB" dirty="0">
                <a:latin typeface="Century Gothic" panose="020B0502020202020204" pitchFamily="34" charset="0"/>
              </a:rPr>
              <a:t>Lib Dems 12.2 % of the vote but 11% of the seats</a:t>
            </a:r>
          </a:p>
          <a:p>
            <a:r>
              <a:rPr lang="en-GB" dirty="0">
                <a:latin typeface="Century Gothic" panose="020B0502020202020204" pitchFamily="34" charset="0"/>
              </a:rPr>
              <a:t>Reform get 14.3 % of the vote but 0.7 % of the seats</a:t>
            </a:r>
          </a:p>
        </p:txBody>
      </p:sp>
      <p:pic>
        <p:nvPicPr>
          <p:cNvPr id="4" name="Picture 3">
            <a:extLst>
              <a:ext uri="{FF2B5EF4-FFF2-40B4-BE49-F238E27FC236}">
                <a16:creationId xmlns:a16="http://schemas.microsoft.com/office/drawing/2014/main" id="{3D1F328D-C84B-75EC-C7AC-35477AD12427}"/>
              </a:ext>
            </a:extLst>
          </p:cNvPr>
          <p:cNvPicPr>
            <a:picLocks noChangeAspect="1"/>
          </p:cNvPicPr>
          <p:nvPr/>
        </p:nvPicPr>
        <p:blipFill>
          <a:blip r:embed="rId2"/>
          <a:stretch>
            <a:fillRect/>
          </a:stretch>
        </p:blipFill>
        <p:spPr>
          <a:xfrm>
            <a:off x="197227" y="2571790"/>
            <a:ext cx="4299912" cy="2588065"/>
          </a:xfrm>
          <a:prstGeom prst="rect">
            <a:avLst/>
          </a:prstGeom>
        </p:spPr>
      </p:pic>
      <p:pic>
        <p:nvPicPr>
          <p:cNvPr id="7" name="Picture 6">
            <a:extLst>
              <a:ext uri="{FF2B5EF4-FFF2-40B4-BE49-F238E27FC236}">
                <a16:creationId xmlns:a16="http://schemas.microsoft.com/office/drawing/2014/main" id="{438238E3-D608-C70C-564F-68D7F097E447}"/>
              </a:ext>
            </a:extLst>
          </p:cNvPr>
          <p:cNvPicPr>
            <a:picLocks noChangeAspect="1"/>
          </p:cNvPicPr>
          <p:nvPr/>
        </p:nvPicPr>
        <p:blipFill>
          <a:blip r:embed="rId3"/>
          <a:stretch>
            <a:fillRect/>
          </a:stretch>
        </p:blipFill>
        <p:spPr>
          <a:xfrm>
            <a:off x="4529797" y="2966961"/>
            <a:ext cx="6792273" cy="2162477"/>
          </a:xfrm>
          <a:prstGeom prst="rect">
            <a:avLst/>
          </a:prstGeom>
        </p:spPr>
      </p:pic>
      <p:sp>
        <p:nvSpPr>
          <p:cNvPr id="17" name="Oval 16"/>
          <p:cNvSpPr/>
          <p:nvPr/>
        </p:nvSpPr>
        <p:spPr>
          <a:xfrm>
            <a:off x="2007046" y="3281289"/>
            <a:ext cx="605525" cy="457954"/>
          </a:xfrm>
          <a:prstGeom prst="ellipse">
            <a:avLst/>
          </a:prstGeom>
          <a:noFill/>
          <a:ln w="222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1717152" y="3772351"/>
            <a:ext cx="689317" cy="283336"/>
          </a:xfrm>
          <a:prstGeom prst="ellipse">
            <a:avLst/>
          </a:prstGeom>
          <a:noFill/>
          <a:ln w="2222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3840480" y="2580159"/>
            <a:ext cx="689317" cy="528800"/>
          </a:xfrm>
          <a:prstGeom prst="ellipse">
            <a:avLst/>
          </a:prstGeom>
          <a:noFill/>
          <a:ln w="2222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90396BA5-200D-8313-1611-395376E2E720}"/>
              </a:ext>
            </a:extLst>
          </p:cNvPr>
          <p:cNvSpPr/>
          <p:nvPr/>
        </p:nvSpPr>
        <p:spPr>
          <a:xfrm>
            <a:off x="10287712" y="2659293"/>
            <a:ext cx="1276102" cy="809014"/>
          </a:xfrm>
          <a:prstGeom prst="ellipse">
            <a:avLst/>
          </a:prstGeom>
          <a:noFill/>
          <a:ln>
            <a:solidFill>
              <a:srgbClr val="FFFF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12" name="Oval 11">
            <a:extLst>
              <a:ext uri="{FF2B5EF4-FFF2-40B4-BE49-F238E27FC236}">
                <a16:creationId xmlns:a16="http://schemas.microsoft.com/office/drawing/2014/main" id="{37F09142-BAF0-02AE-D803-900E8A315636}"/>
              </a:ext>
            </a:extLst>
          </p:cNvPr>
          <p:cNvSpPr/>
          <p:nvPr/>
        </p:nvSpPr>
        <p:spPr>
          <a:xfrm>
            <a:off x="6470073" y="4348089"/>
            <a:ext cx="605525" cy="457954"/>
          </a:xfrm>
          <a:prstGeom prst="ellipse">
            <a:avLst/>
          </a:prstGeom>
          <a:noFill/>
          <a:ln w="222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D0EFBDDC-29BC-77FA-32ED-F6DBDF7A32ED}"/>
              </a:ext>
            </a:extLst>
          </p:cNvPr>
          <p:cNvSpPr/>
          <p:nvPr/>
        </p:nvSpPr>
        <p:spPr>
          <a:xfrm>
            <a:off x="7075598" y="3326639"/>
            <a:ext cx="689317" cy="283336"/>
          </a:xfrm>
          <a:prstGeom prst="ellipse">
            <a:avLst/>
          </a:prstGeom>
          <a:noFill/>
          <a:ln w="2222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33903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7" grpId="0" animBg="1"/>
      <p:bldP spid="18" grpId="0" animBg="1"/>
      <p:bldP spid="19" grpId="0" animBg="1"/>
      <p:bldP spid="12" grpId="0" animBg="1"/>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955566"/>
            <a:ext cx="3579223" cy="646331"/>
          </a:xfrm>
          <a:prstGeom prst="rect">
            <a:avLst/>
          </a:prstGeom>
          <a:solidFill>
            <a:schemeClr val="bg1">
              <a:lumMod val="85000"/>
            </a:schemeClr>
          </a:solidFill>
        </p:spPr>
        <p:txBody>
          <a:bodyPr wrap="square" rtlCol="0">
            <a:spAutoFit/>
          </a:bodyPr>
          <a:lstStyle/>
          <a:p>
            <a:r>
              <a:rPr lang="en-GB" dirty="0"/>
              <a:t>TASK 3: </a:t>
            </a:r>
            <a:r>
              <a:rPr lang="en-GB" dirty="0">
                <a:latin typeface="Century Gothic" panose="020B0502020202020204" pitchFamily="34" charset="0"/>
              </a:rPr>
              <a:t>How does this happen under FPTP?</a:t>
            </a:r>
          </a:p>
        </p:txBody>
      </p:sp>
      <p:pic>
        <p:nvPicPr>
          <p:cNvPr id="13" name="Content Placeholder 4"/>
          <p:cNvPicPr>
            <a:picLocks noGrp="1" noChangeAspect="1"/>
          </p:cNvPicPr>
          <p:nvPr>
            <p:ph idx="1"/>
          </p:nvPr>
        </p:nvPicPr>
        <p:blipFill>
          <a:blip r:embed="rId2"/>
          <a:stretch>
            <a:fillRect/>
          </a:stretch>
        </p:blipFill>
        <p:spPr>
          <a:xfrm>
            <a:off x="799010" y="3657587"/>
            <a:ext cx="10080813" cy="2312894"/>
          </a:xfrm>
          <a:prstGeom prst="rect">
            <a:avLst/>
          </a:prstGeom>
        </p:spPr>
      </p:pic>
      <p:sp>
        <p:nvSpPr>
          <p:cNvPr id="14" name="Oval 13"/>
          <p:cNvSpPr/>
          <p:nvPr/>
        </p:nvSpPr>
        <p:spPr>
          <a:xfrm>
            <a:off x="2293172" y="2707308"/>
            <a:ext cx="5145741" cy="4150692"/>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7438913" y="2989699"/>
            <a:ext cx="3550023" cy="364867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1771682" y="5109869"/>
            <a:ext cx="9108141" cy="860612"/>
          </a:xfrm>
          <a:prstGeom prst="ellipse">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p:cNvSpPr txBox="1"/>
          <p:nvPr/>
        </p:nvSpPr>
        <p:spPr>
          <a:xfrm>
            <a:off x="135303" y="2251035"/>
            <a:ext cx="2157869" cy="2062103"/>
          </a:xfrm>
          <a:prstGeom prst="rect">
            <a:avLst/>
          </a:prstGeom>
          <a:solidFill>
            <a:srgbClr val="00B050"/>
          </a:solidFill>
        </p:spPr>
        <p:txBody>
          <a:bodyPr wrap="square" rtlCol="0">
            <a:spAutoFit/>
          </a:bodyPr>
          <a:lstStyle/>
          <a:p>
            <a:r>
              <a:rPr lang="en-GB" sz="1600" b="1" dirty="0">
                <a:latin typeface="Century Gothic" panose="020B0502020202020204" pitchFamily="34" charset="0"/>
              </a:rPr>
              <a:t>Green Pen Challenge: </a:t>
            </a:r>
            <a:r>
              <a:rPr lang="en-GB" sz="1600" dirty="0">
                <a:latin typeface="Century Gothic" panose="020B0502020202020204" pitchFamily="34" charset="0"/>
              </a:rPr>
              <a:t>What do you notice about the overall vote share of each party ? Why could this be seen as unfair?</a:t>
            </a:r>
          </a:p>
        </p:txBody>
      </p:sp>
      <p:sp>
        <p:nvSpPr>
          <p:cNvPr id="2" name="TextBox 1"/>
          <p:cNvSpPr txBox="1"/>
          <p:nvPr/>
        </p:nvSpPr>
        <p:spPr>
          <a:xfrm>
            <a:off x="4100713" y="1073722"/>
            <a:ext cx="7732317" cy="1477328"/>
          </a:xfrm>
          <a:prstGeom prst="rect">
            <a:avLst/>
          </a:prstGeom>
          <a:solidFill>
            <a:schemeClr val="accent2">
              <a:lumMod val="40000"/>
              <a:lumOff val="60000"/>
            </a:schemeClr>
          </a:solidFill>
        </p:spPr>
        <p:txBody>
          <a:bodyPr wrap="square" rtlCol="0">
            <a:spAutoFit/>
          </a:bodyPr>
          <a:lstStyle/>
          <a:p>
            <a:r>
              <a:rPr lang="en-GB" dirty="0">
                <a:latin typeface="Century Gothic" panose="020B0502020202020204" pitchFamily="34" charset="0"/>
              </a:rPr>
              <a:t>Imagine a country with five constituencies not 650. In this fictional example there are 5 constituencies and ten voters in each constituency so 50 votes in total. In order to win the election a party needs to win 3 out of the 5 constituencies. Which party wins this election, which comes second, which comes third?</a:t>
            </a:r>
          </a:p>
        </p:txBody>
      </p:sp>
      <p:sp>
        <p:nvSpPr>
          <p:cNvPr id="3" name="Right Arrow 2"/>
          <p:cNvSpPr/>
          <p:nvPr/>
        </p:nvSpPr>
        <p:spPr>
          <a:xfrm>
            <a:off x="2690949" y="1711234"/>
            <a:ext cx="1214845" cy="539801"/>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05429250-F98C-4CF7-A3AF-C6A44D78F23F}"/>
              </a:ext>
            </a:extLst>
          </p:cNvPr>
          <p:cNvSpPr txBox="1"/>
          <p:nvPr/>
        </p:nvSpPr>
        <p:spPr>
          <a:xfrm>
            <a:off x="0" y="434788"/>
            <a:ext cx="12192000" cy="584775"/>
          </a:xfrm>
          <a:prstGeom prst="rect">
            <a:avLst/>
          </a:prstGeom>
          <a:solidFill>
            <a:srgbClr val="FFC000"/>
          </a:solidFill>
        </p:spPr>
        <p:txBody>
          <a:bodyPr wrap="square" rtlCol="0">
            <a:spAutoFit/>
          </a:bodyPr>
          <a:lstStyle/>
          <a:p>
            <a:r>
              <a:rPr lang="en-GB" sz="1600" b="1" dirty="0">
                <a:latin typeface="Century Gothic" panose="020B0502020202020204" pitchFamily="34" charset="0"/>
              </a:rPr>
              <a:t>Learning Objectives:</a:t>
            </a:r>
          </a:p>
          <a:p>
            <a:pPr marL="514350" indent="-514350">
              <a:buAutoNum type="arabicPeriod"/>
            </a:pPr>
            <a:r>
              <a:rPr lang="en-GB" sz="1600" dirty="0">
                <a:latin typeface="Century Gothic" panose="020B0502020202020204" pitchFamily="34" charset="0"/>
              </a:rPr>
              <a:t>Understand how FPTP works</a:t>
            </a:r>
          </a:p>
        </p:txBody>
      </p:sp>
      <p:sp>
        <p:nvSpPr>
          <p:cNvPr id="16" name="TextBox 15">
            <a:extLst>
              <a:ext uri="{FF2B5EF4-FFF2-40B4-BE49-F238E27FC236}">
                <a16:creationId xmlns:a16="http://schemas.microsoft.com/office/drawing/2014/main" id="{FD24EFFF-3FD9-41BE-9391-DC42FED7CBCA}"/>
              </a:ext>
            </a:extLst>
          </p:cNvPr>
          <p:cNvSpPr txBox="1"/>
          <p:nvPr/>
        </p:nvSpPr>
        <p:spPr>
          <a:xfrm>
            <a:off x="-18757" y="0"/>
            <a:ext cx="12210757" cy="461665"/>
          </a:xfrm>
          <a:prstGeom prst="rect">
            <a:avLst/>
          </a:prstGeom>
          <a:solidFill>
            <a:srgbClr val="002060"/>
          </a:solidFill>
        </p:spPr>
        <p:txBody>
          <a:bodyPr wrap="square" rtlCol="0">
            <a:spAutoFit/>
          </a:bodyPr>
          <a:lstStyle/>
          <a:p>
            <a:pPr algn="ctr"/>
            <a:r>
              <a:rPr lang="en-GB" sz="2400" b="1" u="sng" dirty="0">
                <a:solidFill>
                  <a:schemeClr val="bg1"/>
                </a:solidFill>
                <a:latin typeface="Century Gothic" panose="020B0502020202020204" pitchFamily="34" charset="0"/>
              </a:rPr>
              <a:t>What are the strengths and weaknesses of First Past the Post?</a:t>
            </a:r>
          </a:p>
        </p:txBody>
      </p:sp>
    </p:spTree>
    <p:extLst>
      <p:ext uri="{BB962C8B-B14F-4D97-AF65-F5344CB8AC3E}">
        <p14:creationId xmlns:p14="http://schemas.microsoft.com/office/powerpoint/2010/main" val="1028700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2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8757" y="957185"/>
            <a:ext cx="11516750" cy="646331"/>
          </a:xfrm>
          <a:prstGeom prst="rect">
            <a:avLst/>
          </a:prstGeom>
          <a:solidFill>
            <a:schemeClr val="bg1">
              <a:lumMod val="85000"/>
            </a:schemeClr>
          </a:solidFill>
        </p:spPr>
        <p:txBody>
          <a:bodyPr wrap="square" rtlCol="0">
            <a:spAutoFit/>
          </a:bodyPr>
          <a:lstStyle/>
          <a:p>
            <a:r>
              <a:rPr lang="en-GB" dirty="0">
                <a:latin typeface="Century Gothic" panose="020B0502020202020204" pitchFamily="34" charset="0"/>
              </a:rPr>
              <a:t>TASK 4: Below are the 2024  results using more proportional electoral systems – the </a:t>
            </a:r>
            <a:r>
              <a:rPr lang="en-GB" dirty="0" err="1">
                <a:latin typeface="Century Gothic" panose="020B0502020202020204" pitchFamily="34" charset="0"/>
              </a:rPr>
              <a:t>d’Hondt</a:t>
            </a:r>
            <a:r>
              <a:rPr lang="en-GB" dirty="0">
                <a:latin typeface="Century Gothic" panose="020B0502020202020204" pitchFamily="34" charset="0"/>
              </a:rPr>
              <a:t> formula used in many European countries. How are the results different? </a:t>
            </a:r>
          </a:p>
        </p:txBody>
      </p:sp>
      <p:sp>
        <p:nvSpPr>
          <p:cNvPr id="16" name="Oval 15"/>
          <p:cNvSpPr/>
          <p:nvPr/>
        </p:nvSpPr>
        <p:spPr>
          <a:xfrm>
            <a:off x="6512539" y="3558780"/>
            <a:ext cx="5127812" cy="537882"/>
          </a:xfrm>
          <a:prstGeom prst="ellipse">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05429250-F98C-4CF7-A3AF-C6A44D78F23F}"/>
              </a:ext>
            </a:extLst>
          </p:cNvPr>
          <p:cNvSpPr txBox="1"/>
          <p:nvPr/>
        </p:nvSpPr>
        <p:spPr>
          <a:xfrm>
            <a:off x="0" y="434788"/>
            <a:ext cx="12192000" cy="584775"/>
          </a:xfrm>
          <a:prstGeom prst="rect">
            <a:avLst/>
          </a:prstGeom>
          <a:solidFill>
            <a:srgbClr val="FFC000"/>
          </a:solidFill>
        </p:spPr>
        <p:txBody>
          <a:bodyPr wrap="square" rtlCol="0">
            <a:spAutoFit/>
          </a:bodyPr>
          <a:lstStyle/>
          <a:p>
            <a:r>
              <a:rPr lang="en-GB" sz="1600" b="1" dirty="0">
                <a:latin typeface="Century Gothic" panose="020B0502020202020204" pitchFamily="34" charset="0"/>
              </a:rPr>
              <a:t>Learning Objectives:</a:t>
            </a:r>
            <a:endParaRPr lang="en-GB" sz="1600" dirty="0">
              <a:latin typeface="Century Gothic" panose="020B0502020202020204" pitchFamily="34" charset="0"/>
            </a:endParaRPr>
          </a:p>
          <a:p>
            <a:pPr marL="514350" indent="-514350">
              <a:buAutoNum type="arabicPeriod"/>
            </a:pPr>
            <a:r>
              <a:rPr lang="en-GB" sz="1600" dirty="0">
                <a:latin typeface="Century Gothic" panose="020B0502020202020204" pitchFamily="34" charset="0"/>
              </a:rPr>
              <a:t>Identify some of its strengths and weaknesses as an electoral system</a:t>
            </a:r>
          </a:p>
        </p:txBody>
      </p:sp>
      <p:sp>
        <p:nvSpPr>
          <p:cNvPr id="14" name="TextBox 13">
            <a:extLst>
              <a:ext uri="{FF2B5EF4-FFF2-40B4-BE49-F238E27FC236}">
                <a16:creationId xmlns:a16="http://schemas.microsoft.com/office/drawing/2014/main" id="{FD24EFFF-3FD9-41BE-9391-DC42FED7CBCA}"/>
              </a:ext>
            </a:extLst>
          </p:cNvPr>
          <p:cNvSpPr txBox="1"/>
          <p:nvPr/>
        </p:nvSpPr>
        <p:spPr>
          <a:xfrm>
            <a:off x="-18757" y="0"/>
            <a:ext cx="12210757" cy="461665"/>
          </a:xfrm>
          <a:prstGeom prst="rect">
            <a:avLst/>
          </a:prstGeom>
          <a:solidFill>
            <a:srgbClr val="002060"/>
          </a:solidFill>
        </p:spPr>
        <p:txBody>
          <a:bodyPr wrap="square" rtlCol="0">
            <a:spAutoFit/>
          </a:bodyPr>
          <a:lstStyle/>
          <a:p>
            <a:pPr algn="ctr"/>
            <a:r>
              <a:rPr lang="en-GB" sz="2400" b="1" u="sng" dirty="0">
                <a:solidFill>
                  <a:schemeClr val="bg1"/>
                </a:solidFill>
                <a:latin typeface="Century Gothic" panose="020B0502020202020204" pitchFamily="34" charset="0"/>
              </a:rPr>
              <a:t>What are the strengths and weaknesses of First Past the Post?</a:t>
            </a:r>
          </a:p>
        </p:txBody>
      </p:sp>
      <p:pic>
        <p:nvPicPr>
          <p:cNvPr id="4" name="Picture 3">
            <a:extLst>
              <a:ext uri="{FF2B5EF4-FFF2-40B4-BE49-F238E27FC236}">
                <a16:creationId xmlns:a16="http://schemas.microsoft.com/office/drawing/2014/main" id="{1A92C981-5324-D881-853A-C8D48A2C773F}"/>
              </a:ext>
            </a:extLst>
          </p:cNvPr>
          <p:cNvPicPr>
            <a:picLocks noChangeAspect="1"/>
          </p:cNvPicPr>
          <p:nvPr/>
        </p:nvPicPr>
        <p:blipFill>
          <a:blip r:embed="rId2"/>
          <a:stretch>
            <a:fillRect/>
          </a:stretch>
        </p:blipFill>
        <p:spPr>
          <a:xfrm>
            <a:off x="0" y="1274351"/>
            <a:ext cx="11968843" cy="5644621"/>
          </a:xfrm>
          <a:prstGeom prst="rect">
            <a:avLst/>
          </a:prstGeom>
        </p:spPr>
      </p:pic>
      <p:sp>
        <p:nvSpPr>
          <p:cNvPr id="17" name="Oval 16"/>
          <p:cNvSpPr/>
          <p:nvPr/>
        </p:nvSpPr>
        <p:spPr>
          <a:xfrm rot="3090887">
            <a:off x="3678517" y="3433876"/>
            <a:ext cx="3864103" cy="2138050"/>
          </a:xfrm>
          <a:prstGeom prst="ellipse">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a:extLst>
              <a:ext uri="{FF2B5EF4-FFF2-40B4-BE49-F238E27FC236}">
                <a16:creationId xmlns:a16="http://schemas.microsoft.com/office/drawing/2014/main" id="{8EC04E62-84CE-3E13-16F4-206E1D0E530B}"/>
              </a:ext>
            </a:extLst>
          </p:cNvPr>
          <p:cNvSpPr/>
          <p:nvPr/>
        </p:nvSpPr>
        <p:spPr>
          <a:xfrm rot="3090887">
            <a:off x="6264151" y="3746848"/>
            <a:ext cx="3864103" cy="1820276"/>
          </a:xfrm>
          <a:prstGeom prst="ellipse">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308D169C-750B-FFD5-7B62-1AC1D83B2549}"/>
              </a:ext>
            </a:extLst>
          </p:cNvPr>
          <p:cNvSpPr/>
          <p:nvPr/>
        </p:nvSpPr>
        <p:spPr>
          <a:xfrm rot="3090887">
            <a:off x="8795383" y="4031147"/>
            <a:ext cx="3864103" cy="2053627"/>
          </a:xfrm>
          <a:prstGeom prst="ellipse">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1420095" y="2223874"/>
            <a:ext cx="2631182" cy="2031325"/>
          </a:xfrm>
          <a:prstGeom prst="rect">
            <a:avLst/>
          </a:prstGeom>
          <a:solidFill>
            <a:srgbClr val="00B050"/>
          </a:solidFill>
        </p:spPr>
        <p:txBody>
          <a:bodyPr wrap="square" rtlCol="0">
            <a:spAutoFit/>
          </a:bodyPr>
          <a:lstStyle/>
          <a:p>
            <a:r>
              <a:rPr lang="en-GB" b="1" dirty="0">
                <a:latin typeface="Century Gothic" panose="020B0502020202020204" pitchFamily="34" charset="0"/>
              </a:rPr>
              <a:t>Green Pen Challenge?</a:t>
            </a:r>
          </a:p>
          <a:p>
            <a:r>
              <a:rPr lang="en-GB" dirty="0">
                <a:latin typeface="Century Gothic" panose="020B0502020202020204" pitchFamily="34" charset="0"/>
              </a:rPr>
              <a:t>Why is a coalition government arguably more undemocratic than one elected under FPTPs? </a:t>
            </a:r>
          </a:p>
        </p:txBody>
      </p:sp>
    </p:spTree>
    <p:extLst>
      <p:ext uri="{BB962C8B-B14F-4D97-AF65-F5344CB8AC3E}">
        <p14:creationId xmlns:p14="http://schemas.microsoft.com/office/powerpoint/2010/main" val="3082717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5" grpId="0" animBg="1"/>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90F3322EE622B4291F85909FD30C481" ma:contentTypeVersion="2" ma:contentTypeDescription="Create a new document." ma:contentTypeScope="" ma:versionID="e8d442aa3b806f8587a2cc10dbf05944">
  <xsd:schema xmlns:xsd="http://www.w3.org/2001/XMLSchema" xmlns:xs="http://www.w3.org/2001/XMLSchema" xmlns:p="http://schemas.microsoft.com/office/2006/metadata/properties" xmlns:ns2="a956c122-f20d-4a72-9ccf-f643e49bcf25" targetNamespace="http://schemas.microsoft.com/office/2006/metadata/properties" ma:root="true" ma:fieldsID="8436cdac15902be958e2df18af99746c" ns2:_="">
    <xsd:import namespace="a956c122-f20d-4a72-9ccf-f643e49bcf25"/>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56c122-f20d-4a72-9ccf-f643e49bcf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564479B-4321-4BB0-BBAA-79A949F216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56c122-f20d-4a72-9ccf-f643e49bcf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47AC628-5D2B-4319-8D8C-5FC3B78FE8F0}">
  <ds:schemaRefs>
    <ds:schemaRef ds:uri="http://schemas.microsoft.com/sharepoint/v3/contenttype/forms"/>
  </ds:schemaRefs>
</ds:datastoreItem>
</file>

<file path=customXml/itemProps3.xml><?xml version="1.0" encoding="utf-8"?>
<ds:datastoreItem xmlns:ds="http://schemas.openxmlformats.org/officeDocument/2006/customXml" ds:itemID="{7592E612-4E80-4EEF-9DAD-27460645D6F0}">
  <ds:schemaRefs>
    <ds:schemaRef ds:uri="http://purl.org/dc/terms/"/>
    <ds:schemaRef ds:uri="http://schemas.microsoft.com/office/2006/metadata/properties"/>
    <ds:schemaRef ds:uri="http://purl.org/dc/dcmitype/"/>
    <ds:schemaRef ds:uri="http://purl.org/dc/elements/1.1/"/>
    <ds:schemaRef ds:uri="http://www.w3.org/XML/1998/namespace"/>
    <ds:schemaRef ds:uri="http://schemas.microsoft.com/office/2006/documentManagement/types"/>
    <ds:schemaRef ds:uri="http://schemas.openxmlformats.org/package/2006/metadata/core-properties"/>
    <ds:schemaRef ds:uri="http://schemas.microsoft.com/office/infopath/2007/PartnerControls"/>
    <ds:schemaRef ds:uri="a956c122-f20d-4a72-9ccf-f643e49bcf25"/>
  </ds:schemaRefs>
</ds:datastoreItem>
</file>

<file path=docProps/app.xml><?xml version="1.0" encoding="utf-8"?>
<Properties xmlns="http://schemas.openxmlformats.org/officeDocument/2006/extended-properties" xmlns:vt="http://schemas.openxmlformats.org/officeDocument/2006/docPropsVTypes">
  <TotalTime>11395</TotalTime>
  <Words>1024</Words>
  <Application>Microsoft Office PowerPoint</Application>
  <PresentationFormat>Widescreen</PresentationFormat>
  <Paragraphs>122</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 head</dc:creator>
  <cp:lastModifiedBy>Mr M McCarthy</cp:lastModifiedBy>
  <cp:revision>111</cp:revision>
  <cp:lastPrinted>2024-07-01T11:20:47Z</cp:lastPrinted>
  <dcterms:created xsi:type="dcterms:W3CDTF">2019-09-28T11:49:44Z</dcterms:created>
  <dcterms:modified xsi:type="dcterms:W3CDTF">2026-06-10T19:21:51Z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0x010100090F3322EE622B4291F85909FD30C481</vt:lpwstr>
  </property>
</Properties>
</file>