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10" r:id="rId3"/>
    <p:sldId id="298" r:id="rId4"/>
    <p:sldId id="309" r:id="rId5"/>
    <p:sldId id="311" r:id="rId6"/>
    <p:sldId id="312" r:id="rId7"/>
    <p:sldId id="303" r:id="rId8"/>
    <p:sldId id="30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74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C0736-B753-4B8B-A643-DB210EE65E9F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4B298-81F0-417B-8EAB-98D544ED0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48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4B298-81F0-417B-8EAB-98D544ED0B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072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00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32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3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2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2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87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78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01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7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5BCB0-94CE-4D18-906A-4E851CFB4E00}" type="datetimeFigureOut">
              <a:rPr lang="en-GB" smtClean="0"/>
              <a:t>02/05/2019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2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7i4BgRdRnc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youtube.com/watch?v=UNvDwYdTFD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caAnMK4kxq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619741" y="115910"/>
            <a:ext cx="5043152" cy="1561899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Year 2 required practical revision – topics </a:t>
            </a:r>
            <a:r>
              <a:rPr lang="en-GB" b="1" dirty="0"/>
              <a:t>7</a:t>
            </a:r>
            <a:r>
              <a:rPr lang="en-GB" b="1" dirty="0" smtClean="0"/>
              <a:t> </a:t>
            </a:r>
            <a:r>
              <a:rPr lang="en-GB" b="1" dirty="0" smtClean="0"/>
              <a:t>and </a:t>
            </a:r>
            <a:r>
              <a:rPr lang="en-GB" b="1" dirty="0" smtClean="0"/>
              <a:t>8 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 </a:t>
            </a:r>
            <a:endParaRPr lang="en-GB" b="1" u="sng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2620" t="16945" r="55081" b="10256"/>
          <a:stretch/>
        </p:blipFill>
        <p:spPr>
          <a:xfrm>
            <a:off x="0" y="283335"/>
            <a:ext cx="6515111" cy="63042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82929" y="2403071"/>
            <a:ext cx="4479964" cy="212365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b="1" dirty="0" smtClean="0"/>
              <a:t>What does analyse mean? </a:t>
            </a:r>
          </a:p>
          <a:p>
            <a:pPr marL="457200" indent="-457200">
              <a:buFont typeface="+mj-lt"/>
              <a:buAutoNum type="arabicPeriod"/>
            </a:pPr>
            <a:endParaRPr lang="en-GB" sz="2200" b="1" dirty="0"/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/>
              <a:t>What information do you need to include in your answer?</a:t>
            </a:r>
          </a:p>
          <a:p>
            <a:pPr marL="457200" indent="-457200">
              <a:buFont typeface="+mj-lt"/>
              <a:buAutoNum type="arabicPeriod"/>
            </a:pPr>
            <a:endParaRPr lang="en-GB" sz="2200" b="1" dirty="0"/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/>
              <a:t>What does * mean?</a:t>
            </a:r>
            <a:endParaRPr lang="en-GB" sz="2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52838" t="15629" r="36340" b="79798"/>
          <a:stretch/>
        </p:blipFill>
        <p:spPr>
          <a:xfrm>
            <a:off x="6096000" y="6420263"/>
            <a:ext cx="1408091" cy="3345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82929" y="4997003"/>
            <a:ext cx="4479964" cy="1107996"/>
          </a:xfrm>
          <a:prstGeom prst="rect">
            <a:avLst/>
          </a:prstGeom>
          <a:solidFill>
            <a:srgbClr val="FF6699"/>
          </a:solidFill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Look at the student answers from the examiner’s report and guess which is the best answer and why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74388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GB" b="1" dirty="0" smtClean="0"/>
              <a:t>Definitions of analyse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apart an idea, concept or statement and examine and</a:t>
            </a:r>
            <a:br>
              <a:rPr lang="en-US" dirty="0"/>
            </a:br>
            <a:r>
              <a:rPr lang="en-US" dirty="0" err="1"/>
              <a:t>criticise</a:t>
            </a:r>
            <a:r>
              <a:rPr lang="en-US" dirty="0"/>
              <a:t> its sub-parts in detail. You have to be methodical and</a:t>
            </a:r>
            <a:br>
              <a:rPr lang="en-US" dirty="0"/>
            </a:br>
            <a:r>
              <a:rPr lang="en-US" dirty="0"/>
              <a:t>logical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Separate </a:t>
            </a:r>
            <a:r>
              <a:rPr lang="en-US" dirty="0"/>
              <a:t>information into components and identify their characteristics</a:t>
            </a:r>
            <a:endParaRPr lang="en-GB" dirty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1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Year 2 </a:t>
            </a:r>
            <a:r>
              <a:rPr lang="en-GB" b="1" u="sng" dirty="0" err="1" smtClean="0"/>
              <a:t>practicals</a:t>
            </a:r>
            <a:r>
              <a:rPr lang="en-GB" b="1" u="sng" dirty="0" smtClean="0"/>
              <a:t>: topics </a:t>
            </a:r>
            <a:r>
              <a:rPr lang="en-GB" b="1" u="sng" dirty="0" smtClean="0"/>
              <a:t>7 </a:t>
            </a:r>
            <a:r>
              <a:rPr lang="en-GB" b="1" u="sng" dirty="0" smtClean="0"/>
              <a:t>and </a:t>
            </a:r>
            <a:r>
              <a:rPr lang="en-GB" b="1" u="sng" dirty="0" smtClean="0"/>
              <a:t>8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16. Investigate rate of respiration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17. Investigate the effects of exercise on tidal volume, breathing rate, respiratory minute ventilation and oxygen consumption using data from spirometer traces.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18. Investigate the habituation to a stimulus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7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765" y="4042342"/>
            <a:ext cx="4944253" cy="2671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00802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/>
              <a:t>Core practical </a:t>
            </a:r>
            <a:r>
              <a:rPr lang="en-US" sz="3600" b="1" dirty="0" smtClean="0"/>
              <a:t>16: </a:t>
            </a:r>
            <a:r>
              <a:rPr lang="en-US" sz="3600" b="1" dirty="0"/>
              <a:t>Investigate rate of respiration </a:t>
            </a:r>
            <a:r>
              <a:rPr lang="en-US" sz="3300" b="1" dirty="0"/>
              <a:t/>
            </a:r>
            <a:br>
              <a:rPr lang="en-US" sz="3300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70" y="1644558"/>
            <a:ext cx="4723522" cy="3378983"/>
          </a:xfrm>
        </p:spPr>
        <p:txBody>
          <a:bodyPr/>
          <a:lstStyle/>
          <a:p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www.youtube.com/watch?v=Q7i4BgRdRnc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Fill </a:t>
            </a:r>
            <a:r>
              <a:rPr lang="en-GB" dirty="0"/>
              <a:t>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288736"/>
            <a:ext cx="5028882" cy="337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10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0080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300" b="1" dirty="0" smtClean="0"/>
              <a:t>Core practical </a:t>
            </a:r>
            <a:r>
              <a:rPr lang="en-US" sz="3300" b="1" dirty="0" smtClean="0"/>
              <a:t>17: Investigate </a:t>
            </a:r>
            <a:r>
              <a:rPr lang="en-US" sz="3300" b="1" dirty="0"/>
              <a:t>the effects of exercise on tidal volume, breathing rate, respiratory minute ventilation and oxygen consumption using data from spirometer traces. </a:t>
            </a:r>
            <a:br>
              <a:rPr lang="en-US" sz="3300" b="1" dirty="0"/>
            </a:br>
            <a:r>
              <a:rPr lang="en-US" sz="3300" b="1" dirty="0" smtClean="0"/>
              <a:t> </a:t>
            </a:r>
            <a:br>
              <a:rPr lang="en-US" sz="3300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700" y="1727685"/>
            <a:ext cx="5833056" cy="3378983"/>
          </a:xfrm>
        </p:spPr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www.youtube.com/watch?v=UNvDwYdTFDs</a:t>
            </a:r>
            <a:endParaRPr lang="en-GB" dirty="0" smtClean="0"/>
          </a:p>
          <a:p>
            <a:r>
              <a:rPr lang="en-GB" dirty="0" smtClean="0"/>
              <a:t>Fill </a:t>
            </a:r>
            <a:r>
              <a:rPr lang="en-GB" dirty="0"/>
              <a:t>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2255" y="1349904"/>
            <a:ext cx="6077308" cy="33789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5631" y="3733298"/>
            <a:ext cx="4518949" cy="335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5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00802"/>
          </a:xfrm>
        </p:spPr>
        <p:txBody>
          <a:bodyPr>
            <a:normAutofit/>
          </a:bodyPr>
          <a:lstStyle/>
          <a:p>
            <a:pPr algn="ctr"/>
            <a:r>
              <a:rPr lang="en-GB" sz="3300" b="1" dirty="0" smtClean="0"/>
              <a:t>Core practical </a:t>
            </a:r>
            <a:r>
              <a:rPr lang="en-US" sz="3300" b="1" dirty="0" smtClean="0"/>
              <a:t>18: </a:t>
            </a:r>
            <a:r>
              <a:rPr lang="en-US" sz="3300" b="1" dirty="0"/>
              <a:t>Investigate the habituation to a stimulus</a:t>
            </a:r>
            <a:br>
              <a:rPr lang="en-US" sz="3300" b="1" dirty="0"/>
            </a:br>
            <a:r>
              <a:rPr lang="en-US" sz="3300" b="1" dirty="0" smtClean="0"/>
              <a:t> </a:t>
            </a:r>
            <a:r>
              <a:rPr lang="en-US" sz="3300" b="1" dirty="0"/>
              <a:t/>
            </a:r>
            <a:br>
              <a:rPr lang="en-US" sz="3300" b="1" dirty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2364994"/>
            <a:ext cx="4598831" cy="3378983"/>
          </a:xfrm>
        </p:spPr>
        <p:txBody>
          <a:bodyPr/>
          <a:lstStyle/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www.youtube.com/watch?v=caAnMK4kxqU</a:t>
            </a:r>
            <a:endParaRPr lang="en-GB" dirty="0" smtClean="0"/>
          </a:p>
          <a:p>
            <a:r>
              <a:rPr lang="en-GB" dirty="0" smtClean="0"/>
              <a:t>Fill </a:t>
            </a:r>
            <a:r>
              <a:rPr lang="en-GB" dirty="0"/>
              <a:t>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541" y="1148186"/>
            <a:ext cx="6902459" cy="581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13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 question circus on the core </a:t>
            </a:r>
            <a:r>
              <a:rPr lang="en-GB" b="1" dirty="0" err="1" smtClean="0"/>
              <a:t>practicals</a:t>
            </a:r>
            <a:r>
              <a:rPr lang="en-GB" b="1" dirty="0" smtClean="0"/>
              <a:t> from topics </a:t>
            </a:r>
            <a:r>
              <a:rPr lang="en-GB" b="1" dirty="0" smtClean="0"/>
              <a:t>7 </a:t>
            </a:r>
            <a:r>
              <a:rPr lang="en-GB" b="1" dirty="0" smtClean="0"/>
              <a:t>and </a:t>
            </a:r>
            <a:r>
              <a:rPr lang="en-GB" b="1" dirty="0" smtClean="0"/>
              <a:t>8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5 </a:t>
            </a:r>
            <a:r>
              <a:rPr lang="en-GB" dirty="0" err="1" smtClean="0"/>
              <a:t>mins</a:t>
            </a:r>
            <a:r>
              <a:rPr lang="en-GB" dirty="0" smtClean="0"/>
              <a:t> per </a:t>
            </a:r>
            <a:r>
              <a:rPr lang="en-GB" smtClean="0"/>
              <a:t>question station in pairs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4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What rules do we need to remember when answering core practical exam questions?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244</Words>
  <Application>Microsoft Office PowerPoint</Application>
  <PresentationFormat>Widescreen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Year 2 required practical revision – topics 7 and 8 </vt:lpstr>
      <vt:lpstr>Definitions of analyse</vt:lpstr>
      <vt:lpstr>Year 2 practicals: topics 7 and 8</vt:lpstr>
      <vt:lpstr>Core practical 16: Investigate rate of respiration    </vt:lpstr>
      <vt:lpstr>Core practical 17: Investigate the effects of exercise on tidal volume, breathing rate, respiratory minute ventilation and oxygen consumption using data from spirometer traces.      </vt:lpstr>
      <vt:lpstr>Core practical 18: Investigate the habituation to a stimulus     </vt:lpstr>
      <vt:lpstr>Exam question circus on the core practicals from topics 7 and 8</vt:lpstr>
      <vt:lpstr>What rules do we need to remember when answering core practical exam questions? 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required practical revision</dc:title>
  <dc:creator>Ms J Fenn</dc:creator>
  <cp:lastModifiedBy>Ms J Fenn</cp:lastModifiedBy>
  <cp:revision>40</cp:revision>
  <dcterms:created xsi:type="dcterms:W3CDTF">2019-04-01T09:57:23Z</dcterms:created>
  <dcterms:modified xsi:type="dcterms:W3CDTF">2019-05-02T09:16:06Z</dcterms:modified>
</cp:coreProperties>
</file>